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3" r:id="rId7"/>
    <p:sldId id="272" r:id="rId8"/>
    <p:sldId id="268" r:id="rId9"/>
    <p:sldId id="273" r:id="rId10"/>
    <p:sldId id="269"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22D"/>
    <a:srgbClr val="85DFFF"/>
    <a:srgbClr val="EE6000"/>
    <a:srgbClr val="37ED55"/>
    <a:srgbClr val="D5B8EA"/>
    <a:srgbClr val="5A2781"/>
    <a:srgbClr val="FF57FF"/>
    <a:srgbClr val="005392"/>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2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B6AB-1DFF-4A7B-B234-30CF2F666F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334A4-7FC5-4C4C-8182-A4F22C3EB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3B625-7BC3-4D4D-AA5D-196EA1203E5F}"/>
              </a:ext>
            </a:extLst>
          </p:cNvPr>
          <p:cNvSpPr>
            <a:spLocks noGrp="1"/>
          </p:cNvSpPr>
          <p:nvPr>
            <p:ph type="dt" sz="half" idx="10"/>
          </p:nvPr>
        </p:nvSpPr>
        <p:spPr/>
        <p:txBody>
          <a:bodyPr/>
          <a:lstStyle/>
          <a:p>
            <a:fld id="{D8630D73-F923-49EF-90E2-C147AF58AE35}" type="datetimeFigureOut">
              <a:rPr lang="en-US" smtClean="0"/>
              <a:t>11/07/2022</a:t>
            </a:fld>
            <a:endParaRPr lang="en-US"/>
          </a:p>
        </p:txBody>
      </p:sp>
      <p:sp>
        <p:nvSpPr>
          <p:cNvPr id="5" name="Footer Placeholder 4">
            <a:extLst>
              <a:ext uri="{FF2B5EF4-FFF2-40B4-BE49-F238E27FC236}">
                <a16:creationId xmlns:a16="http://schemas.microsoft.com/office/drawing/2014/main" id="{F83CCE1B-7BB4-41BE-825E-6107C25F5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ED0D8-DCA3-4349-94F8-9A61CFE61C49}"/>
              </a:ext>
            </a:extLst>
          </p:cNvPr>
          <p:cNvSpPr>
            <a:spLocks noGrp="1"/>
          </p:cNvSpPr>
          <p:nvPr>
            <p:ph type="sldNum" sz="quarter" idx="12"/>
          </p:nvPr>
        </p:nvSpPr>
        <p:spPr/>
        <p:txBody>
          <a:bodyPr/>
          <a:lstStyle/>
          <a:p>
            <a:fld id="{D431E34B-FCFB-4116-A46A-78788891D5E1}" type="slidenum">
              <a:rPr lang="en-US" smtClean="0"/>
              <a:t>‹#›</a:t>
            </a:fld>
            <a:endParaRPr lang="en-US"/>
          </a:p>
        </p:txBody>
      </p:sp>
    </p:spTree>
    <p:extLst>
      <p:ext uri="{BB962C8B-B14F-4D97-AF65-F5344CB8AC3E}">
        <p14:creationId xmlns:p14="http://schemas.microsoft.com/office/powerpoint/2010/main" val="264199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91E15-4A27-4DC2-A846-5CC6DB5F3E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C03F64-7D52-42CF-B899-6F4E27CA1D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4523B-A30D-4658-8576-071FEB1FEBBA}"/>
              </a:ext>
            </a:extLst>
          </p:cNvPr>
          <p:cNvSpPr>
            <a:spLocks noGrp="1"/>
          </p:cNvSpPr>
          <p:nvPr>
            <p:ph type="dt" sz="half" idx="10"/>
          </p:nvPr>
        </p:nvSpPr>
        <p:spPr/>
        <p:txBody>
          <a:bodyPr/>
          <a:lstStyle/>
          <a:p>
            <a:fld id="{D8630D73-F923-49EF-90E2-C147AF58AE35}" type="datetimeFigureOut">
              <a:rPr lang="en-US" smtClean="0"/>
              <a:t>11/07/2022</a:t>
            </a:fld>
            <a:endParaRPr lang="en-US"/>
          </a:p>
        </p:txBody>
      </p:sp>
      <p:sp>
        <p:nvSpPr>
          <p:cNvPr id="5" name="Footer Placeholder 4">
            <a:extLst>
              <a:ext uri="{FF2B5EF4-FFF2-40B4-BE49-F238E27FC236}">
                <a16:creationId xmlns:a16="http://schemas.microsoft.com/office/drawing/2014/main" id="{A203F4F1-78E9-4DA3-B925-6765217A7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28FC2-5159-4D2D-B0A1-1016EAEE427C}"/>
              </a:ext>
            </a:extLst>
          </p:cNvPr>
          <p:cNvSpPr>
            <a:spLocks noGrp="1"/>
          </p:cNvSpPr>
          <p:nvPr>
            <p:ph type="sldNum" sz="quarter" idx="12"/>
          </p:nvPr>
        </p:nvSpPr>
        <p:spPr/>
        <p:txBody>
          <a:bodyPr/>
          <a:lstStyle/>
          <a:p>
            <a:fld id="{D431E34B-FCFB-4116-A46A-78788891D5E1}" type="slidenum">
              <a:rPr lang="en-US" smtClean="0"/>
              <a:t>‹#›</a:t>
            </a:fld>
            <a:endParaRPr lang="en-US"/>
          </a:p>
        </p:txBody>
      </p:sp>
    </p:spTree>
    <p:extLst>
      <p:ext uri="{BB962C8B-B14F-4D97-AF65-F5344CB8AC3E}">
        <p14:creationId xmlns:p14="http://schemas.microsoft.com/office/powerpoint/2010/main" val="107904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09BF6-AEDA-4D91-89BD-F80BF50A21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BEF036-9A26-4040-9630-8E7A943C9C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3941F-4628-4029-B3B3-00467ADE89F0}"/>
              </a:ext>
            </a:extLst>
          </p:cNvPr>
          <p:cNvSpPr>
            <a:spLocks noGrp="1"/>
          </p:cNvSpPr>
          <p:nvPr>
            <p:ph type="dt" sz="half" idx="10"/>
          </p:nvPr>
        </p:nvSpPr>
        <p:spPr/>
        <p:txBody>
          <a:bodyPr/>
          <a:lstStyle/>
          <a:p>
            <a:fld id="{D8630D73-F923-49EF-90E2-C147AF58AE35}" type="datetimeFigureOut">
              <a:rPr lang="en-US" smtClean="0"/>
              <a:t>11/07/2022</a:t>
            </a:fld>
            <a:endParaRPr lang="en-US"/>
          </a:p>
        </p:txBody>
      </p:sp>
      <p:sp>
        <p:nvSpPr>
          <p:cNvPr id="5" name="Footer Placeholder 4">
            <a:extLst>
              <a:ext uri="{FF2B5EF4-FFF2-40B4-BE49-F238E27FC236}">
                <a16:creationId xmlns:a16="http://schemas.microsoft.com/office/drawing/2014/main" id="{DEC9E52F-F211-4B7B-A0A3-ED7AC52C1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BF94F-269C-4BE9-BEBD-9B365DF4DC32}"/>
              </a:ext>
            </a:extLst>
          </p:cNvPr>
          <p:cNvSpPr>
            <a:spLocks noGrp="1"/>
          </p:cNvSpPr>
          <p:nvPr>
            <p:ph type="sldNum" sz="quarter" idx="12"/>
          </p:nvPr>
        </p:nvSpPr>
        <p:spPr/>
        <p:txBody>
          <a:bodyPr/>
          <a:lstStyle/>
          <a:p>
            <a:fld id="{D431E34B-FCFB-4116-A46A-78788891D5E1}" type="slidenum">
              <a:rPr lang="en-US" smtClean="0"/>
              <a:t>‹#›</a:t>
            </a:fld>
            <a:endParaRPr lang="en-US"/>
          </a:p>
        </p:txBody>
      </p:sp>
    </p:spTree>
    <p:extLst>
      <p:ext uri="{BB962C8B-B14F-4D97-AF65-F5344CB8AC3E}">
        <p14:creationId xmlns:p14="http://schemas.microsoft.com/office/powerpoint/2010/main" val="111736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DD13-EC5E-4F82-86FE-42B8E08C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B269D-125D-4EEA-A713-DAF7D0770D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3451E-3867-4C46-8A1D-D69E6B16A302}"/>
              </a:ext>
            </a:extLst>
          </p:cNvPr>
          <p:cNvSpPr>
            <a:spLocks noGrp="1"/>
          </p:cNvSpPr>
          <p:nvPr>
            <p:ph type="dt" sz="half" idx="10"/>
          </p:nvPr>
        </p:nvSpPr>
        <p:spPr/>
        <p:txBody>
          <a:bodyPr/>
          <a:lstStyle/>
          <a:p>
            <a:fld id="{D8630D73-F923-49EF-90E2-C147AF58AE35}" type="datetimeFigureOut">
              <a:rPr lang="en-US" smtClean="0"/>
              <a:t>11/07/2022</a:t>
            </a:fld>
            <a:endParaRPr lang="en-US"/>
          </a:p>
        </p:txBody>
      </p:sp>
      <p:sp>
        <p:nvSpPr>
          <p:cNvPr id="5" name="Footer Placeholder 4">
            <a:extLst>
              <a:ext uri="{FF2B5EF4-FFF2-40B4-BE49-F238E27FC236}">
                <a16:creationId xmlns:a16="http://schemas.microsoft.com/office/drawing/2014/main" id="{95314406-4E69-4744-A50A-0D64F5EBAE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2E267-0FD7-402F-93D9-752D3A760CC3}"/>
              </a:ext>
            </a:extLst>
          </p:cNvPr>
          <p:cNvSpPr>
            <a:spLocks noGrp="1"/>
          </p:cNvSpPr>
          <p:nvPr>
            <p:ph type="sldNum" sz="quarter" idx="12"/>
          </p:nvPr>
        </p:nvSpPr>
        <p:spPr/>
        <p:txBody>
          <a:bodyPr/>
          <a:lstStyle/>
          <a:p>
            <a:fld id="{D431E34B-FCFB-4116-A46A-78788891D5E1}" type="slidenum">
              <a:rPr lang="en-US" smtClean="0"/>
              <a:t>‹#›</a:t>
            </a:fld>
            <a:endParaRPr lang="en-US"/>
          </a:p>
        </p:txBody>
      </p:sp>
    </p:spTree>
    <p:extLst>
      <p:ext uri="{BB962C8B-B14F-4D97-AF65-F5344CB8AC3E}">
        <p14:creationId xmlns:p14="http://schemas.microsoft.com/office/powerpoint/2010/main" val="362680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0582-0EBB-4DC5-91EA-9658EF0DF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D62004-97BA-4E3B-8F30-8DCB25C9E3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C736DC-D88D-4DAD-8458-E744777881DF}"/>
              </a:ext>
            </a:extLst>
          </p:cNvPr>
          <p:cNvSpPr>
            <a:spLocks noGrp="1"/>
          </p:cNvSpPr>
          <p:nvPr>
            <p:ph type="dt" sz="half" idx="10"/>
          </p:nvPr>
        </p:nvSpPr>
        <p:spPr/>
        <p:txBody>
          <a:bodyPr/>
          <a:lstStyle/>
          <a:p>
            <a:fld id="{D8630D73-F923-49EF-90E2-C147AF58AE35}" type="datetimeFigureOut">
              <a:rPr lang="en-US" smtClean="0"/>
              <a:t>11/07/2022</a:t>
            </a:fld>
            <a:endParaRPr lang="en-US"/>
          </a:p>
        </p:txBody>
      </p:sp>
      <p:sp>
        <p:nvSpPr>
          <p:cNvPr id="5" name="Footer Placeholder 4">
            <a:extLst>
              <a:ext uri="{FF2B5EF4-FFF2-40B4-BE49-F238E27FC236}">
                <a16:creationId xmlns:a16="http://schemas.microsoft.com/office/drawing/2014/main" id="{2D067937-862F-4F4D-8CA7-FE42ADC175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7C965-D851-4CF3-A834-F8DCBF774779}"/>
              </a:ext>
            </a:extLst>
          </p:cNvPr>
          <p:cNvSpPr>
            <a:spLocks noGrp="1"/>
          </p:cNvSpPr>
          <p:nvPr>
            <p:ph type="sldNum" sz="quarter" idx="12"/>
          </p:nvPr>
        </p:nvSpPr>
        <p:spPr/>
        <p:txBody>
          <a:bodyPr/>
          <a:lstStyle/>
          <a:p>
            <a:fld id="{D431E34B-FCFB-4116-A46A-78788891D5E1}" type="slidenum">
              <a:rPr lang="en-US" smtClean="0"/>
              <a:t>‹#›</a:t>
            </a:fld>
            <a:endParaRPr lang="en-US"/>
          </a:p>
        </p:txBody>
      </p:sp>
    </p:spTree>
    <p:extLst>
      <p:ext uri="{BB962C8B-B14F-4D97-AF65-F5344CB8AC3E}">
        <p14:creationId xmlns:p14="http://schemas.microsoft.com/office/powerpoint/2010/main" val="1884207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53C0-7FD7-4076-8C31-604B92CFE5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E2AF7-121A-40E4-9054-25249E220D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161100-88BD-4D7D-B0A3-27ED7E8B0A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6F3F09-F5B3-41C0-8D56-D4ECB8F8A4D0}"/>
              </a:ext>
            </a:extLst>
          </p:cNvPr>
          <p:cNvSpPr>
            <a:spLocks noGrp="1"/>
          </p:cNvSpPr>
          <p:nvPr>
            <p:ph type="dt" sz="half" idx="10"/>
          </p:nvPr>
        </p:nvSpPr>
        <p:spPr/>
        <p:txBody>
          <a:bodyPr/>
          <a:lstStyle/>
          <a:p>
            <a:fld id="{D8630D73-F923-49EF-90E2-C147AF58AE35}" type="datetimeFigureOut">
              <a:rPr lang="en-US" smtClean="0"/>
              <a:t>11/07/2022</a:t>
            </a:fld>
            <a:endParaRPr lang="en-US"/>
          </a:p>
        </p:txBody>
      </p:sp>
      <p:sp>
        <p:nvSpPr>
          <p:cNvPr id="6" name="Footer Placeholder 5">
            <a:extLst>
              <a:ext uri="{FF2B5EF4-FFF2-40B4-BE49-F238E27FC236}">
                <a16:creationId xmlns:a16="http://schemas.microsoft.com/office/drawing/2014/main" id="{348EA2BA-89AE-4EAE-93C1-02A3CA455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479F3D-9BF9-4242-9C3C-07764B1ED619}"/>
              </a:ext>
            </a:extLst>
          </p:cNvPr>
          <p:cNvSpPr>
            <a:spLocks noGrp="1"/>
          </p:cNvSpPr>
          <p:nvPr>
            <p:ph type="sldNum" sz="quarter" idx="12"/>
          </p:nvPr>
        </p:nvSpPr>
        <p:spPr/>
        <p:txBody>
          <a:bodyPr/>
          <a:lstStyle/>
          <a:p>
            <a:fld id="{D431E34B-FCFB-4116-A46A-78788891D5E1}" type="slidenum">
              <a:rPr lang="en-US" smtClean="0"/>
              <a:t>‹#›</a:t>
            </a:fld>
            <a:endParaRPr lang="en-US"/>
          </a:p>
        </p:txBody>
      </p:sp>
    </p:spTree>
    <p:extLst>
      <p:ext uri="{BB962C8B-B14F-4D97-AF65-F5344CB8AC3E}">
        <p14:creationId xmlns:p14="http://schemas.microsoft.com/office/powerpoint/2010/main" val="211487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57C6-9F95-4D24-9279-9115F521D4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26BD76-6DFC-4004-AD01-B0B423D3EB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31FBA6-202C-4B75-A2A7-B074617B2F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2E6D90-78A1-4510-98A4-56DE228AC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EDC7C8-EB61-4998-B7AF-37BA96A44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8891E2-9B29-4663-9375-FB71958DAD88}"/>
              </a:ext>
            </a:extLst>
          </p:cNvPr>
          <p:cNvSpPr>
            <a:spLocks noGrp="1"/>
          </p:cNvSpPr>
          <p:nvPr>
            <p:ph type="dt" sz="half" idx="10"/>
          </p:nvPr>
        </p:nvSpPr>
        <p:spPr/>
        <p:txBody>
          <a:bodyPr/>
          <a:lstStyle/>
          <a:p>
            <a:fld id="{D8630D73-F923-49EF-90E2-C147AF58AE35}" type="datetimeFigureOut">
              <a:rPr lang="en-US" smtClean="0"/>
              <a:t>11/07/2022</a:t>
            </a:fld>
            <a:endParaRPr lang="en-US"/>
          </a:p>
        </p:txBody>
      </p:sp>
      <p:sp>
        <p:nvSpPr>
          <p:cNvPr id="8" name="Footer Placeholder 7">
            <a:extLst>
              <a:ext uri="{FF2B5EF4-FFF2-40B4-BE49-F238E27FC236}">
                <a16:creationId xmlns:a16="http://schemas.microsoft.com/office/drawing/2014/main" id="{1C4F4214-EAA4-4D2C-9037-5C81C95EC8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6A4DC9-739B-4498-AD0C-16EF4C401002}"/>
              </a:ext>
            </a:extLst>
          </p:cNvPr>
          <p:cNvSpPr>
            <a:spLocks noGrp="1"/>
          </p:cNvSpPr>
          <p:nvPr>
            <p:ph type="sldNum" sz="quarter" idx="12"/>
          </p:nvPr>
        </p:nvSpPr>
        <p:spPr/>
        <p:txBody>
          <a:bodyPr/>
          <a:lstStyle/>
          <a:p>
            <a:fld id="{D431E34B-FCFB-4116-A46A-78788891D5E1}" type="slidenum">
              <a:rPr lang="en-US" smtClean="0"/>
              <a:t>‹#›</a:t>
            </a:fld>
            <a:endParaRPr lang="en-US"/>
          </a:p>
        </p:txBody>
      </p:sp>
    </p:spTree>
    <p:extLst>
      <p:ext uri="{BB962C8B-B14F-4D97-AF65-F5344CB8AC3E}">
        <p14:creationId xmlns:p14="http://schemas.microsoft.com/office/powerpoint/2010/main" val="189935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CF6A-4E23-48D2-A95C-A4B63B1876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E32D14-C029-4656-B1EA-3997AABB7F8A}"/>
              </a:ext>
            </a:extLst>
          </p:cNvPr>
          <p:cNvSpPr>
            <a:spLocks noGrp="1"/>
          </p:cNvSpPr>
          <p:nvPr>
            <p:ph type="dt" sz="half" idx="10"/>
          </p:nvPr>
        </p:nvSpPr>
        <p:spPr/>
        <p:txBody>
          <a:bodyPr/>
          <a:lstStyle/>
          <a:p>
            <a:fld id="{D8630D73-F923-49EF-90E2-C147AF58AE35}" type="datetimeFigureOut">
              <a:rPr lang="en-US" smtClean="0"/>
              <a:t>11/07/2022</a:t>
            </a:fld>
            <a:endParaRPr lang="en-US"/>
          </a:p>
        </p:txBody>
      </p:sp>
      <p:sp>
        <p:nvSpPr>
          <p:cNvPr id="4" name="Footer Placeholder 3">
            <a:extLst>
              <a:ext uri="{FF2B5EF4-FFF2-40B4-BE49-F238E27FC236}">
                <a16:creationId xmlns:a16="http://schemas.microsoft.com/office/drawing/2014/main" id="{801EBE48-BC70-4B04-BB81-87CF32E37F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E8C2F9-FC00-495E-B94E-DB643393811B}"/>
              </a:ext>
            </a:extLst>
          </p:cNvPr>
          <p:cNvSpPr>
            <a:spLocks noGrp="1"/>
          </p:cNvSpPr>
          <p:nvPr>
            <p:ph type="sldNum" sz="quarter" idx="12"/>
          </p:nvPr>
        </p:nvSpPr>
        <p:spPr/>
        <p:txBody>
          <a:bodyPr/>
          <a:lstStyle/>
          <a:p>
            <a:fld id="{D431E34B-FCFB-4116-A46A-78788891D5E1}" type="slidenum">
              <a:rPr lang="en-US" smtClean="0"/>
              <a:t>‹#›</a:t>
            </a:fld>
            <a:endParaRPr lang="en-US"/>
          </a:p>
        </p:txBody>
      </p:sp>
    </p:spTree>
    <p:extLst>
      <p:ext uri="{BB962C8B-B14F-4D97-AF65-F5344CB8AC3E}">
        <p14:creationId xmlns:p14="http://schemas.microsoft.com/office/powerpoint/2010/main" val="3670542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D6BFCE-767F-4596-BDEE-7FD55AD78023}"/>
              </a:ext>
            </a:extLst>
          </p:cNvPr>
          <p:cNvSpPr>
            <a:spLocks noGrp="1"/>
          </p:cNvSpPr>
          <p:nvPr>
            <p:ph type="dt" sz="half" idx="10"/>
          </p:nvPr>
        </p:nvSpPr>
        <p:spPr/>
        <p:txBody>
          <a:bodyPr/>
          <a:lstStyle/>
          <a:p>
            <a:fld id="{D8630D73-F923-49EF-90E2-C147AF58AE35}" type="datetimeFigureOut">
              <a:rPr lang="en-US" smtClean="0"/>
              <a:t>11/07/2022</a:t>
            </a:fld>
            <a:endParaRPr lang="en-US"/>
          </a:p>
        </p:txBody>
      </p:sp>
      <p:sp>
        <p:nvSpPr>
          <p:cNvPr id="3" name="Footer Placeholder 2">
            <a:extLst>
              <a:ext uri="{FF2B5EF4-FFF2-40B4-BE49-F238E27FC236}">
                <a16:creationId xmlns:a16="http://schemas.microsoft.com/office/drawing/2014/main" id="{EACA0CB9-2AF5-498C-B48C-E1F6D0F45B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1ACDFE-6646-488B-A685-F7DCD36C394A}"/>
              </a:ext>
            </a:extLst>
          </p:cNvPr>
          <p:cNvSpPr>
            <a:spLocks noGrp="1"/>
          </p:cNvSpPr>
          <p:nvPr>
            <p:ph type="sldNum" sz="quarter" idx="12"/>
          </p:nvPr>
        </p:nvSpPr>
        <p:spPr/>
        <p:txBody>
          <a:bodyPr/>
          <a:lstStyle/>
          <a:p>
            <a:fld id="{D431E34B-FCFB-4116-A46A-78788891D5E1}" type="slidenum">
              <a:rPr lang="en-US" smtClean="0"/>
              <a:t>‹#›</a:t>
            </a:fld>
            <a:endParaRPr lang="en-US"/>
          </a:p>
        </p:txBody>
      </p:sp>
    </p:spTree>
    <p:extLst>
      <p:ext uri="{BB962C8B-B14F-4D97-AF65-F5344CB8AC3E}">
        <p14:creationId xmlns:p14="http://schemas.microsoft.com/office/powerpoint/2010/main" val="167400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8F44-57EE-4377-A1BC-3D62A69A3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440FFC-A241-4341-AC12-6A9AFC05FB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ECE10F-49DC-452F-99FB-80CF0E25E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61BFD-A191-4386-BF18-EA3668EC1EAB}"/>
              </a:ext>
            </a:extLst>
          </p:cNvPr>
          <p:cNvSpPr>
            <a:spLocks noGrp="1"/>
          </p:cNvSpPr>
          <p:nvPr>
            <p:ph type="dt" sz="half" idx="10"/>
          </p:nvPr>
        </p:nvSpPr>
        <p:spPr/>
        <p:txBody>
          <a:bodyPr/>
          <a:lstStyle/>
          <a:p>
            <a:fld id="{D8630D73-F923-49EF-90E2-C147AF58AE35}" type="datetimeFigureOut">
              <a:rPr lang="en-US" smtClean="0"/>
              <a:t>11/07/2022</a:t>
            </a:fld>
            <a:endParaRPr lang="en-US"/>
          </a:p>
        </p:txBody>
      </p:sp>
      <p:sp>
        <p:nvSpPr>
          <p:cNvPr id="6" name="Footer Placeholder 5">
            <a:extLst>
              <a:ext uri="{FF2B5EF4-FFF2-40B4-BE49-F238E27FC236}">
                <a16:creationId xmlns:a16="http://schemas.microsoft.com/office/drawing/2014/main" id="{ACFAF491-BA10-4EA0-A7DD-11F65E5FC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74BA6B-2634-45AA-A75A-06446FF2839C}"/>
              </a:ext>
            </a:extLst>
          </p:cNvPr>
          <p:cNvSpPr>
            <a:spLocks noGrp="1"/>
          </p:cNvSpPr>
          <p:nvPr>
            <p:ph type="sldNum" sz="quarter" idx="12"/>
          </p:nvPr>
        </p:nvSpPr>
        <p:spPr/>
        <p:txBody>
          <a:bodyPr/>
          <a:lstStyle/>
          <a:p>
            <a:fld id="{D431E34B-FCFB-4116-A46A-78788891D5E1}" type="slidenum">
              <a:rPr lang="en-US" smtClean="0"/>
              <a:t>‹#›</a:t>
            </a:fld>
            <a:endParaRPr lang="en-US"/>
          </a:p>
        </p:txBody>
      </p:sp>
    </p:spTree>
    <p:extLst>
      <p:ext uri="{BB962C8B-B14F-4D97-AF65-F5344CB8AC3E}">
        <p14:creationId xmlns:p14="http://schemas.microsoft.com/office/powerpoint/2010/main" val="115215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076D-7608-4486-B5C1-788E4C6000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9CCC4C-6C4F-4BF0-A928-0276505A46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95B3C4-3A09-4DA4-AFF6-376E04E0D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19621B-46E8-4A0F-BE4D-0A34A02F209F}"/>
              </a:ext>
            </a:extLst>
          </p:cNvPr>
          <p:cNvSpPr>
            <a:spLocks noGrp="1"/>
          </p:cNvSpPr>
          <p:nvPr>
            <p:ph type="dt" sz="half" idx="10"/>
          </p:nvPr>
        </p:nvSpPr>
        <p:spPr/>
        <p:txBody>
          <a:bodyPr/>
          <a:lstStyle/>
          <a:p>
            <a:fld id="{D8630D73-F923-49EF-90E2-C147AF58AE35}" type="datetimeFigureOut">
              <a:rPr lang="en-US" smtClean="0"/>
              <a:t>11/07/2022</a:t>
            </a:fld>
            <a:endParaRPr lang="en-US"/>
          </a:p>
        </p:txBody>
      </p:sp>
      <p:sp>
        <p:nvSpPr>
          <p:cNvPr id="6" name="Footer Placeholder 5">
            <a:extLst>
              <a:ext uri="{FF2B5EF4-FFF2-40B4-BE49-F238E27FC236}">
                <a16:creationId xmlns:a16="http://schemas.microsoft.com/office/drawing/2014/main" id="{11A1DE8D-4857-4757-AC85-1D69875017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BC4F4-6AB7-402D-9DDB-00A33F85BFEE}"/>
              </a:ext>
            </a:extLst>
          </p:cNvPr>
          <p:cNvSpPr>
            <a:spLocks noGrp="1"/>
          </p:cNvSpPr>
          <p:nvPr>
            <p:ph type="sldNum" sz="quarter" idx="12"/>
          </p:nvPr>
        </p:nvSpPr>
        <p:spPr/>
        <p:txBody>
          <a:bodyPr/>
          <a:lstStyle/>
          <a:p>
            <a:fld id="{D431E34B-FCFB-4116-A46A-78788891D5E1}" type="slidenum">
              <a:rPr lang="en-US" smtClean="0"/>
              <a:t>‹#›</a:t>
            </a:fld>
            <a:endParaRPr lang="en-US"/>
          </a:p>
        </p:txBody>
      </p:sp>
    </p:spTree>
    <p:extLst>
      <p:ext uri="{BB962C8B-B14F-4D97-AF65-F5344CB8AC3E}">
        <p14:creationId xmlns:p14="http://schemas.microsoft.com/office/powerpoint/2010/main" val="358917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0D499-59E4-452E-832B-41E31205A7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3F96AA-8C19-4954-996B-A04567DE3D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DA91F-467B-4DE9-BC92-589C129DF4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30D73-F923-49EF-90E2-C147AF58AE35}" type="datetimeFigureOut">
              <a:rPr lang="en-US" smtClean="0"/>
              <a:t>11/07/2022</a:t>
            </a:fld>
            <a:endParaRPr lang="en-US"/>
          </a:p>
        </p:txBody>
      </p:sp>
      <p:sp>
        <p:nvSpPr>
          <p:cNvPr id="5" name="Footer Placeholder 4">
            <a:extLst>
              <a:ext uri="{FF2B5EF4-FFF2-40B4-BE49-F238E27FC236}">
                <a16:creationId xmlns:a16="http://schemas.microsoft.com/office/drawing/2014/main" id="{3A04AA96-9282-4B27-BE11-503C65D533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39D86A-0850-4CC2-9F54-C4DF6C2C15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1E34B-FCFB-4116-A46A-78788891D5E1}" type="slidenum">
              <a:rPr lang="en-US" smtClean="0"/>
              <a:t>‹#›</a:t>
            </a:fld>
            <a:endParaRPr lang="en-US"/>
          </a:p>
        </p:txBody>
      </p:sp>
    </p:spTree>
    <p:extLst>
      <p:ext uri="{BB962C8B-B14F-4D97-AF65-F5344CB8AC3E}">
        <p14:creationId xmlns:p14="http://schemas.microsoft.com/office/powerpoint/2010/main" val="2192420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svg.org/pink-ribbon"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muzieklesopschool.com/instrumenten-2/"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menina-voadora.blogspot.com/2012/04/imagens-de-palhacos.html"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smilesarasota.com/category/dental-technology/"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5.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image" Target="../media/image6.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hyperlink" Target="https://commons.wikimedia.org/wiki/Category:Popcorn_icons" TargetMode="External"/><Relationship Id="rId5" Type="http://schemas.openxmlformats.org/officeDocument/2006/relationships/image" Target="../media/image9.png"/><Relationship Id="rId1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hyperlink" Target="http://chantteachtolearn.blogspot.com/" TargetMode="External"/><Relationship Id="rId14" Type="http://schemas.openxmlformats.org/officeDocument/2006/relationships/hyperlink" Target="http://www.debbish.com/diet-schmiet/happy-foo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illustrations/circus-clowns-carnival-fair-fun-4217984/"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commons.wikimedia.org/wiki/File:599-circus-tent.svg" TargetMode="Externa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mailto:Taylor.Cleveland@childrensal.org" TargetMode="External"/><Relationship Id="rId4" Type="http://schemas.openxmlformats.org/officeDocument/2006/relationships/hyperlink" Target="https://pixabay.com/en/carnival-mask-panel-balloon-631295/"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pixabay.com/en/carnival-mask-panel-balloon-631295/"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mailto:Taylor.Cleveland@childrensal.org" TargetMode="External"/><Relationship Id="rId4" Type="http://schemas.openxmlformats.org/officeDocument/2006/relationships/hyperlink" Target="https://pixabay.com/en/carnival-mask-panel-balloon-63129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bobjagendorf/9377199877"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6AADC42-F3F6-40AA-A8D6-340518CFF5B1}"/>
              </a:ext>
            </a:extLst>
          </p:cNvPr>
          <p:cNvSpPr/>
          <p:nvPr/>
        </p:nvSpPr>
        <p:spPr>
          <a:xfrm>
            <a:off x="1736151" y="789366"/>
            <a:ext cx="9084696" cy="2433967"/>
          </a:xfrm>
          <a:prstGeom prst="rect">
            <a:avLst/>
          </a:prstGeom>
          <a:solidFill>
            <a:schemeClr val="bg1"/>
          </a:solidFill>
        </p:spPr>
        <p:txBody>
          <a:bodyPr wrap="none" lIns="91440" tIns="45720" rIns="91440" bIns="45720">
            <a:prstTxWarp prst="textTriangle">
              <a:avLst>
                <a:gd name="adj" fmla="val 54819"/>
              </a:avLst>
            </a:prstTxWarp>
            <a:spAutoFit/>
          </a:bodyPr>
          <a:lstStyle/>
          <a:p>
            <a:pPr algn="ctr"/>
            <a:r>
              <a:rPr lang="en-US" sz="5400" b="1" dirty="0">
                <a:solidFill>
                  <a:srgbClr val="FF0000"/>
                </a:solidFill>
                <a:latin typeface="Arial Black" panose="020B0A04020102020204" pitchFamily="34" charset="0"/>
              </a:rPr>
              <a:t>D</a:t>
            </a:r>
            <a:r>
              <a:rPr lang="en-US" sz="5400" b="1" dirty="0">
                <a:solidFill>
                  <a:schemeClr val="accent4"/>
                </a:solidFill>
                <a:latin typeface="Arial Black" panose="020B0A04020102020204" pitchFamily="34" charset="0"/>
              </a:rPr>
              <a:t>E</a:t>
            </a:r>
            <a:r>
              <a:rPr lang="en-US" sz="5400" b="1" dirty="0">
                <a:solidFill>
                  <a:srgbClr val="FF57FF"/>
                </a:solidFill>
                <a:latin typeface="Arial Black" panose="020B0A04020102020204" pitchFamily="34" charset="0"/>
              </a:rPr>
              <a:t>N</a:t>
            </a:r>
            <a:r>
              <a:rPr lang="en-US" sz="5400" b="1" dirty="0">
                <a:solidFill>
                  <a:srgbClr val="00B050"/>
                </a:solidFill>
                <a:latin typeface="Arial Black" panose="020B0A04020102020204" pitchFamily="34" charset="0"/>
              </a:rPr>
              <a:t>T</a:t>
            </a:r>
            <a:r>
              <a:rPr lang="en-US" sz="5400" b="1" dirty="0">
                <a:solidFill>
                  <a:srgbClr val="5A2781"/>
                </a:solidFill>
                <a:latin typeface="Arial Black" panose="020B0A04020102020204" pitchFamily="34" charset="0"/>
              </a:rPr>
              <a:t>A</a:t>
            </a:r>
            <a:r>
              <a:rPr lang="en-US" sz="5400" b="1" dirty="0">
                <a:solidFill>
                  <a:srgbClr val="EE6000"/>
                </a:solidFill>
                <a:latin typeface="Arial Black" panose="020B0A04020102020204" pitchFamily="34" charset="0"/>
              </a:rPr>
              <a:t>L</a:t>
            </a:r>
            <a:r>
              <a:rPr lang="en-US" sz="5400" b="1" dirty="0">
                <a:latin typeface="Arial Black" panose="020B0A04020102020204" pitchFamily="34" charset="0"/>
              </a:rPr>
              <a:t> </a:t>
            </a:r>
            <a:r>
              <a:rPr lang="en-US" sz="5400" b="1" dirty="0">
                <a:solidFill>
                  <a:srgbClr val="005392"/>
                </a:solidFill>
                <a:latin typeface="Arial Black" panose="020B0A04020102020204" pitchFamily="34" charset="0"/>
              </a:rPr>
              <a:t>U</a:t>
            </a:r>
            <a:r>
              <a:rPr lang="en-US" sz="5400" b="1" dirty="0">
                <a:latin typeface="Arial Black" panose="020B0A04020102020204" pitchFamily="34" charset="0"/>
              </a:rPr>
              <a:t>P</a:t>
            </a:r>
            <a:r>
              <a:rPr lang="en-US" sz="5400" b="1" dirty="0">
                <a:solidFill>
                  <a:srgbClr val="FF0000"/>
                </a:solidFill>
                <a:latin typeface="Arial Black" panose="020B0A04020102020204" pitchFamily="34" charset="0"/>
              </a:rPr>
              <a:t>D</a:t>
            </a:r>
            <a:r>
              <a:rPr lang="en-US" sz="5400" b="1" dirty="0">
                <a:solidFill>
                  <a:srgbClr val="FFC000"/>
                </a:solidFill>
                <a:latin typeface="Arial Black" panose="020B0A04020102020204" pitchFamily="34" charset="0"/>
              </a:rPr>
              <a:t>A</a:t>
            </a:r>
            <a:r>
              <a:rPr lang="en-US" sz="5400" b="1" dirty="0">
                <a:solidFill>
                  <a:srgbClr val="FF57FF"/>
                </a:solidFill>
                <a:latin typeface="Arial Black" panose="020B0A04020102020204" pitchFamily="34" charset="0"/>
              </a:rPr>
              <a:t>T</a:t>
            </a:r>
            <a:r>
              <a:rPr lang="en-US" sz="5400" b="1" dirty="0">
                <a:solidFill>
                  <a:srgbClr val="00B050"/>
                </a:solidFill>
                <a:latin typeface="Arial Black" panose="020B0A04020102020204" pitchFamily="34" charset="0"/>
              </a:rPr>
              <a:t>E</a:t>
            </a:r>
            <a:r>
              <a:rPr lang="en-US" sz="5400" b="1" dirty="0">
                <a:solidFill>
                  <a:srgbClr val="7030A0"/>
                </a:solidFill>
                <a:latin typeface="Arial Black" panose="020B0A04020102020204" pitchFamily="34" charset="0"/>
              </a:rPr>
              <a:t>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7" name="Flowchart: Merge 16">
            <a:extLst>
              <a:ext uri="{FF2B5EF4-FFF2-40B4-BE49-F238E27FC236}">
                <a16:creationId xmlns:a16="http://schemas.microsoft.com/office/drawing/2014/main" id="{D0D11813-0323-4C78-AA79-158B3B85E227}"/>
              </a:ext>
            </a:extLst>
          </p:cNvPr>
          <p:cNvSpPr/>
          <p:nvPr/>
        </p:nvSpPr>
        <p:spPr>
          <a:xfrm rot="15528626">
            <a:off x="6346866" y="-45491"/>
            <a:ext cx="393713" cy="64944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8E4A2A6E-B1DC-4F6E-938E-DAF6A66A42B1}"/>
              </a:ext>
            </a:extLst>
          </p:cNvPr>
          <p:cNvCxnSpPr>
            <a:cxnSpLocks/>
          </p:cNvCxnSpPr>
          <p:nvPr/>
        </p:nvCxnSpPr>
        <p:spPr>
          <a:xfrm>
            <a:off x="6186970" y="113429"/>
            <a:ext cx="91529" cy="767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D377C5C4-C8A2-490C-9AD7-DB8E3477F7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8945828">
            <a:off x="5175574" y="-140915"/>
            <a:ext cx="1052867" cy="840291"/>
          </a:xfrm>
          <a:prstGeom prst="rect">
            <a:avLst/>
          </a:prstGeom>
        </p:spPr>
      </p:pic>
      <p:pic>
        <p:nvPicPr>
          <p:cNvPr id="4" name="Picture 3">
            <a:extLst>
              <a:ext uri="{FF2B5EF4-FFF2-40B4-BE49-F238E27FC236}">
                <a16:creationId xmlns:a16="http://schemas.microsoft.com/office/drawing/2014/main" id="{8A4EE0BA-9443-4CBE-B744-FD10B4A6CB49}"/>
              </a:ext>
            </a:extLst>
          </p:cNvPr>
          <p:cNvPicPr>
            <a:picLocks noChangeAspect="1"/>
          </p:cNvPicPr>
          <p:nvPr/>
        </p:nvPicPr>
        <p:blipFill>
          <a:blip r:embed="rId4"/>
          <a:stretch>
            <a:fillRect/>
          </a:stretch>
        </p:blipFill>
        <p:spPr>
          <a:xfrm>
            <a:off x="1754619" y="3223332"/>
            <a:ext cx="8910271" cy="3741911"/>
          </a:xfrm>
          <a:prstGeom prst="rect">
            <a:avLst/>
          </a:prstGeom>
        </p:spPr>
      </p:pic>
      <p:sp>
        <p:nvSpPr>
          <p:cNvPr id="3" name="Subtitle 2">
            <a:extLst>
              <a:ext uri="{FF2B5EF4-FFF2-40B4-BE49-F238E27FC236}">
                <a16:creationId xmlns:a16="http://schemas.microsoft.com/office/drawing/2014/main" id="{98EC1184-F716-420F-B75E-0F49DFE5EB8F}"/>
              </a:ext>
            </a:extLst>
          </p:cNvPr>
          <p:cNvSpPr>
            <a:spLocks noGrp="1"/>
          </p:cNvSpPr>
          <p:nvPr>
            <p:ph type="subTitle" idx="1"/>
          </p:nvPr>
        </p:nvSpPr>
        <p:spPr>
          <a:xfrm>
            <a:off x="6900474" y="5084730"/>
            <a:ext cx="3400338" cy="1174460"/>
          </a:xfrm>
        </p:spPr>
        <p:txBody>
          <a:bodyPr>
            <a:normAutofit/>
          </a:bodyPr>
          <a:lstStyle/>
          <a:p>
            <a:r>
              <a:rPr lang="en-US" sz="7200" dirty="0">
                <a:latin typeface="Arial Black" panose="020B0A04020102020204" pitchFamily="34" charset="0"/>
              </a:rPr>
              <a:t>2022</a:t>
            </a:r>
          </a:p>
        </p:txBody>
      </p:sp>
      <p:pic>
        <p:nvPicPr>
          <p:cNvPr id="15" name="Picture 14">
            <a:extLst>
              <a:ext uri="{FF2B5EF4-FFF2-40B4-BE49-F238E27FC236}">
                <a16:creationId xmlns:a16="http://schemas.microsoft.com/office/drawing/2014/main" id="{35C479E9-34EF-4990-9459-E7B471D75BC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9920" y="4897925"/>
            <a:ext cx="3652758" cy="1883313"/>
          </a:xfrm>
          <a:prstGeom prst="rect">
            <a:avLst/>
          </a:prstGeom>
        </p:spPr>
      </p:pic>
    </p:spTree>
    <p:extLst>
      <p:ext uri="{BB962C8B-B14F-4D97-AF65-F5344CB8AC3E}">
        <p14:creationId xmlns:p14="http://schemas.microsoft.com/office/powerpoint/2010/main" val="1652887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9C5405-4A49-4E12-98FD-8966C1118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7235" y="0"/>
            <a:ext cx="789032"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13" name="Freeform 7">
            <a:extLst>
              <a:ext uri="{FF2B5EF4-FFF2-40B4-BE49-F238E27FC236}">
                <a16:creationId xmlns:a16="http://schemas.microsoft.com/office/drawing/2014/main" id="{5BAFBDD6-35EA-4318-81BD-034C73032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17236" y="887217"/>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5" name="Rectangle 14">
            <a:extLst>
              <a:ext uri="{FF2B5EF4-FFF2-40B4-BE49-F238E27FC236}">
                <a16:creationId xmlns:a16="http://schemas.microsoft.com/office/drawing/2014/main" id="{9668AFA7-0343-4462-B952-29775C02D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498749"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8">
            <a:extLst>
              <a:ext uri="{FF2B5EF4-FFF2-40B4-BE49-F238E27FC236}">
                <a16:creationId xmlns:a16="http://schemas.microsoft.com/office/drawing/2014/main" id="{FABAF75E-3794-4E38-AFE5-55C26244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04744" y="0"/>
            <a:ext cx="4384208"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D7620F62-B3ED-4784-8716-A33AAEE411DD}"/>
              </a:ext>
            </a:extLst>
          </p:cNvPr>
          <p:cNvSpPr txBox="1"/>
          <p:nvPr/>
        </p:nvSpPr>
        <p:spPr>
          <a:xfrm>
            <a:off x="8238416" y="398352"/>
            <a:ext cx="3621623" cy="5423025"/>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endParaRPr lang="en-US" sz="4400" kern="1200" dirty="0">
              <a:solidFill>
                <a:srgbClr val="FFFFFF"/>
              </a:solidFill>
              <a:latin typeface="Algerian" panose="04020705040A02060702" pitchFamily="82" charset="0"/>
              <a:ea typeface="+mj-ea"/>
              <a:cs typeface="+mj-cs"/>
            </a:endParaRPr>
          </a:p>
          <a:p>
            <a:pPr algn="ctr">
              <a:lnSpc>
                <a:spcPct val="90000"/>
              </a:lnSpc>
              <a:spcBef>
                <a:spcPct val="0"/>
              </a:spcBef>
              <a:spcAft>
                <a:spcPts val="600"/>
              </a:spcAft>
            </a:pPr>
            <a:r>
              <a:rPr lang="en-US" sz="4400" kern="1200" dirty="0">
                <a:solidFill>
                  <a:srgbClr val="FFFFFF"/>
                </a:solidFill>
                <a:latin typeface="Algerian" panose="04020705040A02060702" pitchFamily="82" charset="0"/>
                <a:ea typeface="+mj-ea"/>
                <a:cs typeface="+mj-cs"/>
              </a:rPr>
              <a:t>Thank you for </a:t>
            </a:r>
            <a:r>
              <a:rPr lang="en-US" sz="4400" dirty="0">
                <a:solidFill>
                  <a:srgbClr val="FFFFFF"/>
                </a:solidFill>
                <a:latin typeface="Algerian" panose="04020705040A02060702" pitchFamily="82" charset="0"/>
                <a:ea typeface="+mj-ea"/>
                <a:cs typeface="+mj-cs"/>
              </a:rPr>
              <a:t>joining us at the Carnival! </a:t>
            </a:r>
          </a:p>
          <a:p>
            <a:pPr algn="ctr">
              <a:lnSpc>
                <a:spcPct val="90000"/>
              </a:lnSpc>
              <a:spcBef>
                <a:spcPct val="0"/>
              </a:spcBef>
              <a:spcAft>
                <a:spcPts val="600"/>
              </a:spcAft>
            </a:pPr>
            <a:endParaRPr lang="en-US" sz="4400" dirty="0">
              <a:solidFill>
                <a:srgbClr val="FFFFFF"/>
              </a:solidFill>
              <a:latin typeface="Algerian" panose="04020705040A02060702" pitchFamily="82" charset="0"/>
              <a:ea typeface="+mj-ea"/>
              <a:cs typeface="+mj-cs"/>
            </a:endParaRPr>
          </a:p>
          <a:p>
            <a:pPr algn="ctr">
              <a:lnSpc>
                <a:spcPct val="90000"/>
              </a:lnSpc>
              <a:spcBef>
                <a:spcPct val="0"/>
              </a:spcBef>
              <a:spcAft>
                <a:spcPts val="600"/>
              </a:spcAft>
            </a:pPr>
            <a:r>
              <a:rPr lang="en-US" sz="4400" dirty="0">
                <a:solidFill>
                  <a:srgbClr val="FFFFFF"/>
                </a:solidFill>
                <a:latin typeface="Algerian" panose="04020705040A02060702" pitchFamily="82" charset="0"/>
                <a:ea typeface="+mj-ea"/>
                <a:cs typeface="+mj-cs"/>
              </a:rPr>
              <a:t> </a:t>
            </a:r>
          </a:p>
          <a:p>
            <a:pPr algn="ctr">
              <a:lnSpc>
                <a:spcPct val="90000"/>
              </a:lnSpc>
              <a:spcBef>
                <a:spcPct val="0"/>
              </a:spcBef>
              <a:spcAft>
                <a:spcPts val="600"/>
              </a:spcAft>
            </a:pPr>
            <a:r>
              <a:rPr lang="en-US" sz="4400" dirty="0">
                <a:solidFill>
                  <a:srgbClr val="FFFFFF"/>
                </a:solidFill>
                <a:latin typeface="Algerian" panose="04020705040A02060702" pitchFamily="82" charset="0"/>
                <a:ea typeface="+mj-ea"/>
                <a:cs typeface="+mj-cs"/>
              </a:rPr>
              <a:t>Do you have any </a:t>
            </a:r>
            <a:r>
              <a:rPr lang="en-US" sz="4400" kern="1200" dirty="0">
                <a:solidFill>
                  <a:srgbClr val="FFFFFF"/>
                </a:solidFill>
                <a:latin typeface="Algerian" panose="04020705040A02060702" pitchFamily="82" charset="0"/>
                <a:ea typeface="+mj-ea"/>
                <a:cs typeface="+mj-cs"/>
              </a:rPr>
              <a:t>QUESTIONS ?</a:t>
            </a:r>
          </a:p>
        </p:txBody>
      </p:sp>
      <p:pic>
        <p:nvPicPr>
          <p:cNvPr id="10" name="Picture 9">
            <a:extLst>
              <a:ext uri="{FF2B5EF4-FFF2-40B4-BE49-F238E27FC236}">
                <a16:creationId xmlns:a16="http://schemas.microsoft.com/office/drawing/2014/main" id="{EBC14994-B907-4439-8CD4-B493BE046C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7022" y="887218"/>
            <a:ext cx="6124217" cy="5671626"/>
          </a:xfrm>
          <a:prstGeom prst="rect">
            <a:avLst/>
          </a:prstGeom>
        </p:spPr>
      </p:pic>
    </p:spTree>
    <p:extLst>
      <p:ext uri="{BB962C8B-B14F-4D97-AF65-F5344CB8AC3E}">
        <p14:creationId xmlns:p14="http://schemas.microsoft.com/office/powerpoint/2010/main" val="312513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5F02A9-9832-4B3D-A4ED-F89932FAFBF0}"/>
              </a:ext>
            </a:extLst>
          </p:cNvPr>
          <p:cNvSpPr txBox="1"/>
          <p:nvPr/>
        </p:nvSpPr>
        <p:spPr>
          <a:xfrm>
            <a:off x="4228198" y="509502"/>
            <a:ext cx="3850547" cy="1938992"/>
          </a:xfrm>
          <a:prstGeom prst="rect">
            <a:avLst/>
          </a:prstGeom>
          <a:noFill/>
          <a:ln w="76200">
            <a:solidFill>
              <a:srgbClr val="00B0F0"/>
            </a:solidFill>
          </a:ln>
        </p:spPr>
        <p:txBody>
          <a:bodyPr wrap="square" rtlCol="0">
            <a:spAutoFit/>
          </a:bodyPr>
          <a:lstStyle/>
          <a:p>
            <a:pPr algn="ctr"/>
            <a:r>
              <a:rPr lang="en-US" sz="6000" dirty="0" err="1">
                <a:solidFill>
                  <a:srgbClr val="00B0F0"/>
                </a:solidFill>
                <a:latin typeface="Algerian" panose="04020705040A02060702" pitchFamily="82" charset="0"/>
              </a:rPr>
              <a:t>MiPacs</a:t>
            </a:r>
            <a:r>
              <a:rPr lang="en-US" sz="6000" dirty="0">
                <a:solidFill>
                  <a:srgbClr val="00B0F0"/>
                </a:solidFill>
                <a:latin typeface="Algerian" panose="04020705040A02060702" pitchFamily="82" charset="0"/>
              </a:rPr>
              <a:t>  </a:t>
            </a:r>
          </a:p>
          <a:p>
            <a:pPr algn="ctr"/>
            <a:r>
              <a:rPr lang="en-US" sz="6000" dirty="0">
                <a:solidFill>
                  <a:srgbClr val="00B0F0"/>
                </a:solidFill>
                <a:latin typeface="Algerian" panose="04020705040A02060702" pitchFamily="82" charset="0"/>
              </a:rPr>
              <a:t>Imaging</a:t>
            </a:r>
          </a:p>
        </p:txBody>
      </p:sp>
      <p:pic>
        <p:nvPicPr>
          <p:cNvPr id="8" name="Picture 7">
            <a:extLst>
              <a:ext uri="{FF2B5EF4-FFF2-40B4-BE49-F238E27FC236}">
                <a16:creationId xmlns:a16="http://schemas.microsoft.com/office/drawing/2014/main" id="{C4595508-11AE-4E35-8BE3-1CD10439976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10531" y="4155"/>
            <a:ext cx="2493952" cy="2949686"/>
          </a:xfrm>
          <a:prstGeom prst="rect">
            <a:avLst/>
          </a:prstGeom>
        </p:spPr>
      </p:pic>
      <p:pic>
        <p:nvPicPr>
          <p:cNvPr id="12" name="Picture 11">
            <a:extLst>
              <a:ext uri="{FF2B5EF4-FFF2-40B4-BE49-F238E27FC236}">
                <a16:creationId xmlns:a16="http://schemas.microsoft.com/office/drawing/2014/main" id="{71F03B5C-9716-4CC5-8C68-6650C3CBF3C2}"/>
              </a:ext>
            </a:extLst>
          </p:cNvPr>
          <p:cNvPicPr>
            <a:picLocks noChangeAspect="1"/>
          </p:cNvPicPr>
          <p:nvPr/>
        </p:nvPicPr>
        <p:blipFill>
          <a:blip r:embed="rId4"/>
          <a:stretch>
            <a:fillRect/>
          </a:stretch>
        </p:blipFill>
        <p:spPr>
          <a:xfrm>
            <a:off x="190155" y="121491"/>
            <a:ext cx="2561434" cy="2715015"/>
          </a:xfrm>
          <a:prstGeom prst="rect">
            <a:avLst/>
          </a:prstGeom>
        </p:spPr>
      </p:pic>
      <p:sp>
        <p:nvSpPr>
          <p:cNvPr id="13" name="TextBox 12">
            <a:extLst>
              <a:ext uri="{FF2B5EF4-FFF2-40B4-BE49-F238E27FC236}">
                <a16:creationId xmlns:a16="http://schemas.microsoft.com/office/drawing/2014/main" id="{F6845A8C-C28F-449A-AB7B-202068809930}"/>
              </a:ext>
            </a:extLst>
          </p:cNvPr>
          <p:cNvSpPr txBox="1"/>
          <p:nvPr/>
        </p:nvSpPr>
        <p:spPr>
          <a:xfrm>
            <a:off x="190155" y="3188844"/>
            <a:ext cx="11747379" cy="2893100"/>
          </a:xfrm>
          <a:prstGeom prst="rect">
            <a:avLst/>
          </a:prstGeom>
          <a:solidFill>
            <a:srgbClr val="85DFFF"/>
          </a:solidFill>
          <a:ln w="38100">
            <a:solidFill>
              <a:srgbClr val="00B0F0"/>
            </a:solidFill>
          </a:ln>
        </p:spPr>
        <p:txBody>
          <a:bodyPr wrap="square" rtlCol="0">
            <a:spAutoFit/>
          </a:bodyPr>
          <a:lstStyle/>
          <a:p>
            <a:pPr algn="ctr"/>
            <a:r>
              <a:rPr lang="en-US" sz="2600" dirty="0">
                <a:latin typeface="Arial Rounded MT Bold" panose="020F0704030504030204" pitchFamily="34" charset="0"/>
              </a:rPr>
              <a:t>Remember or remind your Dentist to save images when taken.  </a:t>
            </a:r>
          </a:p>
          <a:p>
            <a:pPr algn="ctr"/>
            <a:r>
              <a:rPr lang="en-US" sz="2600" dirty="0">
                <a:latin typeface="Arial Rounded MT Bold" panose="020F0704030504030204" pitchFamily="34" charset="0"/>
              </a:rPr>
              <a:t>     If for any reason the computer were to go down and images </a:t>
            </a:r>
          </a:p>
          <a:p>
            <a:pPr algn="ctr"/>
            <a:r>
              <a:rPr lang="en-US" sz="2600" dirty="0">
                <a:latin typeface="Arial Rounded MT Bold" panose="020F0704030504030204" pitchFamily="34" charset="0"/>
              </a:rPr>
              <a:t>     have not been saved, there is no way to retrieve them.</a:t>
            </a:r>
          </a:p>
          <a:p>
            <a:pPr marL="285750" indent="-285750" algn="ctr">
              <a:buFont typeface="Arial" panose="020B0604020202020204" pitchFamily="34" charset="0"/>
              <a:buChar char="•"/>
            </a:pPr>
            <a:endParaRPr lang="en-US" sz="2600" dirty="0">
              <a:latin typeface="Arial Rounded MT Bold" panose="020F0704030504030204" pitchFamily="34" charset="0"/>
            </a:endParaRPr>
          </a:p>
          <a:p>
            <a:pPr algn="ctr"/>
            <a:r>
              <a:rPr lang="en-US" sz="2600" dirty="0">
                <a:latin typeface="Arial Rounded MT Bold" panose="020F0704030504030204" pitchFamily="34" charset="0"/>
              </a:rPr>
              <a:t>If you need assistance retrieving X-Rays in your office you need to contact the IT Help Desk by sending an email to </a:t>
            </a:r>
            <a:r>
              <a:rPr lang="en-US" sz="2600" u="sng" dirty="0">
                <a:solidFill>
                  <a:srgbClr val="FF0000"/>
                </a:solidFill>
                <a:latin typeface="Arial Rounded MT Bold" panose="020F0704030504030204" pitchFamily="34" charset="0"/>
              </a:rPr>
              <a:t>COAHelp@childrensal.org</a:t>
            </a:r>
          </a:p>
        </p:txBody>
      </p:sp>
    </p:spTree>
    <p:extLst>
      <p:ext uri="{BB962C8B-B14F-4D97-AF65-F5344CB8AC3E}">
        <p14:creationId xmlns:p14="http://schemas.microsoft.com/office/powerpoint/2010/main" val="85629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18F07-84E4-4F76-A440-C919F86BF2C2}"/>
              </a:ext>
            </a:extLst>
          </p:cNvPr>
          <p:cNvSpPr txBox="1"/>
          <p:nvPr/>
        </p:nvSpPr>
        <p:spPr>
          <a:xfrm>
            <a:off x="637373" y="912725"/>
            <a:ext cx="11157358" cy="3416320"/>
          </a:xfrm>
          <a:prstGeom prst="rect">
            <a:avLst/>
          </a:prstGeom>
          <a:noFill/>
        </p:spPr>
        <p:txBody>
          <a:bodyPr wrap="square" rtlCol="0">
            <a:spAutoFit/>
          </a:bodyPr>
          <a:lstStyle/>
          <a:p>
            <a:r>
              <a:rPr lang="en-US" b="1" u="sng" dirty="0"/>
              <a:t>Supplies Brought in from your Office:</a:t>
            </a:r>
          </a:p>
          <a:p>
            <a:r>
              <a:rPr lang="en-US" dirty="0"/>
              <a:t>	1.  Sterile Items – The only item sterilized in your office allowed to be brought for use in the O.R. is burrs.  </a:t>
            </a:r>
          </a:p>
          <a:p>
            <a:r>
              <a:rPr lang="en-US" dirty="0"/>
              <a:t>	If a specialty item or instrument is needed for any case, it must be brought to Sterile Processing 3 days in </a:t>
            </a:r>
          </a:p>
          <a:p>
            <a:r>
              <a:rPr lang="en-US" dirty="0"/>
              <a:t>	advance with manufacturer’s Instructions for Use for sterilization parameters – no exceptions.  </a:t>
            </a:r>
          </a:p>
          <a:p>
            <a:r>
              <a:rPr lang="en-US" dirty="0"/>
              <a:t>	2.  All other supplies must be in original manufacturer’s containers with current Expiration Dates.  All Dates 	will be checked by both the Dental Assistant and the O.R. RN Circulator.  Any expired items will be removed 	from the O.R. </a:t>
            </a:r>
          </a:p>
          <a:p>
            <a:r>
              <a:rPr lang="en-US" b="1" u="sng" dirty="0"/>
              <a:t>Counts:</a:t>
            </a:r>
          </a:p>
          <a:p>
            <a:r>
              <a:rPr lang="en-US" dirty="0"/>
              <a:t>	Every Dental Assistant is taught what and how to count items prior to and after a procedure during their 	orientation.  This is to be done for every case by the Dental Assistant and the Circulating Nurse.  We are 	changing our end of case work flow to improve our end of case count process.  We want to leave the 	Assistant’s tables at the bedside until all final counts are completed.</a:t>
            </a:r>
          </a:p>
        </p:txBody>
      </p:sp>
      <p:pic>
        <p:nvPicPr>
          <p:cNvPr id="12" name="Picture 11">
            <a:extLst>
              <a:ext uri="{FF2B5EF4-FFF2-40B4-BE49-F238E27FC236}">
                <a16:creationId xmlns:a16="http://schemas.microsoft.com/office/drawing/2014/main" id="{2BCD65A7-9537-4080-84F3-E959ED9F5549}"/>
              </a:ext>
            </a:extLst>
          </p:cNvPr>
          <p:cNvPicPr>
            <a:picLocks noChangeAspect="1"/>
          </p:cNvPicPr>
          <p:nvPr/>
        </p:nvPicPr>
        <p:blipFill>
          <a:blip r:embed="rId2"/>
          <a:stretch>
            <a:fillRect/>
          </a:stretch>
        </p:blipFill>
        <p:spPr>
          <a:xfrm>
            <a:off x="6030531" y="5443206"/>
            <a:ext cx="1123950" cy="1281891"/>
          </a:xfrm>
          <a:prstGeom prst="rect">
            <a:avLst/>
          </a:prstGeom>
        </p:spPr>
      </p:pic>
      <p:pic>
        <p:nvPicPr>
          <p:cNvPr id="13" name="Picture 12">
            <a:extLst>
              <a:ext uri="{FF2B5EF4-FFF2-40B4-BE49-F238E27FC236}">
                <a16:creationId xmlns:a16="http://schemas.microsoft.com/office/drawing/2014/main" id="{59AB3803-BE85-4C08-887A-5FFD50AB89A7}"/>
              </a:ext>
            </a:extLst>
          </p:cNvPr>
          <p:cNvPicPr>
            <a:picLocks noChangeAspect="1"/>
          </p:cNvPicPr>
          <p:nvPr/>
        </p:nvPicPr>
        <p:blipFill>
          <a:blip r:embed="rId3"/>
          <a:stretch>
            <a:fillRect/>
          </a:stretch>
        </p:blipFill>
        <p:spPr>
          <a:xfrm>
            <a:off x="7999445" y="4869753"/>
            <a:ext cx="1076325" cy="1281891"/>
          </a:xfrm>
          <a:prstGeom prst="rect">
            <a:avLst/>
          </a:prstGeom>
        </p:spPr>
      </p:pic>
      <p:pic>
        <p:nvPicPr>
          <p:cNvPr id="14" name="Picture 13">
            <a:extLst>
              <a:ext uri="{FF2B5EF4-FFF2-40B4-BE49-F238E27FC236}">
                <a16:creationId xmlns:a16="http://schemas.microsoft.com/office/drawing/2014/main" id="{287CE10E-DFB3-448C-B08B-F251E1D98A70}"/>
              </a:ext>
            </a:extLst>
          </p:cNvPr>
          <p:cNvPicPr>
            <a:picLocks noChangeAspect="1"/>
          </p:cNvPicPr>
          <p:nvPr/>
        </p:nvPicPr>
        <p:blipFill>
          <a:blip r:embed="rId4"/>
          <a:stretch>
            <a:fillRect/>
          </a:stretch>
        </p:blipFill>
        <p:spPr>
          <a:xfrm>
            <a:off x="10139556" y="5429697"/>
            <a:ext cx="1057275" cy="1295400"/>
          </a:xfrm>
          <a:prstGeom prst="rect">
            <a:avLst/>
          </a:prstGeom>
        </p:spPr>
      </p:pic>
      <p:pic>
        <p:nvPicPr>
          <p:cNvPr id="15" name="Picture 14">
            <a:extLst>
              <a:ext uri="{FF2B5EF4-FFF2-40B4-BE49-F238E27FC236}">
                <a16:creationId xmlns:a16="http://schemas.microsoft.com/office/drawing/2014/main" id="{BCEBD043-870B-44A4-B7D7-A52887F25B92}"/>
              </a:ext>
            </a:extLst>
          </p:cNvPr>
          <p:cNvPicPr>
            <a:picLocks noChangeAspect="1"/>
          </p:cNvPicPr>
          <p:nvPr/>
        </p:nvPicPr>
        <p:blipFill>
          <a:blip r:embed="rId5"/>
          <a:stretch>
            <a:fillRect/>
          </a:stretch>
        </p:blipFill>
        <p:spPr>
          <a:xfrm>
            <a:off x="1939263" y="5443206"/>
            <a:ext cx="1066800" cy="1295400"/>
          </a:xfrm>
          <a:prstGeom prst="rect">
            <a:avLst/>
          </a:prstGeom>
        </p:spPr>
      </p:pic>
      <p:pic>
        <p:nvPicPr>
          <p:cNvPr id="16" name="Picture 15">
            <a:extLst>
              <a:ext uri="{FF2B5EF4-FFF2-40B4-BE49-F238E27FC236}">
                <a16:creationId xmlns:a16="http://schemas.microsoft.com/office/drawing/2014/main" id="{BE9691C4-D60F-4970-A376-932C0D794B6A}"/>
              </a:ext>
            </a:extLst>
          </p:cNvPr>
          <p:cNvPicPr>
            <a:picLocks noChangeAspect="1"/>
          </p:cNvPicPr>
          <p:nvPr/>
        </p:nvPicPr>
        <p:blipFill>
          <a:blip r:embed="rId6"/>
          <a:stretch>
            <a:fillRect/>
          </a:stretch>
        </p:blipFill>
        <p:spPr>
          <a:xfrm>
            <a:off x="181117" y="4866301"/>
            <a:ext cx="1057275" cy="1295400"/>
          </a:xfrm>
          <a:prstGeom prst="rect">
            <a:avLst/>
          </a:prstGeom>
        </p:spPr>
      </p:pic>
      <p:pic>
        <p:nvPicPr>
          <p:cNvPr id="17" name="Picture 16">
            <a:extLst>
              <a:ext uri="{FF2B5EF4-FFF2-40B4-BE49-F238E27FC236}">
                <a16:creationId xmlns:a16="http://schemas.microsoft.com/office/drawing/2014/main" id="{111C9271-E467-498E-A58F-4A114812C757}"/>
              </a:ext>
            </a:extLst>
          </p:cNvPr>
          <p:cNvPicPr>
            <a:picLocks noChangeAspect="1"/>
          </p:cNvPicPr>
          <p:nvPr/>
        </p:nvPicPr>
        <p:blipFill>
          <a:blip r:embed="rId7"/>
          <a:stretch>
            <a:fillRect/>
          </a:stretch>
        </p:blipFill>
        <p:spPr>
          <a:xfrm>
            <a:off x="3934841" y="4866301"/>
            <a:ext cx="1057275" cy="1304925"/>
          </a:xfrm>
          <a:prstGeom prst="rect">
            <a:avLst/>
          </a:prstGeom>
        </p:spPr>
      </p:pic>
      <p:pic>
        <p:nvPicPr>
          <p:cNvPr id="18" name="Picture 17">
            <a:extLst>
              <a:ext uri="{FF2B5EF4-FFF2-40B4-BE49-F238E27FC236}">
                <a16:creationId xmlns:a16="http://schemas.microsoft.com/office/drawing/2014/main" id="{EDF629CF-FE57-4564-A364-6F3FC63992C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074818" y="5839598"/>
            <a:ext cx="654499" cy="674773"/>
          </a:xfrm>
          <a:prstGeom prst="rect">
            <a:avLst/>
          </a:prstGeom>
        </p:spPr>
      </p:pic>
      <p:pic>
        <p:nvPicPr>
          <p:cNvPr id="19" name="Picture 18">
            <a:extLst>
              <a:ext uri="{FF2B5EF4-FFF2-40B4-BE49-F238E27FC236}">
                <a16:creationId xmlns:a16="http://schemas.microsoft.com/office/drawing/2014/main" id="{01EA4F01-88CD-4A5C-9F15-E6B4EF583D00}"/>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287609" y="5295194"/>
            <a:ext cx="633125" cy="758756"/>
          </a:xfrm>
          <a:prstGeom prst="rect">
            <a:avLst/>
          </a:prstGeom>
        </p:spPr>
      </p:pic>
      <p:pic>
        <p:nvPicPr>
          <p:cNvPr id="21" name="Picture 20">
            <a:extLst>
              <a:ext uri="{FF2B5EF4-FFF2-40B4-BE49-F238E27FC236}">
                <a16:creationId xmlns:a16="http://schemas.microsoft.com/office/drawing/2014/main" id="{3AB2E64D-1BB4-4696-B737-01EB6BCA8707}"/>
              </a:ext>
            </a:extLst>
          </p:cNvPr>
          <p:cNvPicPr>
            <a:picLocks noChangeAspect="1"/>
          </p:cNvPicPr>
          <p:nvPr/>
        </p:nvPicPr>
        <p:blipFill>
          <a:blip r:embed="rId12"/>
          <a:stretch>
            <a:fillRect/>
          </a:stretch>
        </p:blipFill>
        <p:spPr>
          <a:xfrm>
            <a:off x="5077611" y="5466657"/>
            <a:ext cx="759188" cy="522847"/>
          </a:xfrm>
          <a:prstGeom prst="rect">
            <a:avLst/>
          </a:prstGeom>
        </p:spPr>
      </p:pic>
      <p:pic>
        <p:nvPicPr>
          <p:cNvPr id="22" name="Picture 21">
            <a:extLst>
              <a:ext uri="{FF2B5EF4-FFF2-40B4-BE49-F238E27FC236}">
                <a16:creationId xmlns:a16="http://schemas.microsoft.com/office/drawing/2014/main" id="{3485D89D-1775-4436-A78E-16C25D919111}"/>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7204718" y="5802782"/>
            <a:ext cx="674452" cy="711589"/>
          </a:xfrm>
          <a:prstGeom prst="rect">
            <a:avLst/>
          </a:prstGeom>
        </p:spPr>
      </p:pic>
      <p:pic>
        <p:nvPicPr>
          <p:cNvPr id="25" name="Picture 24">
            <a:extLst>
              <a:ext uri="{FF2B5EF4-FFF2-40B4-BE49-F238E27FC236}">
                <a16:creationId xmlns:a16="http://schemas.microsoft.com/office/drawing/2014/main" id="{716B51C7-EC96-401A-8F39-F78F75A890CC}"/>
              </a:ext>
            </a:extLst>
          </p:cNvPr>
          <p:cNvPicPr>
            <a:picLocks noChangeAspect="1"/>
          </p:cNvPicPr>
          <p:nvPr/>
        </p:nvPicPr>
        <p:blipFill>
          <a:blip r:embed="rId15"/>
          <a:stretch>
            <a:fillRect/>
          </a:stretch>
        </p:blipFill>
        <p:spPr>
          <a:xfrm>
            <a:off x="1251724" y="5410375"/>
            <a:ext cx="523277" cy="534900"/>
          </a:xfrm>
          <a:prstGeom prst="rect">
            <a:avLst/>
          </a:prstGeom>
        </p:spPr>
      </p:pic>
      <p:pic>
        <p:nvPicPr>
          <p:cNvPr id="26" name="Picture 25">
            <a:extLst>
              <a:ext uri="{FF2B5EF4-FFF2-40B4-BE49-F238E27FC236}">
                <a16:creationId xmlns:a16="http://schemas.microsoft.com/office/drawing/2014/main" id="{88C9D386-9210-4CCD-921C-CD119D3ABCB1}"/>
              </a:ext>
            </a:extLst>
          </p:cNvPr>
          <p:cNvPicPr>
            <a:picLocks noChangeAspect="1"/>
          </p:cNvPicPr>
          <p:nvPr/>
        </p:nvPicPr>
        <p:blipFill>
          <a:blip r:embed="rId16"/>
          <a:stretch>
            <a:fillRect/>
          </a:stretch>
        </p:blipFill>
        <p:spPr>
          <a:xfrm rot="14505156">
            <a:off x="11390258" y="5888659"/>
            <a:ext cx="396841" cy="611979"/>
          </a:xfrm>
          <a:prstGeom prst="rect">
            <a:avLst/>
          </a:prstGeom>
        </p:spPr>
      </p:pic>
    </p:spTree>
    <p:extLst>
      <p:ext uri="{BB962C8B-B14F-4D97-AF65-F5344CB8AC3E}">
        <p14:creationId xmlns:p14="http://schemas.microsoft.com/office/powerpoint/2010/main" val="253665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5BA663-5BC9-46D9-8181-096C20847115}"/>
              </a:ext>
            </a:extLst>
          </p:cNvPr>
          <p:cNvSpPr txBox="1"/>
          <p:nvPr/>
        </p:nvSpPr>
        <p:spPr>
          <a:xfrm>
            <a:off x="3575108" y="512391"/>
            <a:ext cx="5041783" cy="584775"/>
          </a:xfrm>
          <a:prstGeom prst="rect">
            <a:avLst/>
          </a:prstGeom>
          <a:noFill/>
          <a:ln w="76200">
            <a:solidFill>
              <a:srgbClr val="FFFF00"/>
            </a:solidFill>
          </a:ln>
        </p:spPr>
        <p:txBody>
          <a:bodyPr wrap="square" rtlCol="0">
            <a:spAutoFit/>
          </a:bodyPr>
          <a:lstStyle/>
          <a:p>
            <a:pPr algn="ctr"/>
            <a:r>
              <a:rPr lang="en-US" sz="3200" dirty="0">
                <a:latin typeface="Algerian" panose="04020705040A02060702" pitchFamily="82" charset="0"/>
              </a:rPr>
              <a:t>History and Physicals</a:t>
            </a:r>
          </a:p>
        </p:txBody>
      </p:sp>
      <p:sp>
        <p:nvSpPr>
          <p:cNvPr id="3" name="TextBox 2">
            <a:extLst>
              <a:ext uri="{FF2B5EF4-FFF2-40B4-BE49-F238E27FC236}">
                <a16:creationId xmlns:a16="http://schemas.microsoft.com/office/drawing/2014/main" id="{E858DC99-F837-45BC-88C0-0A7EDE01EE2F}"/>
              </a:ext>
            </a:extLst>
          </p:cNvPr>
          <p:cNvSpPr txBox="1"/>
          <p:nvPr/>
        </p:nvSpPr>
        <p:spPr>
          <a:xfrm>
            <a:off x="1202601" y="1487414"/>
            <a:ext cx="9786796" cy="3046988"/>
          </a:xfrm>
          <a:prstGeom prst="rect">
            <a:avLst/>
          </a:prstGeom>
          <a:noFill/>
          <a:ln w="76200">
            <a:solidFill>
              <a:srgbClr val="FFFF00"/>
            </a:solidFill>
          </a:ln>
        </p:spPr>
        <p:txBody>
          <a:bodyPr wrap="square" rtlCol="0">
            <a:spAutoFit/>
          </a:bodyPr>
          <a:lstStyle/>
          <a:p>
            <a:pPr algn="ctr"/>
            <a:r>
              <a:rPr lang="en-US" sz="2400" dirty="0">
                <a:latin typeface="Arial Rounded MT Bold" panose="020F0704030504030204" pitchFamily="34" charset="0"/>
              </a:rPr>
              <a:t>All patients are required to have an H &amp; P within 30 days prior to their procedure.  Due to this, please be careful when scheduling cases.</a:t>
            </a:r>
          </a:p>
          <a:p>
            <a:pPr algn="ctr"/>
            <a:endParaRPr lang="en-US" sz="2400" dirty="0">
              <a:latin typeface="Arial Rounded MT Bold" panose="020F0704030504030204" pitchFamily="34" charset="0"/>
            </a:endParaRPr>
          </a:p>
          <a:p>
            <a:pPr algn="ctr"/>
            <a:r>
              <a:rPr lang="en-US" sz="2400" dirty="0">
                <a:latin typeface="Arial Rounded MT Bold" panose="020F0704030504030204" pitchFamily="34" charset="0"/>
              </a:rPr>
              <a:t>Example:  If a patient has their H&amp;P done on the first day of October and are scheduled for their procedure the November 1</a:t>
            </a:r>
            <a:r>
              <a:rPr lang="en-US" sz="2400" baseline="30000" dirty="0">
                <a:latin typeface="Arial Rounded MT Bold" panose="020F0704030504030204" pitchFamily="34" charset="0"/>
              </a:rPr>
              <a:t>st</a:t>
            </a:r>
            <a:r>
              <a:rPr lang="en-US" sz="2400" dirty="0">
                <a:latin typeface="Arial Rounded MT Bold" panose="020F0704030504030204" pitchFamily="34" charset="0"/>
              </a:rPr>
              <a:t> their H&amp;P will be past the 30 days.  If they come to the O.R. on November 1</a:t>
            </a:r>
            <a:r>
              <a:rPr lang="en-US" sz="2400" baseline="30000" dirty="0">
                <a:latin typeface="Arial Rounded MT Bold" panose="020F0704030504030204" pitchFamily="34" charset="0"/>
              </a:rPr>
              <a:t>st</a:t>
            </a:r>
            <a:r>
              <a:rPr lang="en-US" sz="2400" dirty="0">
                <a:latin typeface="Arial Rounded MT Bold" panose="020F0704030504030204" pitchFamily="34" charset="0"/>
              </a:rPr>
              <a:t> their case will be cancelled.   </a:t>
            </a:r>
          </a:p>
        </p:txBody>
      </p:sp>
      <p:pic>
        <p:nvPicPr>
          <p:cNvPr id="6" name="Picture 5">
            <a:extLst>
              <a:ext uri="{FF2B5EF4-FFF2-40B4-BE49-F238E27FC236}">
                <a16:creationId xmlns:a16="http://schemas.microsoft.com/office/drawing/2014/main" id="{18325479-293F-4277-A78A-438F00F2247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50000"/>
          <a:stretch/>
        </p:blipFill>
        <p:spPr>
          <a:xfrm>
            <a:off x="1443208" y="4655588"/>
            <a:ext cx="9305582" cy="2028092"/>
          </a:xfrm>
          <a:prstGeom prst="rect">
            <a:avLst/>
          </a:prstGeom>
        </p:spPr>
      </p:pic>
    </p:spTree>
    <p:extLst>
      <p:ext uri="{BB962C8B-B14F-4D97-AF65-F5344CB8AC3E}">
        <p14:creationId xmlns:p14="http://schemas.microsoft.com/office/powerpoint/2010/main" val="138278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4043B3-27F8-446F-AA90-2D495E28C4CA}"/>
              </a:ext>
            </a:extLst>
          </p:cNvPr>
          <p:cNvPicPr>
            <a:picLocks noChangeAspect="1"/>
          </p:cNvPicPr>
          <p:nvPr/>
        </p:nvPicPr>
        <p:blipFill>
          <a:blip r:embed="rId2"/>
          <a:stretch>
            <a:fillRect/>
          </a:stretch>
        </p:blipFill>
        <p:spPr>
          <a:xfrm>
            <a:off x="684988" y="2025014"/>
            <a:ext cx="3115852" cy="4648428"/>
          </a:xfrm>
          <a:prstGeom prst="rect">
            <a:avLst/>
          </a:prstGeom>
        </p:spPr>
      </p:pic>
      <p:sp>
        <p:nvSpPr>
          <p:cNvPr id="2" name="TextBox 1">
            <a:extLst>
              <a:ext uri="{FF2B5EF4-FFF2-40B4-BE49-F238E27FC236}">
                <a16:creationId xmlns:a16="http://schemas.microsoft.com/office/drawing/2014/main" id="{14E81156-B786-4571-8579-3EBE164159B1}"/>
              </a:ext>
            </a:extLst>
          </p:cNvPr>
          <p:cNvSpPr txBox="1"/>
          <p:nvPr/>
        </p:nvSpPr>
        <p:spPr>
          <a:xfrm>
            <a:off x="4607906" y="746636"/>
            <a:ext cx="6898872" cy="5555367"/>
          </a:xfrm>
          <a:prstGeom prst="rect">
            <a:avLst/>
          </a:prstGeom>
          <a:solidFill>
            <a:schemeClr val="tx1"/>
          </a:solidFill>
        </p:spPr>
        <p:txBody>
          <a:bodyPr wrap="square" rtlCol="0">
            <a:spAutoFit/>
          </a:bodyPr>
          <a:lstStyle/>
          <a:p>
            <a:r>
              <a:rPr lang="en-US" sz="2000" dirty="0">
                <a:ln>
                  <a:solidFill>
                    <a:schemeClr val="bg1"/>
                  </a:solidFill>
                </a:ln>
                <a:solidFill>
                  <a:schemeClr val="bg1"/>
                </a:solidFill>
              </a:rPr>
              <a:t>Be aware all Block time drops off 3 days prior to the surgery day. </a:t>
            </a:r>
          </a:p>
          <a:p>
            <a:endParaRPr lang="en-US" sz="1500" dirty="0">
              <a:ln>
                <a:solidFill>
                  <a:schemeClr val="bg1"/>
                </a:solidFill>
              </a:ln>
              <a:solidFill>
                <a:schemeClr val="bg1"/>
              </a:solidFill>
            </a:endParaRPr>
          </a:p>
          <a:p>
            <a:r>
              <a:rPr lang="en-US" sz="2000" dirty="0">
                <a:ln>
                  <a:solidFill>
                    <a:schemeClr val="bg1"/>
                  </a:solidFill>
                </a:ln>
                <a:solidFill>
                  <a:schemeClr val="bg1"/>
                </a:solidFill>
              </a:rPr>
              <a:t>	Example:  If you want to do a case on Friday it must be 		    scheduled on Tuesday.</a:t>
            </a:r>
          </a:p>
          <a:p>
            <a:endParaRPr lang="en-US" sz="1500" dirty="0">
              <a:ln>
                <a:solidFill>
                  <a:schemeClr val="bg1"/>
                </a:solidFill>
              </a:ln>
              <a:solidFill>
                <a:schemeClr val="bg1"/>
              </a:solidFill>
            </a:endParaRPr>
          </a:p>
          <a:p>
            <a:r>
              <a:rPr lang="en-US" sz="2000" dirty="0">
                <a:ln>
                  <a:solidFill>
                    <a:schemeClr val="bg1"/>
                  </a:solidFill>
                </a:ln>
                <a:solidFill>
                  <a:schemeClr val="bg1"/>
                </a:solidFill>
              </a:rPr>
              <a:t>If requested to be scheduled after block time has dropped, one of three things will happen.</a:t>
            </a:r>
          </a:p>
          <a:p>
            <a:r>
              <a:rPr lang="en-US" sz="2000" dirty="0">
                <a:ln>
                  <a:solidFill>
                    <a:schemeClr val="bg1"/>
                  </a:solidFill>
                </a:ln>
                <a:solidFill>
                  <a:schemeClr val="bg1"/>
                </a:solidFill>
              </a:rPr>
              <a:t>	1.  The case will not be scheduled </a:t>
            </a:r>
          </a:p>
          <a:p>
            <a:r>
              <a:rPr lang="en-US" sz="2000" dirty="0">
                <a:ln>
                  <a:solidFill>
                    <a:schemeClr val="bg1"/>
                  </a:solidFill>
                </a:ln>
                <a:solidFill>
                  <a:schemeClr val="bg1"/>
                </a:solidFill>
              </a:rPr>
              <a:t>	2.  The case may be scheduled but will follow other 	   </a:t>
            </a:r>
          </a:p>
          <a:p>
            <a:r>
              <a:rPr lang="en-US" sz="2000" dirty="0">
                <a:ln>
                  <a:solidFill>
                    <a:schemeClr val="bg1"/>
                  </a:solidFill>
                </a:ln>
                <a:solidFill>
                  <a:schemeClr val="bg1"/>
                </a:solidFill>
              </a:rPr>
              <a:t>                      cases in </a:t>
            </a:r>
            <a:r>
              <a:rPr lang="en-US" sz="2000" dirty="0" err="1">
                <a:ln>
                  <a:solidFill>
                    <a:schemeClr val="bg1"/>
                  </a:solidFill>
                </a:ln>
                <a:solidFill>
                  <a:schemeClr val="bg1"/>
                </a:solidFill>
              </a:rPr>
              <a:t>Lowder</a:t>
            </a:r>
            <a:r>
              <a:rPr lang="en-US" sz="2000" dirty="0">
                <a:ln>
                  <a:solidFill>
                    <a:schemeClr val="bg1"/>
                  </a:solidFill>
                </a:ln>
                <a:solidFill>
                  <a:schemeClr val="bg1"/>
                </a:solidFill>
              </a:rPr>
              <a:t> already on the schedule</a:t>
            </a:r>
          </a:p>
          <a:p>
            <a:r>
              <a:rPr lang="en-US" sz="2000" dirty="0">
                <a:ln>
                  <a:solidFill>
                    <a:schemeClr val="bg1"/>
                  </a:solidFill>
                </a:ln>
                <a:solidFill>
                  <a:schemeClr val="bg1"/>
                </a:solidFill>
              </a:rPr>
              <a:t>	3.  The case may be scheduled in Benjamin Russell after 	      other cases already on the schedule</a:t>
            </a:r>
          </a:p>
          <a:p>
            <a:endParaRPr lang="en-US" sz="1500" dirty="0">
              <a:ln>
                <a:solidFill>
                  <a:schemeClr val="bg1"/>
                </a:solidFill>
              </a:ln>
              <a:solidFill>
                <a:schemeClr val="bg1"/>
              </a:solidFill>
            </a:endParaRPr>
          </a:p>
          <a:p>
            <a:r>
              <a:rPr lang="en-US" sz="2000" dirty="0">
                <a:ln>
                  <a:solidFill>
                    <a:schemeClr val="bg1"/>
                  </a:solidFill>
                </a:ln>
                <a:solidFill>
                  <a:schemeClr val="bg1"/>
                </a:solidFill>
              </a:rPr>
              <a:t>If your Dentist will not be utilizing their block time, they must release their block time two weeks in advance.  If they do not release their block time and do not use the time, this will count against them on the block utilization report and can result in a decrease or loss of block time.  </a:t>
            </a:r>
          </a:p>
        </p:txBody>
      </p:sp>
      <p:sp>
        <p:nvSpPr>
          <p:cNvPr id="14" name="Rectangle 13">
            <a:extLst>
              <a:ext uri="{FF2B5EF4-FFF2-40B4-BE49-F238E27FC236}">
                <a16:creationId xmlns:a16="http://schemas.microsoft.com/office/drawing/2014/main" id="{B7B9CD14-2BCC-4A8E-8488-93BDF89129F8}"/>
              </a:ext>
            </a:extLst>
          </p:cNvPr>
          <p:cNvSpPr/>
          <p:nvPr/>
        </p:nvSpPr>
        <p:spPr>
          <a:xfrm>
            <a:off x="346288" y="184558"/>
            <a:ext cx="3788372" cy="15651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3EB0535-9D1D-4947-9F66-D727E35ABD93}"/>
              </a:ext>
            </a:extLst>
          </p:cNvPr>
          <p:cNvSpPr txBox="1"/>
          <p:nvPr/>
        </p:nvSpPr>
        <p:spPr>
          <a:xfrm>
            <a:off x="798598" y="184558"/>
            <a:ext cx="2883752" cy="1569660"/>
          </a:xfrm>
          <a:prstGeom prst="rect">
            <a:avLst/>
          </a:prstGeom>
          <a:noFill/>
        </p:spPr>
        <p:txBody>
          <a:bodyPr wrap="square" rtlCol="0">
            <a:spAutoFit/>
          </a:bodyPr>
          <a:lstStyle/>
          <a:p>
            <a:pPr algn="ctr"/>
            <a:r>
              <a:rPr lang="en-US" sz="3200" dirty="0">
                <a:ln>
                  <a:solidFill>
                    <a:schemeClr val="bg1"/>
                  </a:solidFill>
                </a:ln>
                <a:solidFill>
                  <a:schemeClr val="bg1"/>
                </a:solidFill>
                <a:latin typeface="Algerian" panose="04020705040A02060702" pitchFamily="82" charset="0"/>
              </a:rPr>
              <a:t>Scheduling </a:t>
            </a:r>
          </a:p>
          <a:p>
            <a:pPr algn="ctr"/>
            <a:r>
              <a:rPr lang="en-US" sz="3200" dirty="0">
                <a:ln>
                  <a:solidFill>
                    <a:schemeClr val="bg1"/>
                  </a:solidFill>
                </a:ln>
                <a:solidFill>
                  <a:schemeClr val="bg1"/>
                </a:solidFill>
                <a:latin typeface="Algerian" panose="04020705040A02060702" pitchFamily="82" charset="0"/>
              </a:rPr>
              <a:t>of </a:t>
            </a:r>
          </a:p>
          <a:p>
            <a:pPr algn="ctr"/>
            <a:r>
              <a:rPr lang="en-US" sz="3200" dirty="0">
                <a:ln>
                  <a:solidFill>
                    <a:schemeClr val="bg1"/>
                  </a:solidFill>
                </a:ln>
                <a:solidFill>
                  <a:schemeClr val="bg1"/>
                </a:solidFill>
                <a:latin typeface="Algerian" panose="04020705040A02060702" pitchFamily="82" charset="0"/>
              </a:rPr>
              <a:t>Cases</a:t>
            </a:r>
          </a:p>
        </p:txBody>
      </p:sp>
    </p:spTree>
    <p:extLst>
      <p:ext uri="{BB962C8B-B14F-4D97-AF65-F5344CB8AC3E}">
        <p14:creationId xmlns:p14="http://schemas.microsoft.com/office/powerpoint/2010/main" val="8823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53A915-3F2D-4E25-BE3F-B05BFFA85E8B}"/>
              </a:ext>
            </a:extLst>
          </p:cNvPr>
          <p:cNvPicPr>
            <a:picLocks noChangeAspect="1"/>
          </p:cNvPicPr>
          <p:nvPr/>
        </p:nvPicPr>
        <p:blipFill>
          <a:blip r:embed="rId2">
            <a:alphaModFix amt="15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a:effectLst>
            <a:reflection endPos="65000" dist="63500" dir="5400000" sy="-100000" algn="bl" rotWithShape="0"/>
          </a:effectLst>
        </p:spPr>
      </p:pic>
      <p:sp>
        <p:nvSpPr>
          <p:cNvPr id="4" name="TextBox 3">
            <a:extLst>
              <a:ext uri="{FF2B5EF4-FFF2-40B4-BE49-F238E27FC236}">
                <a16:creationId xmlns:a16="http://schemas.microsoft.com/office/drawing/2014/main" id="{E01EF5E7-89BD-42AC-A42A-FD31034BE344}"/>
              </a:ext>
            </a:extLst>
          </p:cNvPr>
          <p:cNvSpPr txBox="1"/>
          <p:nvPr/>
        </p:nvSpPr>
        <p:spPr>
          <a:xfrm>
            <a:off x="2118048" y="83976"/>
            <a:ext cx="8873413" cy="584775"/>
          </a:xfrm>
          <a:prstGeom prst="rect">
            <a:avLst/>
          </a:prstGeom>
          <a:noFill/>
        </p:spPr>
        <p:txBody>
          <a:bodyPr wrap="square" rtlCol="0">
            <a:spAutoFit/>
          </a:bodyPr>
          <a:lstStyle/>
          <a:p>
            <a:r>
              <a:rPr lang="en-US" sz="3200" b="1" u="sng" dirty="0">
                <a:latin typeface="Algerian" panose="04020705040A02060702" pitchFamily="82" charset="0"/>
              </a:rPr>
              <a:t>New Assistant Application Process</a:t>
            </a:r>
          </a:p>
        </p:txBody>
      </p:sp>
      <p:sp>
        <p:nvSpPr>
          <p:cNvPr id="5" name="TextBox 4">
            <a:extLst>
              <a:ext uri="{FF2B5EF4-FFF2-40B4-BE49-F238E27FC236}">
                <a16:creationId xmlns:a16="http://schemas.microsoft.com/office/drawing/2014/main" id="{46E24F4C-79BF-48C8-89BA-3757021F0018}"/>
              </a:ext>
            </a:extLst>
          </p:cNvPr>
          <p:cNvSpPr txBox="1"/>
          <p:nvPr/>
        </p:nvSpPr>
        <p:spPr>
          <a:xfrm>
            <a:off x="0" y="916707"/>
            <a:ext cx="12192000" cy="5940088"/>
          </a:xfrm>
          <a:prstGeom prst="rect">
            <a:avLst/>
          </a:prstGeom>
          <a:noFill/>
        </p:spPr>
        <p:txBody>
          <a:bodyPr wrap="square" rtlCol="0">
            <a:spAutoFit/>
          </a:bodyPr>
          <a:lstStyle/>
          <a:p>
            <a:pPr algn="ctr"/>
            <a:r>
              <a:rPr lang="en-US" sz="2400" u="sng" dirty="0">
                <a:latin typeface="Arial Rounded MT Bold" panose="020F0704030504030204" pitchFamily="34" charset="0"/>
              </a:rPr>
              <a:t>Current </a:t>
            </a:r>
            <a:r>
              <a:rPr lang="en-US" sz="2400" dirty="0">
                <a:latin typeface="Arial Rounded MT Bold" panose="020F0704030504030204" pitchFamily="34" charset="0"/>
              </a:rPr>
              <a:t>application is available on the Surgery Resources Page. Please DO NOT use an older version to apply since changes are made frequently.</a:t>
            </a:r>
          </a:p>
          <a:p>
            <a:pPr algn="ctr"/>
            <a:endParaRPr lang="en-US" sz="1200" dirty="0">
              <a:latin typeface="Arial Rounded MT Bold" panose="020F0704030504030204" pitchFamily="34" charset="0"/>
            </a:endParaRPr>
          </a:p>
          <a:p>
            <a:pPr algn="ctr"/>
            <a:r>
              <a:rPr lang="en-US" sz="2400" dirty="0">
                <a:latin typeface="Arial Rounded MT Bold" panose="020F0704030504030204" pitchFamily="34" charset="0"/>
              </a:rPr>
              <a:t>Email all applications to </a:t>
            </a:r>
            <a:r>
              <a:rPr lang="en-US" sz="2400" dirty="0">
                <a:latin typeface="Arial Rounded MT Bold" panose="020F0704030504030204" pitchFamily="34" charset="0"/>
                <a:hlinkClick r:id="rId5"/>
              </a:rPr>
              <a:t>Taylor.Cleveland@childrensal.org</a:t>
            </a:r>
            <a:endParaRPr lang="en-US" sz="2400" dirty="0">
              <a:latin typeface="Arial Rounded MT Bold" panose="020F0704030504030204" pitchFamily="34" charset="0"/>
            </a:endParaRPr>
          </a:p>
          <a:p>
            <a:pPr algn="ctr"/>
            <a:endParaRPr lang="en-US" sz="1200" dirty="0">
              <a:latin typeface="Arial Rounded MT Bold" panose="020F0704030504030204" pitchFamily="34" charset="0"/>
            </a:endParaRPr>
          </a:p>
          <a:p>
            <a:pPr algn="ctr"/>
            <a:r>
              <a:rPr lang="en-US" sz="2400" u="sng" dirty="0">
                <a:solidFill>
                  <a:srgbClr val="FF0000"/>
                </a:solidFill>
                <a:latin typeface="Arial Rounded MT Bold" panose="020F0704030504030204" pitchFamily="34" charset="0"/>
              </a:rPr>
              <a:t>Application fee is $50.00</a:t>
            </a:r>
          </a:p>
          <a:p>
            <a:pPr algn="ctr"/>
            <a:r>
              <a:rPr lang="en-US" sz="2000" dirty="0">
                <a:latin typeface="Arial Rounded MT Bold" panose="020F0704030504030204" pitchFamily="34" charset="0"/>
              </a:rPr>
              <a:t>The fee has to be paid by check made out to Children’s of Alabama and mailed in with the correct pages of the application to Medical Staff Services.</a:t>
            </a:r>
          </a:p>
          <a:p>
            <a:pPr algn="ctr"/>
            <a:endParaRPr lang="en-US" sz="2000" dirty="0">
              <a:latin typeface="Arial Rounded MT Bold" panose="020F0704030504030204" pitchFamily="34" charset="0"/>
            </a:endParaRPr>
          </a:p>
          <a:p>
            <a:pPr algn="ctr"/>
            <a:r>
              <a:rPr lang="en-US" sz="2000" dirty="0">
                <a:latin typeface="Arial Rounded MT Bold" panose="020F0704030504030204" pitchFamily="34" charset="0"/>
              </a:rPr>
              <a:t>Applications will not be approved until the application and fee have been received and the Background Check has been completed.  </a:t>
            </a:r>
          </a:p>
          <a:p>
            <a:pPr algn="ctr"/>
            <a:endParaRPr lang="en-US" sz="2000" dirty="0">
              <a:latin typeface="Arial Rounded MT Bold" panose="020F0704030504030204" pitchFamily="34" charset="0"/>
            </a:endParaRPr>
          </a:p>
          <a:p>
            <a:pPr algn="ctr"/>
            <a:r>
              <a:rPr lang="en-US" sz="2000" dirty="0">
                <a:latin typeface="Arial Rounded MT Bold" panose="020F0704030504030204" pitchFamily="34" charset="0"/>
              </a:rPr>
              <a:t>Once the Applicant has been approved and all supporting documentation received, your office will be contacted by Taylor to arrange a date for the Orientation Class.  Applicants must complete this course before working in the O.R. </a:t>
            </a:r>
          </a:p>
          <a:p>
            <a:pPr algn="ctr"/>
            <a:endParaRPr lang="en-US" sz="2000" dirty="0">
              <a:latin typeface="Arial Rounded MT Bold" panose="020F0704030504030204" pitchFamily="34" charset="0"/>
            </a:endParaRPr>
          </a:p>
          <a:p>
            <a:pPr algn="ctr"/>
            <a:r>
              <a:rPr lang="en-US" sz="2000" dirty="0">
                <a:latin typeface="Arial Rounded MT Bold" panose="020F0704030504030204" pitchFamily="34" charset="0"/>
              </a:rPr>
              <a:t>All Applicants will be required to apply for a Badge.  (Directions are on the Surgery Resources Page) Parking will be free in the 5</a:t>
            </a:r>
            <a:r>
              <a:rPr lang="en-US" sz="2000" baseline="30000" dirty="0">
                <a:latin typeface="Arial Rounded MT Bold" panose="020F0704030504030204" pitchFamily="34" charset="0"/>
              </a:rPr>
              <a:t>th</a:t>
            </a:r>
            <a:r>
              <a:rPr lang="en-US" sz="2000" dirty="0">
                <a:latin typeface="Arial Rounded MT Bold" panose="020F0704030504030204" pitchFamily="34" charset="0"/>
              </a:rPr>
              <a:t> Avenue Parking Deck only.</a:t>
            </a:r>
          </a:p>
          <a:p>
            <a:pPr algn="ctr"/>
            <a:endParaRPr lang="en-US" sz="2000" dirty="0">
              <a:latin typeface="Arial Rounded MT Bold" panose="020F0704030504030204" pitchFamily="34" charset="0"/>
            </a:endParaRPr>
          </a:p>
        </p:txBody>
      </p:sp>
      <p:pic>
        <p:nvPicPr>
          <p:cNvPr id="6" name="Picture 5">
            <a:extLst>
              <a:ext uri="{FF2B5EF4-FFF2-40B4-BE49-F238E27FC236}">
                <a16:creationId xmlns:a16="http://schemas.microsoft.com/office/drawing/2014/main" id="{D6AEE6DD-C7FA-4C9B-992E-59FB2E8296B9}"/>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3" b="3"/>
          <a:stretch/>
        </p:blipFill>
        <p:spPr>
          <a:xfrm rot="10800000" flipV="1">
            <a:off x="10768456" y="1326778"/>
            <a:ext cx="1423544" cy="1423544"/>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7" name="Picture 6">
            <a:extLst>
              <a:ext uri="{FF2B5EF4-FFF2-40B4-BE49-F238E27FC236}">
                <a16:creationId xmlns:a16="http://schemas.microsoft.com/office/drawing/2014/main" id="{BE1CCBD1-382E-45E9-9E09-12CBA3C80874}"/>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3" b="3"/>
          <a:stretch/>
        </p:blipFill>
        <p:spPr>
          <a:xfrm rot="10800000" flipV="1">
            <a:off x="55384" y="1326778"/>
            <a:ext cx="1423544" cy="1423544"/>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Tree>
    <p:extLst>
      <p:ext uri="{BB962C8B-B14F-4D97-AF65-F5344CB8AC3E}">
        <p14:creationId xmlns:p14="http://schemas.microsoft.com/office/powerpoint/2010/main" val="1632554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6C0BE7-5182-4F50-A376-ED7D3D65A3E5}"/>
              </a:ext>
            </a:extLst>
          </p:cNvPr>
          <p:cNvPicPr>
            <a:picLocks noChangeAspect="1"/>
          </p:cNvPicPr>
          <p:nvPr/>
        </p:nvPicPr>
        <p:blipFill>
          <a:blip r:embed="rId2">
            <a:alphaModFix amt="15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a:effectLst>
            <a:reflection endPos="65000" dist="63500" dir="5400000" sy="-100000" algn="bl" rotWithShape="0"/>
          </a:effectLst>
        </p:spPr>
      </p:pic>
      <p:sp>
        <p:nvSpPr>
          <p:cNvPr id="2" name="TextBox 1">
            <a:extLst>
              <a:ext uri="{FF2B5EF4-FFF2-40B4-BE49-F238E27FC236}">
                <a16:creationId xmlns:a16="http://schemas.microsoft.com/office/drawing/2014/main" id="{A297D891-D3EB-438F-BCF0-B0FAA643FD19}"/>
              </a:ext>
            </a:extLst>
          </p:cNvPr>
          <p:cNvSpPr txBox="1"/>
          <p:nvPr/>
        </p:nvSpPr>
        <p:spPr>
          <a:xfrm>
            <a:off x="1916811" y="233266"/>
            <a:ext cx="8358378" cy="584775"/>
          </a:xfrm>
          <a:prstGeom prst="rect">
            <a:avLst/>
          </a:prstGeom>
          <a:noFill/>
        </p:spPr>
        <p:txBody>
          <a:bodyPr wrap="none" rtlCol="0">
            <a:spAutoFit/>
          </a:bodyPr>
          <a:lstStyle/>
          <a:p>
            <a:r>
              <a:rPr lang="en-US" sz="3200" dirty="0">
                <a:latin typeface="Algerian" panose="04020705040A02060702" pitchFamily="82" charset="0"/>
              </a:rPr>
              <a:t>Orientation Class for New Applicants</a:t>
            </a:r>
          </a:p>
        </p:txBody>
      </p:sp>
      <p:sp>
        <p:nvSpPr>
          <p:cNvPr id="3" name="TextBox 2">
            <a:extLst>
              <a:ext uri="{FF2B5EF4-FFF2-40B4-BE49-F238E27FC236}">
                <a16:creationId xmlns:a16="http://schemas.microsoft.com/office/drawing/2014/main" id="{41CED742-3CE7-45F3-A941-DEBC0C7EC737}"/>
              </a:ext>
            </a:extLst>
          </p:cNvPr>
          <p:cNvSpPr txBox="1"/>
          <p:nvPr/>
        </p:nvSpPr>
        <p:spPr>
          <a:xfrm>
            <a:off x="494521" y="970384"/>
            <a:ext cx="10935479" cy="5262979"/>
          </a:xfrm>
          <a:prstGeom prst="rect">
            <a:avLst/>
          </a:prstGeom>
          <a:noFill/>
        </p:spPr>
        <p:txBody>
          <a:bodyPr wrap="square" rtlCol="0">
            <a:spAutoFit/>
          </a:bodyPr>
          <a:lstStyle/>
          <a:p>
            <a:pPr algn="ctr"/>
            <a:r>
              <a:rPr lang="en-US" sz="2400" dirty="0">
                <a:latin typeface="Arial Rounded MT Bold" panose="020F0704030504030204" pitchFamily="34" charset="0"/>
              </a:rPr>
              <a:t>All new Dental Assistants are required to attend the 2 ½ hour Orientation Class prior to working in the O.R.  Classes will be offered once a month.</a:t>
            </a:r>
          </a:p>
          <a:p>
            <a:endParaRPr lang="en-US" sz="1200" dirty="0">
              <a:latin typeface="Arial Rounded MT Bold" panose="020F0704030504030204" pitchFamily="34" charset="0"/>
            </a:endParaRPr>
          </a:p>
          <a:p>
            <a:r>
              <a:rPr lang="en-US" sz="2400" dirty="0">
                <a:latin typeface="Arial Rounded MT Bold" panose="020F0704030504030204" pitchFamily="34" charset="0"/>
              </a:rPr>
              <a:t>Course Includes:</a:t>
            </a:r>
          </a:p>
          <a:p>
            <a:r>
              <a:rPr lang="en-US" sz="2400" dirty="0">
                <a:latin typeface="Arial Rounded MT Bold" panose="020F0704030504030204" pitchFamily="34" charset="0"/>
              </a:rPr>
              <a:t>	*Information for Computer Access</a:t>
            </a:r>
          </a:p>
          <a:p>
            <a:r>
              <a:rPr lang="en-US" sz="2400" dirty="0">
                <a:latin typeface="Arial Rounded MT Bold" panose="020F0704030504030204" pitchFamily="34" charset="0"/>
              </a:rPr>
              <a:t>	*Education on difference between working in an office and 	  	  working in the O.R. with patients asleep versus awake</a:t>
            </a:r>
          </a:p>
          <a:p>
            <a:r>
              <a:rPr lang="en-US" sz="2400" dirty="0">
                <a:latin typeface="Arial Rounded MT Bold" panose="020F0704030504030204" pitchFamily="34" charset="0"/>
              </a:rPr>
              <a:t>	*Review of O.R. Pertinent Policies</a:t>
            </a:r>
          </a:p>
          <a:p>
            <a:r>
              <a:rPr lang="en-US" sz="2400" dirty="0">
                <a:latin typeface="Arial Rounded MT Bold" panose="020F0704030504030204" pitchFamily="34" charset="0"/>
              </a:rPr>
              <a:t>	*Tour of the O.R.</a:t>
            </a:r>
          </a:p>
          <a:p>
            <a:r>
              <a:rPr lang="en-US" sz="2400" dirty="0">
                <a:latin typeface="Arial Rounded MT Bold" panose="020F0704030504030204" pitchFamily="34" charset="0"/>
              </a:rPr>
              <a:t>	*Validation of Competencies taught in class</a:t>
            </a:r>
          </a:p>
          <a:p>
            <a:endParaRPr lang="en-US" sz="1200" dirty="0">
              <a:latin typeface="Arial Rounded MT Bold" panose="020F0704030504030204" pitchFamily="34" charset="0"/>
            </a:endParaRPr>
          </a:p>
          <a:p>
            <a:pPr algn="ctr"/>
            <a:r>
              <a:rPr lang="en-US" sz="2400" dirty="0">
                <a:latin typeface="Arial Rounded MT Bold" panose="020F0704030504030204" pitchFamily="34" charset="0"/>
              </a:rPr>
              <a:t>All New Applicants will be required to read and acknowledge policies assigned in </a:t>
            </a:r>
            <a:r>
              <a:rPr lang="en-US" sz="2400" dirty="0" err="1">
                <a:latin typeface="Arial Rounded MT Bold" panose="020F0704030504030204" pitchFamily="34" charset="0"/>
              </a:rPr>
              <a:t>Lucidoc</a:t>
            </a:r>
            <a:r>
              <a:rPr lang="en-US" sz="2400" dirty="0">
                <a:latin typeface="Arial Rounded MT Bold" panose="020F0704030504030204" pitchFamily="34" charset="0"/>
              </a:rPr>
              <a:t> and complete courses in Children’s University. </a:t>
            </a:r>
          </a:p>
          <a:p>
            <a:pPr algn="ctr"/>
            <a:r>
              <a:rPr lang="en-US" sz="2400" dirty="0">
                <a:latin typeface="Arial Rounded MT Bold" panose="020F0704030504030204" pitchFamily="34" charset="0"/>
              </a:rPr>
              <a:t>**They are given </a:t>
            </a:r>
            <a:r>
              <a:rPr lang="en-US" sz="2400" u="sng" dirty="0">
                <a:latin typeface="Arial Rounded MT Bold" panose="020F0704030504030204" pitchFamily="34" charset="0"/>
              </a:rPr>
              <a:t>30 days</a:t>
            </a:r>
            <a:r>
              <a:rPr lang="en-US" sz="2400" dirty="0">
                <a:latin typeface="Arial Rounded MT Bold" panose="020F0704030504030204" pitchFamily="34" charset="0"/>
              </a:rPr>
              <a:t> from the date of their Orientation Class to complete these.  </a:t>
            </a:r>
            <a:r>
              <a:rPr lang="en-US" sz="2400" b="1" u="sng" dirty="0">
                <a:solidFill>
                  <a:srgbClr val="FF0000"/>
                </a:solidFill>
                <a:latin typeface="Arial Rounded MT Bold" panose="020F0704030504030204" pitchFamily="34" charset="0"/>
              </a:rPr>
              <a:t>If not completed, applicant will be required to reapply</a:t>
            </a:r>
            <a:r>
              <a:rPr lang="en-US" sz="2400" dirty="0">
                <a:latin typeface="Arial Rounded MT Bold" panose="020F0704030504030204" pitchFamily="34" charset="0"/>
              </a:rPr>
              <a:t>. </a:t>
            </a:r>
          </a:p>
        </p:txBody>
      </p:sp>
      <p:pic>
        <p:nvPicPr>
          <p:cNvPr id="5" name="Picture 4">
            <a:extLst>
              <a:ext uri="{FF2B5EF4-FFF2-40B4-BE49-F238E27FC236}">
                <a16:creationId xmlns:a16="http://schemas.microsoft.com/office/drawing/2014/main" id="{7D4B6AA9-27E6-4D49-BB51-BC7F3588E4ED}"/>
              </a:ext>
            </a:extLst>
          </p:cNvPr>
          <p:cNvPicPr>
            <a:picLocks noChangeAspect="1"/>
          </p:cNvPicPr>
          <p:nvPr/>
        </p:nvPicPr>
        <p:blipFill>
          <a:blip r:embed="rId5"/>
          <a:stretch>
            <a:fillRect/>
          </a:stretch>
        </p:blipFill>
        <p:spPr>
          <a:xfrm>
            <a:off x="8410669" y="3429000"/>
            <a:ext cx="1023041" cy="1293946"/>
          </a:xfrm>
          <a:prstGeom prst="rect">
            <a:avLst/>
          </a:prstGeom>
        </p:spPr>
      </p:pic>
      <p:pic>
        <p:nvPicPr>
          <p:cNvPr id="6" name="Picture 5">
            <a:extLst>
              <a:ext uri="{FF2B5EF4-FFF2-40B4-BE49-F238E27FC236}">
                <a16:creationId xmlns:a16="http://schemas.microsoft.com/office/drawing/2014/main" id="{B55BBA12-4E75-43C4-92C1-BEFE05EEACEF}"/>
              </a:ext>
            </a:extLst>
          </p:cNvPr>
          <p:cNvPicPr>
            <a:picLocks noChangeAspect="1"/>
          </p:cNvPicPr>
          <p:nvPr/>
        </p:nvPicPr>
        <p:blipFill>
          <a:blip r:embed="rId6"/>
          <a:stretch>
            <a:fillRect/>
          </a:stretch>
        </p:blipFill>
        <p:spPr>
          <a:xfrm>
            <a:off x="9819586" y="3429000"/>
            <a:ext cx="1224537" cy="1254115"/>
          </a:xfrm>
          <a:prstGeom prst="rect">
            <a:avLst/>
          </a:prstGeom>
        </p:spPr>
      </p:pic>
    </p:spTree>
    <p:extLst>
      <p:ext uri="{BB962C8B-B14F-4D97-AF65-F5344CB8AC3E}">
        <p14:creationId xmlns:p14="http://schemas.microsoft.com/office/powerpoint/2010/main" val="92770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AF707E-176C-4AB9-90E8-50A6B316598B}"/>
              </a:ext>
            </a:extLst>
          </p:cNvPr>
          <p:cNvPicPr>
            <a:picLocks noChangeAspect="1"/>
          </p:cNvPicPr>
          <p:nvPr/>
        </p:nvPicPr>
        <p:blipFill>
          <a:blip r:embed="rId2">
            <a:alphaModFix amt="15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3042"/>
            <a:ext cx="12192000" cy="6858000"/>
          </a:xfrm>
          <a:prstGeom prst="rect">
            <a:avLst/>
          </a:prstGeom>
          <a:effectLst>
            <a:reflection endPos="65000" dist="63500" dir="5400000" sy="-100000" algn="bl" rotWithShape="0"/>
          </a:effectLst>
        </p:spPr>
      </p:pic>
      <p:sp>
        <p:nvSpPr>
          <p:cNvPr id="4" name="TextBox 3">
            <a:extLst>
              <a:ext uri="{FF2B5EF4-FFF2-40B4-BE49-F238E27FC236}">
                <a16:creationId xmlns:a16="http://schemas.microsoft.com/office/drawing/2014/main" id="{B4B72C40-026F-4942-A5D5-4C5D8EC41BDB}"/>
              </a:ext>
            </a:extLst>
          </p:cNvPr>
          <p:cNvSpPr txBox="1"/>
          <p:nvPr/>
        </p:nvSpPr>
        <p:spPr>
          <a:xfrm>
            <a:off x="2718318" y="99958"/>
            <a:ext cx="6755364" cy="769441"/>
          </a:xfrm>
          <a:prstGeom prst="rect">
            <a:avLst/>
          </a:prstGeom>
          <a:noFill/>
        </p:spPr>
        <p:txBody>
          <a:bodyPr wrap="square" rtlCol="0">
            <a:spAutoFit/>
          </a:bodyPr>
          <a:lstStyle/>
          <a:p>
            <a:r>
              <a:rPr lang="en-US" sz="4400" b="1" u="sng" dirty="0">
                <a:latin typeface="Algerian" panose="04020705040A02060702" pitchFamily="82" charset="0"/>
              </a:rPr>
              <a:t>Renewal of privileges</a:t>
            </a:r>
          </a:p>
        </p:txBody>
      </p:sp>
      <p:sp>
        <p:nvSpPr>
          <p:cNvPr id="5" name="TextBox 4">
            <a:extLst>
              <a:ext uri="{FF2B5EF4-FFF2-40B4-BE49-F238E27FC236}">
                <a16:creationId xmlns:a16="http://schemas.microsoft.com/office/drawing/2014/main" id="{BF90F655-7165-4829-B254-14F0FD4C1602}"/>
              </a:ext>
            </a:extLst>
          </p:cNvPr>
          <p:cNvSpPr txBox="1"/>
          <p:nvPr/>
        </p:nvSpPr>
        <p:spPr>
          <a:xfrm>
            <a:off x="0" y="777066"/>
            <a:ext cx="12192000" cy="6186309"/>
          </a:xfrm>
          <a:prstGeom prst="rect">
            <a:avLst/>
          </a:prstGeom>
          <a:noFill/>
        </p:spPr>
        <p:txBody>
          <a:bodyPr wrap="square" rtlCol="0">
            <a:spAutoFit/>
          </a:bodyPr>
          <a:lstStyle/>
          <a:p>
            <a:pPr algn="ctr"/>
            <a:r>
              <a:rPr lang="en-US" sz="2200" dirty="0">
                <a:latin typeface="Arial Rounded MT Bold" panose="020F0704030504030204" pitchFamily="34" charset="0"/>
              </a:rPr>
              <a:t>All Information will be due by May 31, 2023.  If all requirements are not met by the due date, the applicant will be required to reapply, including the $50.00 fee.</a:t>
            </a:r>
          </a:p>
          <a:p>
            <a:pPr algn="ctr"/>
            <a:endParaRPr lang="en-US" sz="2200" dirty="0">
              <a:latin typeface="Arial Rounded MT Bold" panose="020F0704030504030204" pitchFamily="34" charset="0"/>
            </a:endParaRPr>
          </a:p>
          <a:p>
            <a:pPr algn="ctr"/>
            <a:r>
              <a:rPr lang="en-US" sz="2200" dirty="0">
                <a:latin typeface="Arial Rounded MT Bold" panose="020F0704030504030204" pitchFamily="34" charset="0"/>
              </a:rPr>
              <a:t>All Renewal Items are to be emailed to </a:t>
            </a:r>
            <a:r>
              <a:rPr lang="en-US" sz="2200" u="sng" dirty="0">
                <a:solidFill>
                  <a:srgbClr val="0070C0"/>
                </a:solidFill>
                <a:latin typeface="Arial Rounded MT Bold" panose="020F0704030504030204" pitchFamily="34" charset="0"/>
                <a:hlinkClick r:id="rId5"/>
              </a:rPr>
              <a:t>Taylor.Cleveland@childrensal.org</a:t>
            </a:r>
            <a:endParaRPr lang="en-US" sz="2200" u="sng" dirty="0">
              <a:solidFill>
                <a:srgbClr val="0070C0"/>
              </a:solidFill>
              <a:latin typeface="Arial Rounded MT Bold" panose="020F0704030504030204" pitchFamily="34" charset="0"/>
            </a:endParaRPr>
          </a:p>
          <a:p>
            <a:pPr algn="ctr"/>
            <a:endParaRPr lang="en-US" sz="2200" u="sng" dirty="0">
              <a:solidFill>
                <a:srgbClr val="0070C0"/>
              </a:solidFill>
              <a:latin typeface="Arial Rounded MT Bold" panose="020F0704030504030204" pitchFamily="34" charset="0"/>
            </a:endParaRPr>
          </a:p>
          <a:p>
            <a:r>
              <a:rPr lang="en-US" sz="2200" dirty="0">
                <a:latin typeface="Arial Rounded MT Bold" panose="020F0704030504030204" pitchFamily="34" charset="0"/>
              </a:rPr>
              <a:t>Items Required:</a:t>
            </a:r>
          </a:p>
          <a:p>
            <a:r>
              <a:rPr lang="en-US" sz="2200" dirty="0">
                <a:latin typeface="Arial Rounded MT Bold" panose="020F0704030504030204" pitchFamily="34" charset="0"/>
              </a:rPr>
              <a:t>	*Valid BLS Card from </a:t>
            </a:r>
            <a:r>
              <a:rPr lang="en-US" sz="2200" u="sng" dirty="0">
                <a:solidFill>
                  <a:srgbClr val="FF0000"/>
                </a:solidFill>
                <a:latin typeface="Arial Rounded MT Bold" panose="020F0704030504030204" pitchFamily="34" charset="0"/>
              </a:rPr>
              <a:t>American Heart Association</a:t>
            </a:r>
          </a:p>
          <a:p>
            <a:r>
              <a:rPr lang="en-US" sz="2200" dirty="0">
                <a:latin typeface="Arial Rounded MT Bold" panose="020F0704030504030204" pitchFamily="34" charset="0"/>
              </a:rPr>
              <a:t>	*Record of Flu Vaccine given within 12 months </a:t>
            </a:r>
          </a:p>
          <a:p>
            <a:r>
              <a:rPr lang="en-US" sz="2200" dirty="0">
                <a:latin typeface="Arial Rounded MT Bold" panose="020F0704030504030204" pitchFamily="34" charset="0"/>
              </a:rPr>
              <a:t>	*Proof of Liability Insurance with Assistant’s name listed</a:t>
            </a:r>
          </a:p>
          <a:p>
            <a:r>
              <a:rPr lang="en-US" sz="2200" dirty="0">
                <a:latin typeface="Arial Rounded MT Bold" panose="020F0704030504030204" pitchFamily="34" charset="0"/>
              </a:rPr>
              <a:t>	*Current Evaluation from Dentist (Form is on the Resources page)</a:t>
            </a:r>
          </a:p>
          <a:p>
            <a:r>
              <a:rPr lang="en-US" sz="2200" dirty="0">
                <a:latin typeface="Arial Rounded MT Bold" panose="020F0704030504030204" pitchFamily="34" charset="0"/>
              </a:rPr>
              <a:t>	*Annual TB Mask Fit Test – to be done in the O.R.</a:t>
            </a:r>
          </a:p>
          <a:p>
            <a:endParaRPr lang="en-US" sz="2200" dirty="0">
              <a:latin typeface="Arial Rounded MT Bold" panose="020F0704030504030204" pitchFamily="34" charset="0"/>
            </a:endParaRPr>
          </a:p>
          <a:p>
            <a:r>
              <a:rPr lang="en-US" sz="2200" b="1" u="sng" dirty="0">
                <a:solidFill>
                  <a:srgbClr val="FF0000"/>
                </a:solidFill>
                <a:latin typeface="Arial Rounded MT Bold" panose="020F0704030504030204" pitchFamily="34" charset="0"/>
              </a:rPr>
              <a:t>Major Change </a:t>
            </a:r>
            <a:r>
              <a:rPr lang="en-US" sz="2200" dirty="0">
                <a:latin typeface="Arial Rounded MT Bold" panose="020F0704030504030204" pitchFamily="34" charset="0"/>
              </a:rPr>
              <a:t>– Assistants will no longer be required to do the Annual </a:t>
            </a:r>
          </a:p>
          <a:p>
            <a:r>
              <a:rPr lang="en-US" sz="2200" dirty="0">
                <a:latin typeface="Arial Rounded MT Bold" panose="020F0704030504030204" pitchFamily="34" charset="0"/>
              </a:rPr>
              <a:t>			     Curriculum in Children’s University. </a:t>
            </a:r>
          </a:p>
          <a:p>
            <a:endParaRPr lang="en-US" sz="2200" dirty="0">
              <a:latin typeface="Arial Rounded MT Bold" panose="020F0704030504030204" pitchFamily="34" charset="0"/>
            </a:endParaRPr>
          </a:p>
          <a:p>
            <a:pPr algn="ctr"/>
            <a:r>
              <a:rPr lang="en-US" sz="2200" b="1" u="sng" dirty="0">
                <a:solidFill>
                  <a:srgbClr val="FF822D"/>
                </a:solidFill>
                <a:latin typeface="Arial Rounded MT Bold" panose="020F0704030504030204" pitchFamily="34" charset="0"/>
              </a:rPr>
              <a:t>Effective, January 1</a:t>
            </a:r>
            <a:r>
              <a:rPr lang="en-US" sz="2200" b="1" u="sng" baseline="30000" dirty="0">
                <a:solidFill>
                  <a:srgbClr val="FF822D"/>
                </a:solidFill>
                <a:latin typeface="Arial Rounded MT Bold" panose="020F0704030504030204" pitchFamily="34" charset="0"/>
              </a:rPr>
              <a:t>st</a:t>
            </a:r>
            <a:r>
              <a:rPr lang="en-US" sz="2200" b="1" u="sng" dirty="0">
                <a:solidFill>
                  <a:srgbClr val="FF822D"/>
                </a:solidFill>
                <a:latin typeface="Arial Rounded MT Bold" panose="020F0704030504030204" pitchFamily="34" charset="0"/>
              </a:rPr>
              <a:t>, 2023:</a:t>
            </a:r>
            <a:r>
              <a:rPr lang="en-US" sz="2200" b="1" dirty="0">
                <a:solidFill>
                  <a:srgbClr val="FF822D"/>
                </a:solidFill>
                <a:latin typeface="Arial Rounded MT Bold" panose="020F0704030504030204" pitchFamily="34" charset="0"/>
              </a:rPr>
              <a:t> COA emails will no longer be used for correspondence with the assistants. Personal emails on file will be used instead. If we do not have one on file, we will be reaching out to get one.</a:t>
            </a:r>
            <a:endParaRPr lang="en-US" sz="2200" b="1" u="sng" dirty="0">
              <a:solidFill>
                <a:srgbClr val="FF822D"/>
              </a:solidFill>
              <a:latin typeface="Arial Rounded MT Bold" panose="020F0704030504030204" pitchFamily="34" charset="0"/>
            </a:endParaRPr>
          </a:p>
        </p:txBody>
      </p:sp>
      <p:pic>
        <p:nvPicPr>
          <p:cNvPr id="2" name="Picture 1">
            <a:extLst>
              <a:ext uri="{FF2B5EF4-FFF2-40B4-BE49-F238E27FC236}">
                <a16:creationId xmlns:a16="http://schemas.microsoft.com/office/drawing/2014/main" id="{80945360-FF70-4E63-A649-AB27E139DD2F}"/>
              </a:ext>
            </a:extLst>
          </p:cNvPr>
          <p:cNvPicPr>
            <a:picLocks noChangeAspect="1"/>
          </p:cNvPicPr>
          <p:nvPr/>
        </p:nvPicPr>
        <p:blipFill>
          <a:blip r:embed="rId6"/>
          <a:stretch>
            <a:fillRect/>
          </a:stretch>
        </p:blipFill>
        <p:spPr>
          <a:xfrm>
            <a:off x="10220325" y="4022323"/>
            <a:ext cx="1571625" cy="1847850"/>
          </a:xfrm>
          <a:prstGeom prst="rect">
            <a:avLst/>
          </a:prstGeom>
        </p:spPr>
      </p:pic>
    </p:spTree>
    <p:extLst>
      <p:ext uri="{BB962C8B-B14F-4D97-AF65-F5344CB8AC3E}">
        <p14:creationId xmlns:p14="http://schemas.microsoft.com/office/powerpoint/2010/main" val="129916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Arc 1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089875B3-DBB0-45EF-BCDC-3974FCE65B6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6474"/>
          <a:stretch/>
        </p:blipFill>
        <p:spPr>
          <a:xfrm>
            <a:off x="239318" y="884124"/>
            <a:ext cx="4739459" cy="551492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Box 3">
            <a:extLst>
              <a:ext uri="{FF2B5EF4-FFF2-40B4-BE49-F238E27FC236}">
                <a16:creationId xmlns:a16="http://schemas.microsoft.com/office/drawing/2014/main" id="{A87EC9F6-98F7-46B0-A3B0-B73B9D580FA3}"/>
              </a:ext>
            </a:extLst>
          </p:cNvPr>
          <p:cNvSpPr txBox="1"/>
          <p:nvPr/>
        </p:nvSpPr>
        <p:spPr>
          <a:xfrm>
            <a:off x="5218095" y="1303699"/>
            <a:ext cx="6495134" cy="4968820"/>
          </a:xfrm>
          <a:prstGeom prst="rect">
            <a:avLst/>
          </a:prstGeom>
        </p:spPr>
        <p:txBody>
          <a:bodyPr vert="horz" lIns="91440" tIns="45720" rIns="91440" bIns="45720" rtlCol="0">
            <a:normAutofit/>
          </a:bodyPr>
          <a:lstStyle/>
          <a:p>
            <a:pPr algn="ctr">
              <a:lnSpc>
                <a:spcPct val="90000"/>
              </a:lnSpc>
              <a:spcAft>
                <a:spcPts val="600"/>
              </a:spcAft>
            </a:pPr>
            <a:r>
              <a:rPr lang="en-US" sz="2600" u="sng" dirty="0">
                <a:latin typeface="Algerian" panose="04020705040A02060702" pitchFamily="82" charset="0"/>
              </a:rPr>
              <a:t>If an Assistant Leaves your Office</a:t>
            </a:r>
          </a:p>
          <a:p>
            <a:pPr indent="-228600">
              <a:lnSpc>
                <a:spcPct val="90000"/>
              </a:lnSpc>
              <a:spcAft>
                <a:spcPts val="600"/>
              </a:spcAft>
              <a:buFont typeface="Arial" panose="020B0604020202020204" pitchFamily="34" charset="0"/>
              <a:buChar char="•"/>
            </a:pPr>
            <a:endParaRPr lang="en-US" sz="2400" u="sng" dirty="0">
              <a:latin typeface="Arial Rounded MT Bold" panose="020F0704030504030204" pitchFamily="34" charset="0"/>
            </a:endParaRPr>
          </a:p>
          <a:p>
            <a:pPr marL="457200" indent="-457200">
              <a:lnSpc>
                <a:spcPct val="90000"/>
              </a:lnSpc>
              <a:spcAft>
                <a:spcPts val="600"/>
              </a:spcAft>
              <a:buAutoNum type="arabicPeriod"/>
            </a:pPr>
            <a:r>
              <a:rPr lang="en-US" sz="2400" u="sng" dirty="0">
                <a:latin typeface="Arial Rounded MT Bold" panose="020F0704030504030204" pitchFamily="34" charset="0"/>
              </a:rPr>
              <a:t>COLLECT THEIR COA BADGE &amp; RETURN IT TO AN O.R. MANAGER SO WE CAN TURN IT IN TO SECURITY</a:t>
            </a:r>
          </a:p>
          <a:p>
            <a:pPr marL="457200" indent="-457200">
              <a:lnSpc>
                <a:spcPct val="90000"/>
              </a:lnSpc>
              <a:spcAft>
                <a:spcPts val="600"/>
              </a:spcAft>
              <a:buAutoNum type="arabicPeriod"/>
            </a:pPr>
            <a:r>
              <a:rPr lang="en-US" sz="2400" u="sng" dirty="0">
                <a:latin typeface="Arial Rounded MT Bold" panose="020F0704030504030204" pitchFamily="34" charset="0"/>
              </a:rPr>
              <a:t>NOTIFY TAYLOR IMMEDIATELY VIA EMAIL</a:t>
            </a:r>
            <a:r>
              <a:rPr lang="en-US" sz="2400" dirty="0">
                <a:latin typeface="Arial Rounded MT Bold" panose="020F0704030504030204" pitchFamily="34" charset="0"/>
              </a:rPr>
              <a:t>.  </a:t>
            </a:r>
          </a:p>
          <a:p>
            <a:pPr marL="457200" indent="-457200">
              <a:lnSpc>
                <a:spcPct val="90000"/>
              </a:lnSpc>
              <a:spcAft>
                <a:spcPts val="600"/>
              </a:spcAft>
              <a:buAutoNum type="arabicPeriod"/>
            </a:pPr>
            <a:endParaRPr lang="en-US" sz="2400" dirty="0">
              <a:latin typeface="Arial Rounded MT Bold" panose="020F0704030504030204" pitchFamily="34" charset="0"/>
            </a:endParaRPr>
          </a:p>
          <a:p>
            <a:pPr indent="-228600">
              <a:lnSpc>
                <a:spcPct val="90000"/>
              </a:lnSpc>
              <a:spcAft>
                <a:spcPts val="600"/>
              </a:spcAft>
              <a:buFont typeface="Arial" panose="020B0604020202020204" pitchFamily="34" charset="0"/>
              <a:buChar char="•"/>
            </a:pPr>
            <a:endParaRPr lang="en-US" sz="2400" dirty="0">
              <a:latin typeface="Arial Rounded MT Bold" panose="020F0704030504030204" pitchFamily="34" charset="0"/>
            </a:endParaRPr>
          </a:p>
          <a:p>
            <a:pPr>
              <a:lnSpc>
                <a:spcPct val="90000"/>
              </a:lnSpc>
              <a:spcAft>
                <a:spcPts val="600"/>
              </a:spcAft>
            </a:pPr>
            <a:r>
              <a:rPr lang="en-US" sz="2400" dirty="0">
                <a:latin typeface="Arial Rounded MT Bold" panose="020F0704030504030204" pitchFamily="34" charset="0"/>
              </a:rPr>
              <a:t>** Due to HIPPA Laws, we are required to request the Assistant be deactivated from our systems.</a:t>
            </a:r>
          </a:p>
        </p:txBody>
      </p:sp>
      <p:sp>
        <p:nvSpPr>
          <p:cNvPr id="2" name="TextBox 1">
            <a:extLst>
              <a:ext uri="{FF2B5EF4-FFF2-40B4-BE49-F238E27FC236}">
                <a16:creationId xmlns:a16="http://schemas.microsoft.com/office/drawing/2014/main" id="{45718368-F66F-48A0-B990-C440A6080D6A}"/>
              </a:ext>
            </a:extLst>
          </p:cNvPr>
          <p:cNvSpPr txBox="1"/>
          <p:nvPr/>
        </p:nvSpPr>
        <p:spPr>
          <a:xfrm>
            <a:off x="5609220" y="627499"/>
            <a:ext cx="6399278" cy="3375920"/>
          </a:xfrm>
          <a:prstGeom prst="rect">
            <a:avLst/>
          </a:prstGeom>
        </p:spPr>
        <p:txBody>
          <a:bodyPr vert="horz" lIns="91440" tIns="45720" rIns="91440" bIns="45720" rtlCol="0" anchor="t">
            <a:normAutofit/>
          </a:bodyPr>
          <a:lstStyle/>
          <a:p>
            <a:pPr>
              <a:lnSpc>
                <a:spcPct val="90000"/>
              </a:lnSpc>
              <a:spcAft>
                <a:spcPts val="600"/>
              </a:spcAft>
            </a:pPr>
            <a:endParaRPr lang="en-US" sz="4500" dirty="0">
              <a:latin typeface="Arial Rounded MT Bold" panose="020F0704030504030204" pitchFamily="34" charset="0"/>
            </a:endParaRPr>
          </a:p>
        </p:txBody>
      </p:sp>
    </p:spTree>
    <p:extLst>
      <p:ext uri="{BB962C8B-B14F-4D97-AF65-F5344CB8AC3E}">
        <p14:creationId xmlns:p14="http://schemas.microsoft.com/office/powerpoint/2010/main" val="3638170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515</Words>
  <Application>Microsoft Office PowerPoint</Application>
  <PresentationFormat>Widescreen</PresentationFormat>
  <Paragraphs>87</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Algerian</vt:lpstr>
      <vt:lpstr>Arial</vt:lpstr>
      <vt:lpstr>Arial Black</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Betsy Blackburn</dc:creator>
  <cp:lastModifiedBy>Taylor Cleveland</cp:lastModifiedBy>
  <cp:revision>13</cp:revision>
  <dcterms:created xsi:type="dcterms:W3CDTF">2022-10-27T00:20:09Z</dcterms:created>
  <dcterms:modified xsi:type="dcterms:W3CDTF">2022-11-07T14:44:00Z</dcterms:modified>
</cp:coreProperties>
</file>