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2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94" r:id="rId13"/>
    <p:sldId id="260" r:id="rId14"/>
    <p:sldId id="268" r:id="rId15"/>
    <p:sldId id="295" r:id="rId16"/>
    <p:sldId id="296" r:id="rId17"/>
    <p:sldId id="270" r:id="rId18"/>
    <p:sldId id="269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9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39" autoAdjust="0"/>
  </p:normalViewPr>
  <p:slideViewPr>
    <p:cSldViewPr snapToGrid="0">
      <p:cViewPr varScale="1">
        <p:scale>
          <a:sx n="90" d="100"/>
          <a:sy n="90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06167-9ABA-4E2B-9813-285F7634ED7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C931A0-4B86-4BDB-9466-867E780EDE93}">
      <dgm:prSet/>
      <dgm:spPr/>
      <dgm:t>
        <a:bodyPr/>
        <a:lstStyle/>
        <a:p>
          <a:r>
            <a:rPr lang="en-US" b="0"/>
            <a:t>Meals:</a:t>
          </a:r>
          <a:endParaRPr lang="en-US"/>
        </a:p>
      </dgm:t>
    </dgm:pt>
    <dgm:pt modelId="{A22DAE5F-C6CB-453E-9CD0-1B107E44E43D}" type="parTrans" cxnId="{1415F459-35E2-4E29-8695-CDAA701033DC}">
      <dgm:prSet/>
      <dgm:spPr/>
      <dgm:t>
        <a:bodyPr/>
        <a:lstStyle/>
        <a:p>
          <a:endParaRPr lang="en-US"/>
        </a:p>
      </dgm:t>
    </dgm:pt>
    <dgm:pt modelId="{1A8E9B59-8DCE-456E-8FC1-61E8BFC8171B}" type="sibTrans" cxnId="{1415F459-35E2-4E29-8695-CDAA701033DC}">
      <dgm:prSet/>
      <dgm:spPr/>
      <dgm:t>
        <a:bodyPr/>
        <a:lstStyle/>
        <a:p>
          <a:endParaRPr lang="en-US"/>
        </a:p>
      </dgm:t>
    </dgm:pt>
    <dgm:pt modelId="{ABA3DAB4-F964-4AF1-B715-606FE2C9BDE0}">
      <dgm:prSet/>
      <dgm:spPr/>
      <dgm:t>
        <a:bodyPr/>
        <a:lstStyle/>
        <a:p>
          <a:r>
            <a:rPr lang="en-US" b="0" dirty="0"/>
            <a:t>3 meals per day with a balance of carbohydrate, protein, fat, and fiber. </a:t>
          </a:r>
          <a:endParaRPr lang="en-US" dirty="0"/>
        </a:p>
      </dgm:t>
    </dgm:pt>
    <dgm:pt modelId="{27ABF2F0-420F-45C7-B3AE-E2E849A72169}" type="parTrans" cxnId="{EB05260B-4A5F-4A77-8B31-297590A4E6A1}">
      <dgm:prSet/>
      <dgm:spPr/>
      <dgm:t>
        <a:bodyPr/>
        <a:lstStyle/>
        <a:p>
          <a:endParaRPr lang="en-US"/>
        </a:p>
      </dgm:t>
    </dgm:pt>
    <dgm:pt modelId="{AE448342-C50E-4A16-B7A7-BFF435552DF8}" type="sibTrans" cxnId="{EB05260B-4A5F-4A77-8B31-297590A4E6A1}">
      <dgm:prSet/>
      <dgm:spPr/>
      <dgm:t>
        <a:bodyPr/>
        <a:lstStyle/>
        <a:p>
          <a:endParaRPr lang="en-US"/>
        </a:p>
      </dgm:t>
    </dgm:pt>
    <dgm:pt modelId="{3C9CE7BA-6A62-4D24-AF51-44CBCD565368}">
      <dgm:prSet/>
      <dgm:spPr/>
      <dgm:t>
        <a:bodyPr/>
        <a:lstStyle/>
        <a:p>
          <a:r>
            <a:rPr lang="en-US" b="0" dirty="0"/>
            <a:t>Amount of carbohydrate per meal is dependent on child’s age, size, and activity level. </a:t>
          </a:r>
          <a:endParaRPr lang="en-US" dirty="0"/>
        </a:p>
      </dgm:t>
    </dgm:pt>
    <dgm:pt modelId="{A2B0242C-9F75-479B-A6D1-B679FE3B896E}" type="parTrans" cxnId="{68DCF374-2559-47D0-975A-B6D946E98041}">
      <dgm:prSet/>
      <dgm:spPr/>
      <dgm:t>
        <a:bodyPr/>
        <a:lstStyle/>
        <a:p>
          <a:endParaRPr lang="en-US"/>
        </a:p>
      </dgm:t>
    </dgm:pt>
    <dgm:pt modelId="{DD5F4F24-35F0-43B7-AA3D-575F1A8C903A}" type="sibTrans" cxnId="{68DCF374-2559-47D0-975A-B6D946E98041}">
      <dgm:prSet/>
      <dgm:spPr/>
      <dgm:t>
        <a:bodyPr/>
        <a:lstStyle/>
        <a:p>
          <a:endParaRPr lang="en-US"/>
        </a:p>
      </dgm:t>
    </dgm:pt>
    <dgm:pt modelId="{7C95434C-AF22-4A1C-82FD-7966994ECB68}">
      <dgm:prSet/>
      <dgm:spPr/>
      <dgm:t>
        <a:bodyPr/>
        <a:lstStyle/>
        <a:p>
          <a:r>
            <a:rPr lang="en-US"/>
            <a:t>Snacks</a:t>
          </a:r>
        </a:p>
      </dgm:t>
    </dgm:pt>
    <dgm:pt modelId="{AD19FD1E-259A-4BAF-BC50-E65763FDF909}" type="parTrans" cxnId="{3FAB8C99-5ED2-4E83-B143-93F1DE69E647}">
      <dgm:prSet/>
      <dgm:spPr/>
      <dgm:t>
        <a:bodyPr/>
        <a:lstStyle/>
        <a:p>
          <a:endParaRPr lang="en-US"/>
        </a:p>
      </dgm:t>
    </dgm:pt>
    <dgm:pt modelId="{B644796C-72D1-49C9-BB0E-D73299176D38}" type="sibTrans" cxnId="{3FAB8C99-5ED2-4E83-B143-93F1DE69E647}">
      <dgm:prSet/>
      <dgm:spPr/>
      <dgm:t>
        <a:bodyPr/>
        <a:lstStyle/>
        <a:p>
          <a:endParaRPr lang="en-US"/>
        </a:p>
      </dgm:t>
    </dgm:pt>
    <dgm:pt modelId="{ED096269-9E9E-4239-8AB9-A85EA9AD7BB1}">
      <dgm:prSet/>
      <dgm:spPr/>
      <dgm:t>
        <a:bodyPr/>
        <a:lstStyle/>
        <a:p>
          <a:r>
            <a:rPr lang="en-US" dirty="0"/>
            <a:t>1 carbohydrate containing snack between meals that is less than 15 g carbohydrate (1-3 snacks per day). </a:t>
          </a:r>
        </a:p>
      </dgm:t>
    </dgm:pt>
    <dgm:pt modelId="{8E427EBF-665F-4BDA-9EA9-E4C42343B7A6}" type="parTrans" cxnId="{2D489D4E-A540-4928-BAC9-3BC16EF9DA24}">
      <dgm:prSet/>
      <dgm:spPr/>
      <dgm:t>
        <a:bodyPr/>
        <a:lstStyle/>
        <a:p>
          <a:endParaRPr lang="en-US"/>
        </a:p>
      </dgm:t>
    </dgm:pt>
    <dgm:pt modelId="{A1F10804-6B5F-41E4-964B-BF27FDCABA8D}" type="sibTrans" cxnId="{2D489D4E-A540-4928-BAC9-3BC16EF9DA24}">
      <dgm:prSet/>
      <dgm:spPr/>
      <dgm:t>
        <a:bodyPr/>
        <a:lstStyle/>
        <a:p>
          <a:endParaRPr lang="en-US"/>
        </a:p>
      </dgm:t>
    </dgm:pt>
    <dgm:pt modelId="{E1C61D2B-7C28-4660-BC42-9EB04B098B48}">
      <dgm:prSet/>
      <dgm:spPr/>
      <dgm:t>
        <a:bodyPr/>
        <a:lstStyle/>
        <a:p>
          <a:r>
            <a:rPr lang="en-US" b="0" dirty="0"/>
            <a:t>Limit to 1 free snack (less than 5 g CHO) between meals (2 per day).  </a:t>
          </a:r>
          <a:endParaRPr lang="en-US" dirty="0"/>
        </a:p>
      </dgm:t>
    </dgm:pt>
    <dgm:pt modelId="{578CA609-2B1E-4336-9402-18D9A048A486}" type="parTrans" cxnId="{1EDBA57B-E9BA-47F1-8807-AA45B42F7865}">
      <dgm:prSet/>
      <dgm:spPr/>
      <dgm:t>
        <a:bodyPr/>
        <a:lstStyle/>
        <a:p>
          <a:endParaRPr lang="en-US"/>
        </a:p>
      </dgm:t>
    </dgm:pt>
    <dgm:pt modelId="{2A572803-C49E-4EC9-9C53-265891517498}" type="sibTrans" cxnId="{1EDBA57B-E9BA-47F1-8807-AA45B42F7865}">
      <dgm:prSet/>
      <dgm:spPr/>
      <dgm:t>
        <a:bodyPr/>
        <a:lstStyle/>
        <a:p>
          <a:endParaRPr lang="en-US"/>
        </a:p>
      </dgm:t>
    </dgm:pt>
    <dgm:pt modelId="{422F5DC0-2D4C-48B6-BD6B-7B363145DFA7}" type="pres">
      <dgm:prSet presAssocID="{FE006167-9ABA-4E2B-9813-285F7634ED7B}" presName="linear" presStyleCnt="0">
        <dgm:presLayoutVars>
          <dgm:dir/>
          <dgm:animLvl val="lvl"/>
          <dgm:resizeHandles val="exact"/>
        </dgm:presLayoutVars>
      </dgm:prSet>
      <dgm:spPr/>
    </dgm:pt>
    <dgm:pt modelId="{26557893-8B34-4CB2-9EDD-92CA2927354A}" type="pres">
      <dgm:prSet presAssocID="{86C931A0-4B86-4BDB-9466-867E780EDE93}" presName="parentLin" presStyleCnt="0"/>
      <dgm:spPr/>
    </dgm:pt>
    <dgm:pt modelId="{B7E55DA8-9DF1-43BB-BF8F-C9FB8E373300}" type="pres">
      <dgm:prSet presAssocID="{86C931A0-4B86-4BDB-9466-867E780EDE93}" presName="parentLeftMargin" presStyleLbl="node1" presStyleIdx="0" presStyleCnt="2"/>
      <dgm:spPr/>
    </dgm:pt>
    <dgm:pt modelId="{4FC83A13-A6FD-4DF7-8C60-D81AD932292E}" type="pres">
      <dgm:prSet presAssocID="{86C931A0-4B86-4BDB-9466-867E780EDE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2D28ED-973A-4230-8830-C50C06CD84F3}" type="pres">
      <dgm:prSet presAssocID="{86C931A0-4B86-4BDB-9466-867E780EDE93}" presName="negativeSpace" presStyleCnt="0"/>
      <dgm:spPr/>
    </dgm:pt>
    <dgm:pt modelId="{44391671-EA29-480A-BC4C-52AA6232D00D}" type="pres">
      <dgm:prSet presAssocID="{86C931A0-4B86-4BDB-9466-867E780EDE93}" presName="childText" presStyleLbl="conFgAcc1" presStyleIdx="0" presStyleCnt="2">
        <dgm:presLayoutVars>
          <dgm:bulletEnabled val="1"/>
        </dgm:presLayoutVars>
      </dgm:prSet>
      <dgm:spPr/>
    </dgm:pt>
    <dgm:pt modelId="{7B4F28C9-829A-467A-9FCE-BC5CD64A6B4D}" type="pres">
      <dgm:prSet presAssocID="{1A8E9B59-8DCE-456E-8FC1-61E8BFC8171B}" presName="spaceBetweenRectangles" presStyleCnt="0"/>
      <dgm:spPr/>
    </dgm:pt>
    <dgm:pt modelId="{1E74993D-97EE-449C-BA4F-10C6FC6EEFDE}" type="pres">
      <dgm:prSet presAssocID="{7C95434C-AF22-4A1C-82FD-7966994ECB68}" presName="parentLin" presStyleCnt="0"/>
      <dgm:spPr/>
    </dgm:pt>
    <dgm:pt modelId="{EBE5D0EF-BA97-4745-8606-BBF3D7307FE9}" type="pres">
      <dgm:prSet presAssocID="{7C95434C-AF22-4A1C-82FD-7966994ECB68}" presName="parentLeftMargin" presStyleLbl="node1" presStyleIdx="0" presStyleCnt="2"/>
      <dgm:spPr/>
    </dgm:pt>
    <dgm:pt modelId="{6AD410E4-1932-4B81-AF7B-2FC9CA49DA65}" type="pres">
      <dgm:prSet presAssocID="{7C95434C-AF22-4A1C-82FD-7966994ECB6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8B80BD-5D89-4C1C-A5C1-8CB81C3E6645}" type="pres">
      <dgm:prSet presAssocID="{7C95434C-AF22-4A1C-82FD-7966994ECB68}" presName="negativeSpace" presStyleCnt="0"/>
      <dgm:spPr/>
    </dgm:pt>
    <dgm:pt modelId="{298F7576-CADA-4C11-A359-51F512F3D2C0}" type="pres">
      <dgm:prSet presAssocID="{7C95434C-AF22-4A1C-82FD-7966994ECB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B05260B-4A5F-4A77-8B31-297590A4E6A1}" srcId="{86C931A0-4B86-4BDB-9466-867E780EDE93}" destId="{ABA3DAB4-F964-4AF1-B715-606FE2C9BDE0}" srcOrd="0" destOrd="0" parTransId="{27ABF2F0-420F-45C7-B3AE-E2E849A72169}" sibTransId="{AE448342-C50E-4A16-B7A7-BFF435552DF8}"/>
    <dgm:cxn modelId="{8463D61B-8340-4466-8966-0BB28FEE0D47}" type="presOf" srcId="{7C95434C-AF22-4A1C-82FD-7966994ECB68}" destId="{EBE5D0EF-BA97-4745-8606-BBF3D7307FE9}" srcOrd="0" destOrd="0" presId="urn:microsoft.com/office/officeart/2005/8/layout/list1"/>
    <dgm:cxn modelId="{A914583F-8A48-4169-BAA4-8DBBE924851C}" type="presOf" srcId="{ED096269-9E9E-4239-8AB9-A85EA9AD7BB1}" destId="{298F7576-CADA-4C11-A359-51F512F3D2C0}" srcOrd="0" destOrd="0" presId="urn:microsoft.com/office/officeart/2005/8/layout/list1"/>
    <dgm:cxn modelId="{A68BF05E-1492-47EF-A77A-597D8D3A14F4}" type="presOf" srcId="{FE006167-9ABA-4E2B-9813-285F7634ED7B}" destId="{422F5DC0-2D4C-48B6-BD6B-7B363145DFA7}" srcOrd="0" destOrd="0" presId="urn:microsoft.com/office/officeart/2005/8/layout/list1"/>
    <dgm:cxn modelId="{2EFCDF6A-C327-4527-A089-ECF62FB5DD50}" type="presOf" srcId="{86C931A0-4B86-4BDB-9466-867E780EDE93}" destId="{B7E55DA8-9DF1-43BB-BF8F-C9FB8E373300}" srcOrd="0" destOrd="0" presId="urn:microsoft.com/office/officeart/2005/8/layout/list1"/>
    <dgm:cxn modelId="{00A1256D-1C65-4504-B27B-6FAB17EC429F}" type="presOf" srcId="{E1C61D2B-7C28-4660-BC42-9EB04B098B48}" destId="{298F7576-CADA-4C11-A359-51F512F3D2C0}" srcOrd="0" destOrd="1" presId="urn:microsoft.com/office/officeart/2005/8/layout/list1"/>
    <dgm:cxn modelId="{2D489D4E-A540-4928-BAC9-3BC16EF9DA24}" srcId="{7C95434C-AF22-4A1C-82FD-7966994ECB68}" destId="{ED096269-9E9E-4239-8AB9-A85EA9AD7BB1}" srcOrd="0" destOrd="0" parTransId="{8E427EBF-665F-4BDA-9EA9-E4C42343B7A6}" sibTransId="{A1F10804-6B5F-41E4-964B-BF27FDCABA8D}"/>
    <dgm:cxn modelId="{68DCF374-2559-47D0-975A-B6D946E98041}" srcId="{86C931A0-4B86-4BDB-9466-867E780EDE93}" destId="{3C9CE7BA-6A62-4D24-AF51-44CBCD565368}" srcOrd="1" destOrd="0" parTransId="{A2B0242C-9F75-479B-A6D1-B679FE3B896E}" sibTransId="{DD5F4F24-35F0-43B7-AA3D-575F1A8C903A}"/>
    <dgm:cxn modelId="{1415F459-35E2-4E29-8695-CDAA701033DC}" srcId="{FE006167-9ABA-4E2B-9813-285F7634ED7B}" destId="{86C931A0-4B86-4BDB-9466-867E780EDE93}" srcOrd="0" destOrd="0" parTransId="{A22DAE5F-C6CB-453E-9CD0-1B107E44E43D}" sibTransId="{1A8E9B59-8DCE-456E-8FC1-61E8BFC8171B}"/>
    <dgm:cxn modelId="{1EDBA57B-E9BA-47F1-8807-AA45B42F7865}" srcId="{7C95434C-AF22-4A1C-82FD-7966994ECB68}" destId="{E1C61D2B-7C28-4660-BC42-9EB04B098B48}" srcOrd="1" destOrd="0" parTransId="{578CA609-2B1E-4336-9402-18D9A048A486}" sibTransId="{2A572803-C49E-4EC9-9C53-265891517498}"/>
    <dgm:cxn modelId="{1220BD82-D00F-44F3-8E25-15A10E9DD164}" type="presOf" srcId="{ABA3DAB4-F964-4AF1-B715-606FE2C9BDE0}" destId="{44391671-EA29-480A-BC4C-52AA6232D00D}" srcOrd="0" destOrd="0" presId="urn:microsoft.com/office/officeart/2005/8/layout/list1"/>
    <dgm:cxn modelId="{06D70E88-47DF-491C-B186-3C19451C630B}" type="presOf" srcId="{3C9CE7BA-6A62-4D24-AF51-44CBCD565368}" destId="{44391671-EA29-480A-BC4C-52AA6232D00D}" srcOrd="0" destOrd="1" presId="urn:microsoft.com/office/officeart/2005/8/layout/list1"/>
    <dgm:cxn modelId="{92375493-3178-45BE-B838-A77D774E5E17}" type="presOf" srcId="{7C95434C-AF22-4A1C-82FD-7966994ECB68}" destId="{6AD410E4-1932-4B81-AF7B-2FC9CA49DA65}" srcOrd="1" destOrd="0" presId="urn:microsoft.com/office/officeart/2005/8/layout/list1"/>
    <dgm:cxn modelId="{3FAB8C99-5ED2-4E83-B143-93F1DE69E647}" srcId="{FE006167-9ABA-4E2B-9813-285F7634ED7B}" destId="{7C95434C-AF22-4A1C-82FD-7966994ECB68}" srcOrd="1" destOrd="0" parTransId="{AD19FD1E-259A-4BAF-BC50-E65763FDF909}" sibTransId="{B644796C-72D1-49C9-BB0E-D73299176D38}"/>
    <dgm:cxn modelId="{D10D40C2-FC95-4FEE-89D3-3F9F9B211CC9}" type="presOf" srcId="{86C931A0-4B86-4BDB-9466-867E780EDE93}" destId="{4FC83A13-A6FD-4DF7-8C60-D81AD932292E}" srcOrd="1" destOrd="0" presId="urn:microsoft.com/office/officeart/2005/8/layout/list1"/>
    <dgm:cxn modelId="{7D479569-3921-4584-953C-5F05D64EAB59}" type="presParOf" srcId="{422F5DC0-2D4C-48B6-BD6B-7B363145DFA7}" destId="{26557893-8B34-4CB2-9EDD-92CA2927354A}" srcOrd="0" destOrd="0" presId="urn:microsoft.com/office/officeart/2005/8/layout/list1"/>
    <dgm:cxn modelId="{7B8143BC-789B-4D27-B375-1CF38F457B19}" type="presParOf" srcId="{26557893-8B34-4CB2-9EDD-92CA2927354A}" destId="{B7E55DA8-9DF1-43BB-BF8F-C9FB8E373300}" srcOrd="0" destOrd="0" presId="urn:microsoft.com/office/officeart/2005/8/layout/list1"/>
    <dgm:cxn modelId="{BDA8AB4A-E928-4924-B6D5-C9C09E0C3EDF}" type="presParOf" srcId="{26557893-8B34-4CB2-9EDD-92CA2927354A}" destId="{4FC83A13-A6FD-4DF7-8C60-D81AD932292E}" srcOrd="1" destOrd="0" presId="urn:microsoft.com/office/officeart/2005/8/layout/list1"/>
    <dgm:cxn modelId="{0B74D70A-0B84-46F5-B51A-6E912ACB566D}" type="presParOf" srcId="{422F5DC0-2D4C-48B6-BD6B-7B363145DFA7}" destId="{942D28ED-973A-4230-8830-C50C06CD84F3}" srcOrd="1" destOrd="0" presId="urn:microsoft.com/office/officeart/2005/8/layout/list1"/>
    <dgm:cxn modelId="{9297BA1F-1B0D-4A2F-95BC-6B8908F16C5D}" type="presParOf" srcId="{422F5DC0-2D4C-48B6-BD6B-7B363145DFA7}" destId="{44391671-EA29-480A-BC4C-52AA6232D00D}" srcOrd="2" destOrd="0" presId="urn:microsoft.com/office/officeart/2005/8/layout/list1"/>
    <dgm:cxn modelId="{3329F269-201E-42BA-8FF0-17D1757CADB2}" type="presParOf" srcId="{422F5DC0-2D4C-48B6-BD6B-7B363145DFA7}" destId="{7B4F28C9-829A-467A-9FCE-BC5CD64A6B4D}" srcOrd="3" destOrd="0" presId="urn:microsoft.com/office/officeart/2005/8/layout/list1"/>
    <dgm:cxn modelId="{96001BDC-DE2F-4E3E-87B9-E4BB62E83642}" type="presParOf" srcId="{422F5DC0-2D4C-48B6-BD6B-7B363145DFA7}" destId="{1E74993D-97EE-449C-BA4F-10C6FC6EEFDE}" srcOrd="4" destOrd="0" presId="urn:microsoft.com/office/officeart/2005/8/layout/list1"/>
    <dgm:cxn modelId="{22C6450A-C37D-4472-924C-60EAF88F5291}" type="presParOf" srcId="{1E74993D-97EE-449C-BA4F-10C6FC6EEFDE}" destId="{EBE5D0EF-BA97-4745-8606-BBF3D7307FE9}" srcOrd="0" destOrd="0" presId="urn:microsoft.com/office/officeart/2005/8/layout/list1"/>
    <dgm:cxn modelId="{1DBC0451-87DB-4DC4-98E6-2CF797BBC29B}" type="presParOf" srcId="{1E74993D-97EE-449C-BA4F-10C6FC6EEFDE}" destId="{6AD410E4-1932-4B81-AF7B-2FC9CA49DA65}" srcOrd="1" destOrd="0" presId="urn:microsoft.com/office/officeart/2005/8/layout/list1"/>
    <dgm:cxn modelId="{8B974F2E-8C01-46C1-AADB-3B1DC5662BC5}" type="presParOf" srcId="{422F5DC0-2D4C-48B6-BD6B-7B363145DFA7}" destId="{D98B80BD-5D89-4C1C-A5C1-8CB81C3E6645}" srcOrd="5" destOrd="0" presId="urn:microsoft.com/office/officeart/2005/8/layout/list1"/>
    <dgm:cxn modelId="{4B3F2D75-B908-473A-9E5B-A02565701114}" type="presParOf" srcId="{422F5DC0-2D4C-48B6-BD6B-7B363145DFA7}" destId="{298F7576-CADA-4C11-A359-51F512F3D2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B60C6-8D42-41F7-BB1B-B0FC036B3E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C1EF5A-0C7E-4883-8433-3C8ADDE95A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u="none" dirty="0">
              <a:uFillTx/>
            </a:rPr>
            <a:t>Fiber is the indigestible part of plant foods.</a:t>
          </a:r>
          <a:endParaRPr lang="en-US" u="none" dirty="0"/>
        </a:p>
      </dgm:t>
    </dgm:pt>
    <dgm:pt modelId="{FF9CC518-8225-42C5-8904-2CD6BEF180A9}" type="parTrans" cxnId="{6C520AC6-0574-4B20-AC93-A63E238941A5}">
      <dgm:prSet/>
      <dgm:spPr/>
      <dgm:t>
        <a:bodyPr/>
        <a:lstStyle/>
        <a:p>
          <a:endParaRPr lang="en-US"/>
        </a:p>
      </dgm:t>
    </dgm:pt>
    <dgm:pt modelId="{DE474823-0985-41B8-8975-215EBB921CD1}" type="sibTrans" cxnId="{6C520AC6-0574-4B20-AC93-A63E238941A5}">
      <dgm:prSet/>
      <dgm:spPr/>
      <dgm:t>
        <a:bodyPr/>
        <a:lstStyle/>
        <a:p>
          <a:endParaRPr lang="en-US"/>
        </a:p>
      </dgm:t>
    </dgm:pt>
    <dgm:pt modelId="{168B4688-FD74-4CFD-B957-3E5BE3C0CE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Recommended Intake: 14 grams per 1000 calories</a:t>
          </a:r>
          <a:endParaRPr lang="en-US" dirty="0"/>
        </a:p>
      </dgm:t>
    </dgm:pt>
    <dgm:pt modelId="{DA1C5875-1098-41A4-B08E-E4D7AADBDC94}" type="parTrans" cxnId="{A955C6C7-80D2-4003-BDCE-C55EB85569DB}">
      <dgm:prSet/>
      <dgm:spPr/>
      <dgm:t>
        <a:bodyPr/>
        <a:lstStyle/>
        <a:p>
          <a:endParaRPr lang="en-US"/>
        </a:p>
      </dgm:t>
    </dgm:pt>
    <dgm:pt modelId="{85277F5C-8A54-4053-8674-C719B36BB674}" type="sibTrans" cxnId="{A955C6C7-80D2-4003-BDCE-C55EB85569DB}">
      <dgm:prSet/>
      <dgm:spPr/>
      <dgm:t>
        <a:bodyPr/>
        <a:lstStyle/>
        <a:p>
          <a:endParaRPr lang="en-US"/>
        </a:p>
      </dgm:t>
    </dgm:pt>
    <dgm:pt modelId="{A857291C-A059-4F7D-BE26-BAF8759D2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1 cup vegetables has 3 grams of fiber.</a:t>
          </a:r>
          <a:endParaRPr lang="en-US" dirty="0"/>
        </a:p>
      </dgm:t>
    </dgm:pt>
    <dgm:pt modelId="{996B1FC4-1312-4E8E-9B32-412AEE726753}" type="parTrans" cxnId="{3B673BBD-D8A1-4C63-BC74-94300314FE12}">
      <dgm:prSet/>
      <dgm:spPr/>
      <dgm:t>
        <a:bodyPr/>
        <a:lstStyle/>
        <a:p>
          <a:endParaRPr lang="en-US"/>
        </a:p>
      </dgm:t>
    </dgm:pt>
    <dgm:pt modelId="{7D5A2098-8790-4C54-9CB5-9CC16058A92F}" type="sibTrans" cxnId="{3B673BBD-D8A1-4C63-BC74-94300314FE12}">
      <dgm:prSet/>
      <dgm:spPr/>
      <dgm:t>
        <a:bodyPr/>
        <a:lstStyle/>
        <a:p>
          <a:endParaRPr lang="en-US"/>
        </a:p>
      </dgm:t>
    </dgm:pt>
    <dgm:pt modelId="{A8279E08-1B26-4C35-BE46-7C128FDEC1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Remember to look for “whole-grain” or “whole wheat” products (1</a:t>
          </a:r>
          <a:r>
            <a:rPr lang="en-US" b="0" baseline="30000" dirty="0"/>
            <a:t>st</a:t>
          </a:r>
          <a:r>
            <a:rPr lang="en-US" b="0" dirty="0"/>
            <a:t> ingredient). </a:t>
          </a:r>
          <a:endParaRPr lang="en-US" dirty="0"/>
        </a:p>
      </dgm:t>
    </dgm:pt>
    <dgm:pt modelId="{189D5D5B-F634-4745-B8E7-55A42566BDEA}" type="parTrans" cxnId="{6B8ED94C-8D68-4146-AD12-2D6084CAD8D5}">
      <dgm:prSet/>
      <dgm:spPr/>
      <dgm:t>
        <a:bodyPr/>
        <a:lstStyle/>
        <a:p>
          <a:endParaRPr lang="en-US"/>
        </a:p>
      </dgm:t>
    </dgm:pt>
    <dgm:pt modelId="{40BAAC2F-971F-4439-B167-EED270A4FA08}" type="sibTrans" cxnId="{6B8ED94C-8D68-4146-AD12-2D6084CAD8D5}">
      <dgm:prSet/>
      <dgm:spPr/>
      <dgm:t>
        <a:bodyPr/>
        <a:lstStyle/>
        <a:p>
          <a:endParaRPr lang="en-US"/>
        </a:p>
      </dgm:t>
    </dgm:pt>
    <dgm:pt modelId="{B5342A2E-A0B2-47C8-95C5-BCBDB79DD444}" type="pres">
      <dgm:prSet presAssocID="{95FB60C6-8D42-41F7-BB1B-B0FC036B3E2E}" presName="root" presStyleCnt="0">
        <dgm:presLayoutVars>
          <dgm:dir/>
          <dgm:resizeHandles val="exact"/>
        </dgm:presLayoutVars>
      </dgm:prSet>
      <dgm:spPr/>
    </dgm:pt>
    <dgm:pt modelId="{1B69BC02-BF0C-48CA-BC28-F6AB2CE9F574}" type="pres">
      <dgm:prSet presAssocID="{3FC1EF5A-0C7E-4883-8433-3C8ADDE95A70}" presName="compNode" presStyleCnt="0"/>
      <dgm:spPr/>
    </dgm:pt>
    <dgm:pt modelId="{114F9B43-3BEF-4574-B2AB-A225662367D9}" type="pres">
      <dgm:prSet presAssocID="{3FC1EF5A-0C7E-4883-8433-3C8ADDE95A70}" presName="bgRect" presStyleLbl="bgShp" presStyleIdx="0" presStyleCnt="4"/>
      <dgm:spPr/>
    </dgm:pt>
    <dgm:pt modelId="{4199C60D-E0C7-45E5-BC89-D2AD01231F1C}" type="pres">
      <dgm:prSet presAssocID="{3FC1EF5A-0C7E-4883-8433-3C8ADDE95A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9EC7C486-2102-4F88-96A1-69A1450D6E8F}" type="pres">
      <dgm:prSet presAssocID="{3FC1EF5A-0C7E-4883-8433-3C8ADDE95A70}" presName="spaceRect" presStyleCnt="0"/>
      <dgm:spPr/>
    </dgm:pt>
    <dgm:pt modelId="{8D3A13CE-250B-4FC5-9F35-6F66F933A264}" type="pres">
      <dgm:prSet presAssocID="{3FC1EF5A-0C7E-4883-8433-3C8ADDE95A70}" presName="parTx" presStyleLbl="revTx" presStyleIdx="0" presStyleCnt="4">
        <dgm:presLayoutVars>
          <dgm:chMax val="0"/>
          <dgm:chPref val="0"/>
        </dgm:presLayoutVars>
      </dgm:prSet>
      <dgm:spPr/>
    </dgm:pt>
    <dgm:pt modelId="{E2541FEA-2E23-4CB5-B255-026ED27DC80E}" type="pres">
      <dgm:prSet presAssocID="{DE474823-0985-41B8-8975-215EBB921CD1}" presName="sibTrans" presStyleCnt="0"/>
      <dgm:spPr/>
    </dgm:pt>
    <dgm:pt modelId="{AAC582BE-C73E-4D31-9877-5098EBEA2340}" type="pres">
      <dgm:prSet presAssocID="{168B4688-FD74-4CFD-B957-3E5BE3C0CE85}" presName="compNode" presStyleCnt="0"/>
      <dgm:spPr/>
    </dgm:pt>
    <dgm:pt modelId="{C17F2130-98AA-4FA2-878E-9984E7710061}" type="pres">
      <dgm:prSet presAssocID="{168B4688-FD74-4CFD-B957-3E5BE3C0CE85}" presName="bgRect" presStyleLbl="bgShp" presStyleIdx="1" presStyleCnt="4"/>
      <dgm:spPr/>
    </dgm:pt>
    <dgm:pt modelId="{D1DC46E1-A485-4436-94F4-54CAB54FD560}" type="pres">
      <dgm:prSet presAssocID="{168B4688-FD74-4CFD-B957-3E5BE3C0CE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 with solid fill"/>
        </a:ext>
      </dgm:extLst>
    </dgm:pt>
    <dgm:pt modelId="{B7FF0CC4-9FC3-406F-84EC-3D01ACBD178E}" type="pres">
      <dgm:prSet presAssocID="{168B4688-FD74-4CFD-B957-3E5BE3C0CE85}" presName="spaceRect" presStyleCnt="0"/>
      <dgm:spPr/>
    </dgm:pt>
    <dgm:pt modelId="{543A2727-ED2F-4E6E-B9F7-8AB8EA163BD8}" type="pres">
      <dgm:prSet presAssocID="{168B4688-FD74-4CFD-B957-3E5BE3C0CE85}" presName="parTx" presStyleLbl="revTx" presStyleIdx="1" presStyleCnt="4">
        <dgm:presLayoutVars>
          <dgm:chMax val="0"/>
          <dgm:chPref val="0"/>
        </dgm:presLayoutVars>
      </dgm:prSet>
      <dgm:spPr/>
    </dgm:pt>
    <dgm:pt modelId="{A27BE4D3-B4E7-4962-832F-5C584D6CCD11}" type="pres">
      <dgm:prSet presAssocID="{85277F5C-8A54-4053-8674-C719B36BB674}" presName="sibTrans" presStyleCnt="0"/>
      <dgm:spPr/>
    </dgm:pt>
    <dgm:pt modelId="{406C3CF9-4EC0-4964-909D-E96322E558A6}" type="pres">
      <dgm:prSet presAssocID="{A857291C-A059-4F7D-BE26-BAF8759D2685}" presName="compNode" presStyleCnt="0"/>
      <dgm:spPr/>
    </dgm:pt>
    <dgm:pt modelId="{E3F54FE1-DA16-4E4C-A5EC-1752A6F4FBF7}" type="pres">
      <dgm:prSet presAssocID="{A857291C-A059-4F7D-BE26-BAF8759D2685}" presName="bgRect" presStyleLbl="bgShp" presStyleIdx="2" presStyleCnt="4"/>
      <dgm:spPr/>
    </dgm:pt>
    <dgm:pt modelId="{5DDCED71-0036-496C-B8C7-C3432AAD9CCB}" type="pres">
      <dgm:prSet presAssocID="{A857291C-A059-4F7D-BE26-BAF8759D26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AD6D337D-3FFD-4F52-8867-64325704FF52}" type="pres">
      <dgm:prSet presAssocID="{A857291C-A059-4F7D-BE26-BAF8759D2685}" presName="spaceRect" presStyleCnt="0"/>
      <dgm:spPr/>
    </dgm:pt>
    <dgm:pt modelId="{0777F568-5486-4B7D-907F-1D4CDAB62EB0}" type="pres">
      <dgm:prSet presAssocID="{A857291C-A059-4F7D-BE26-BAF8759D2685}" presName="parTx" presStyleLbl="revTx" presStyleIdx="2" presStyleCnt="4">
        <dgm:presLayoutVars>
          <dgm:chMax val="0"/>
          <dgm:chPref val="0"/>
        </dgm:presLayoutVars>
      </dgm:prSet>
      <dgm:spPr/>
    </dgm:pt>
    <dgm:pt modelId="{6D57D515-D134-4A07-9DEC-FEE99DFF8ED1}" type="pres">
      <dgm:prSet presAssocID="{7D5A2098-8790-4C54-9CB5-9CC16058A92F}" presName="sibTrans" presStyleCnt="0"/>
      <dgm:spPr/>
    </dgm:pt>
    <dgm:pt modelId="{5A1A8D8B-7250-4369-8465-EBA64EF811B4}" type="pres">
      <dgm:prSet presAssocID="{A8279E08-1B26-4C35-BE46-7C128FDEC1AC}" presName="compNode" presStyleCnt="0"/>
      <dgm:spPr/>
    </dgm:pt>
    <dgm:pt modelId="{4DE41C91-FC9C-49FF-9251-5A6D15ECBADC}" type="pres">
      <dgm:prSet presAssocID="{A8279E08-1B26-4C35-BE46-7C128FDEC1AC}" presName="bgRect" presStyleLbl="bgShp" presStyleIdx="3" presStyleCnt="4"/>
      <dgm:spPr/>
    </dgm:pt>
    <dgm:pt modelId="{F7E674FC-8EA8-4504-A52E-5918AFF5C23B}" type="pres">
      <dgm:prSet presAssocID="{A8279E08-1B26-4C35-BE46-7C128FDEC1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in"/>
        </a:ext>
      </dgm:extLst>
    </dgm:pt>
    <dgm:pt modelId="{C1F3749C-2C43-44E3-9C9E-07F4504169BB}" type="pres">
      <dgm:prSet presAssocID="{A8279E08-1B26-4C35-BE46-7C128FDEC1AC}" presName="spaceRect" presStyleCnt="0"/>
      <dgm:spPr/>
    </dgm:pt>
    <dgm:pt modelId="{5D7E6193-76CA-48F3-A997-F43C0B89C0E9}" type="pres">
      <dgm:prSet presAssocID="{A8279E08-1B26-4C35-BE46-7C128FDEC1A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A3A23C-7F8C-4F46-B93A-0645658491E3}" type="presOf" srcId="{A857291C-A059-4F7D-BE26-BAF8759D2685}" destId="{0777F568-5486-4B7D-907F-1D4CDAB62EB0}" srcOrd="0" destOrd="0" presId="urn:microsoft.com/office/officeart/2018/2/layout/IconVerticalSolidList"/>
    <dgm:cxn modelId="{9DD1E144-A6D2-4FB0-966B-36E3082336F0}" type="presOf" srcId="{168B4688-FD74-4CFD-B957-3E5BE3C0CE85}" destId="{543A2727-ED2F-4E6E-B9F7-8AB8EA163BD8}" srcOrd="0" destOrd="0" presId="urn:microsoft.com/office/officeart/2018/2/layout/IconVerticalSolidList"/>
    <dgm:cxn modelId="{6B8ED94C-8D68-4146-AD12-2D6084CAD8D5}" srcId="{95FB60C6-8D42-41F7-BB1B-B0FC036B3E2E}" destId="{A8279E08-1B26-4C35-BE46-7C128FDEC1AC}" srcOrd="3" destOrd="0" parTransId="{189D5D5B-F634-4745-B8E7-55A42566BDEA}" sibTransId="{40BAAC2F-971F-4439-B167-EED270A4FA08}"/>
    <dgm:cxn modelId="{B3D5FD97-C344-4E6D-8C14-E8B7CA33E8BC}" type="presOf" srcId="{A8279E08-1B26-4C35-BE46-7C128FDEC1AC}" destId="{5D7E6193-76CA-48F3-A997-F43C0B89C0E9}" srcOrd="0" destOrd="0" presId="urn:microsoft.com/office/officeart/2018/2/layout/IconVerticalSolidList"/>
    <dgm:cxn modelId="{3B673BBD-D8A1-4C63-BC74-94300314FE12}" srcId="{95FB60C6-8D42-41F7-BB1B-B0FC036B3E2E}" destId="{A857291C-A059-4F7D-BE26-BAF8759D2685}" srcOrd="2" destOrd="0" parTransId="{996B1FC4-1312-4E8E-9B32-412AEE726753}" sibTransId="{7D5A2098-8790-4C54-9CB5-9CC16058A92F}"/>
    <dgm:cxn modelId="{6C520AC6-0574-4B20-AC93-A63E238941A5}" srcId="{95FB60C6-8D42-41F7-BB1B-B0FC036B3E2E}" destId="{3FC1EF5A-0C7E-4883-8433-3C8ADDE95A70}" srcOrd="0" destOrd="0" parTransId="{FF9CC518-8225-42C5-8904-2CD6BEF180A9}" sibTransId="{DE474823-0985-41B8-8975-215EBB921CD1}"/>
    <dgm:cxn modelId="{A955C6C7-80D2-4003-BDCE-C55EB85569DB}" srcId="{95FB60C6-8D42-41F7-BB1B-B0FC036B3E2E}" destId="{168B4688-FD74-4CFD-B957-3E5BE3C0CE85}" srcOrd="1" destOrd="0" parTransId="{DA1C5875-1098-41A4-B08E-E4D7AADBDC94}" sibTransId="{85277F5C-8A54-4053-8674-C719B36BB674}"/>
    <dgm:cxn modelId="{1CE5C8DF-1C46-4546-8B3D-E24529E99205}" type="presOf" srcId="{3FC1EF5A-0C7E-4883-8433-3C8ADDE95A70}" destId="{8D3A13CE-250B-4FC5-9F35-6F66F933A264}" srcOrd="0" destOrd="0" presId="urn:microsoft.com/office/officeart/2018/2/layout/IconVerticalSolidList"/>
    <dgm:cxn modelId="{EC372FFE-E75A-4643-9CA8-4F6326B367B8}" type="presOf" srcId="{95FB60C6-8D42-41F7-BB1B-B0FC036B3E2E}" destId="{B5342A2E-A0B2-47C8-95C5-BCBDB79DD444}" srcOrd="0" destOrd="0" presId="urn:microsoft.com/office/officeart/2018/2/layout/IconVerticalSolidList"/>
    <dgm:cxn modelId="{AE64759B-4BA8-40FF-AD2D-867377E39A54}" type="presParOf" srcId="{B5342A2E-A0B2-47C8-95C5-BCBDB79DD444}" destId="{1B69BC02-BF0C-48CA-BC28-F6AB2CE9F574}" srcOrd="0" destOrd="0" presId="urn:microsoft.com/office/officeart/2018/2/layout/IconVerticalSolidList"/>
    <dgm:cxn modelId="{484B43D5-D436-463E-A8B7-6D8822C8AA3F}" type="presParOf" srcId="{1B69BC02-BF0C-48CA-BC28-F6AB2CE9F574}" destId="{114F9B43-3BEF-4574-B2AB-A225662367D9}" srcOrd="0" destOrd="0" presId="urn:microsoft.com/office/officeart/2018/2/layout/IconVerticalSolidList"/>
    <dgm:cxn modelId="{00935C5D-1DF8-4D15-91C4-59E17D49C555}" type="presParOf" srcId="{1B69BC02-BF0C-48CA-BC28-F6AB2CE9F574}" destId="{4199C60D-E0C7-45E5-BC89-D2AD01231F1C}" srcOrd="1" destOrd="0" presId="urn:microsoft.com/office/officeart/2018/2/layout/IconVerticalSolidList"/>
    <dgm:cxn modelId="{0953FD01-3C1D-45A0-BB55-D4CC298B6137}" type="presParOf" srcId="{1B69BC02-BF0C-48CA-BC28-F6AB2CE9F574}" destId="{9EC7C486-2102-4F88-96A1-69A1450D6E8F}" srcOrd="2" destOrd="0" presId="urn:microsoft.com/office/officeart/2018/2/layout/IconVerticalSolidList"/>
    <dgm:cxn modelId="{E4EAD3AD-B57C-4C18-9829-4D5264602B91}" type="presParOf" srcId="{1B69BC02-BF0C-48CA-BC28-F6AB2CE9F574}" destId="{8D3A13CE-250B-4FC5-9F35-6F66F933A264}" srcOrd="3" destOrd="0" presId="urn:microsoft.com/office/officeart/2018/2/layout/IconVerticalSolidList"/>
    <dgm:cxn modelId="{AEA07EEC-D05C-442D-B29C-2240DC8AFAD0}" type="presParOf" srcId="{B5342A2E-A0B2-47C8-95C5-BCBDB79DD444}" destId="{E2541FEA-2E23-4CB5-B255-026ED27DC80E}" srcOrd="1" destOrd="0" presId="urn:microsoft.com/office/officeart/2018/2/layout/IconVerticalSolidList"/>
    <dgm:cxn modelId="{76FD144E-4ABD-49CB-9702-CABAA8118E28}" type="presParOf" srcId="{B5342A2E-A0B2-47C8-95C5-BCBDB79DD444}" destId="{AAC582BE-C73E-4D31-9877-5098EBEA2340}" srcOrd="2" destOrd="0" presId="urn:microsoft.com/office/officeart/2018/2/layout/IconVerticalSolidList"/>
    <dgm:cxn modelId="{0C89C1BB-C733-4615-B715-567AB95885DE}" type="presParOf" srcId="{AAC582BE-C73E-4D31-9877-5098EBEA2340}" destId="{C17F2130-98AA-4FA2-878E-9984E7710061}" srcOrd="0" destOrd="0" presId="urn:microsoft.com/office/officeart/2018/2/layout/IconVerticalSolidList"/>
    <dgm:cxn modelId="{8141A371-2E73-44CC-A7B6-66A0908E560F}" type="presParOf" srcId="{AAC582BE-C73E-4D31-9877-5098EBEA2340}" destId="{D1DC46E1-A485-4436-94F4-54CAB54FD560}" srcOrd="1" destOrd="0" presId="urn:microsoft.com/office/officeart/2018/2/layout/IconVerticalSolidList"/>
    <dgm:cxn modelId="{8D151497-CF66-47E7-A113-41082F814D6D}" type="presParOf" srcId="{AAC582BE-C73E-4D31-9877-5098EBEA2340}" destId="{B7FF0CC4-9FC3-406F-84EC-3D01ACBD178E}" srcOrd="2" destOrd="0" presId="urn:microsoft.com/office/officeart/2018/2/layout/IconVerticalSolidList"/>
    <dgm:cxn modelId="{547E4641-4BC2-4D46-AE0C-2B5F60F7CCC0}" type="presParOf" srcId="{AAC582BE-C73E-4D31-9877-5098EBEA2340}" destId="{543A2727-ED2F-4E6E-B9F7-8AB8EA163BD8}" srcOrd="3" destOrd="0" presId="urn:microsoft.com/office/officeart/2018/2/layout/IconVerticalSolidList"/>
    <dgm:cxn modelId="{9CAB7B58-345C-4C74-A539-2548431A6969}" type="presParOf" srcId="{B5342A2E-A0B2-47C8-95C5-BCBDB79DD444}" destId="{A27BE4D3-B4E7-4962-832F-5C584D6CCD11}" srcOrd="3" destOrd="0" presId="urn:microsoft.com/office/officeart/2018/2/layout/IconVerticalSolidList"/>
    <dgm:cxn modelId="{EFC66190-88ED-47A6-901D-2E98AB24C6DA}" type="presParOf" srcId="{B5342A2E-A0B2-47C8-95C5-BCBDB79DD444}" destId="{406C3CF9-4EC0-4964-909D-E96322E558A6}" srcOrd="4" destOrd="0" presId="urn:microsoft.com/office/officeart/2018/2/layout/IconVerticalSolidList"/>
    <dgm:cxn modelId="{C63D1981-83D6-422C-8371-FC48252758C7}" type="presParOf" srcId="{406C3CF9-4EC0-4964-909D-E96322E558A6}" destId="{E3F54FE1-DA16-4E4C-A5EC-1752A6F4FBF7}" srcOrd="0" destOrd="0" presId="urn:microsoft.com/office/officeart/2018/2/layout/IconVerticalSolidList"/>
    <dgm:cxn modelId="{4D125478-2635-4461-BA54-3B1074AB5397}" type="presParOf" srcId="{406C3CF9-4EC0-4964-909D-E96322E558A6}" destId="{5DDCED71-0036-496C-B8C7-C3432AAD9CCB}" srcOrd="1" destOrd="0" presId="urn:microsoft.com/office/officeart/2018/2/layout/IconVerticalSolidList"/>
    <dgm:cxn modelId="{738AC722-8019-4084-9086-BD9D14EC3814}" type="presParOf" srcId="{406C3CF9-4EC0-4964-909D-E96322E558A6}" destId="{AD6D337D-3FFD-4F52-8867-64325704FF52}" srcOrd="2" destOrd="0" presId="urn:microsoft.com/office/officeart/2018/2/layout/IconVerticalSolidList"/>
    <dgm:cxn modelId="{1B8A620D-DBB4-4B63-B485-B0F394C1D893}" type="presParOf" srcId="{406C3CF9-4EC0-4964-909D-E96322E558A6}" destId="{0777F568-5486-4B7D-907F-1D4CDAB62EB0}" srcOrd="3" destOrd="0" presId="urn:microsoft.com/office/officeart/2018/2/layout/IconVerticalSolidList"/>
    <dgm:cxn modelId="{CB3FE9C7-302A-45EE-99C5-430D4B5EEFCB}" type="presParOf" srcId="{B5342A2E-A0B2-47C8-95C5-BCBDB79DD444}" destId="{6D57D515-D134-4A07-9DEC-FEE99DFF8ED1}" srcOrd="5" destOrd="0" presId="urn:microsoft.com/office/officeart/2018/2/layout/IconVerticalSolidList"/>
    <dgm:cxn modelId="{30277A44-8822-49C0-AE53-004E49495B55}" type="presParOf" srcId="{B5342A2E-A0B2-47C8-95C5-BCBDB79DD444}" destId="{5A1A8D8B-7250-4369-8465-EBA64EF811B4}" srcOrd="6" destOrd="0" presId="urn:microsoft.com/office/officeart/2018/2/layout/IconVerticalSolidList"/>
    <dgm:cxn modelId="{208213C5-B73F-4429-9F17-080A65D2FB2C}" type="presParOf" srcId="{5A1A8D8B-7250-4369-8465-EBA64EF811B4}" destId="{4DE41C91-FC9C-49FF-9251-5A6D15ECBADC}" srcOrd="0" destOrd="0" presId="urn:microsoft.com/office/officeart/2018/2/layout/IconVerticalSolidList"/>
    <dgm:cxn modelId="{ADC06E5F-D5A4-4EC9-A706-FA11032D98C2}" type="presParOf" srcId="{5A1A8D8B-7250-4369-8465-EBA64EF811B4}" destId="{F7E674FC-8EA8-4504-A52E-5918AFF5C23B}" srcOrd="1" destOrd="0" presId="urn:microsoft.com/office/officeart/2018/2/layout/IconVerticalSolidList"/>
    <dgm:cxn modelId="{C45DDEB1-3770-498F-AE43-474F0BA51FC3}" type="presParOf" srcId="{5A1A8D8B-7250-4369-8465-EBA64EF811B4}" destId="{C1F3749C-2C43-44E3-9C9E-07F4504169BB}" srcOrd="2" destOrd="0" presId="urn:microsoft.com/office/officeart/2018/2/layout/IconVerticalSolidList"/>
    <dgm:cxn modelId="{4D0514F8-3F31-4076-9B93-9E321174694E}" type="presParOf" srcId="{5A1A8D8B-7250-4369-8465-EBA64EF811B4}" destId="{5D7E6193-76CA-48F3-A997-F43C0B89C0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E71D0-EB94-48EF-80CF-81054E73CA9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E460D4A-2977-4F40-A55D-660FF099ECEE}">
      <dgm:prSet/>
      <dgm:spPr/>
      <dgm:t>
        <a:bodyPr/>
        <a:lstStyle/>
        <a:p>
          <a:r>
            <a:rPr lang="en-US" dirty="0"/>
            <a:t>Very important nutrient! </a:t>
          </a:r>
        </a:p>
      </dgm:t>
    </dgm:pt>
    <dgm:pt modelId="{28B6E7FD-6E2F-403E-B12B-FCEF08A1FF57}" type="parTrans" cxnId="{96470E13-EA5B-4376-B84F-A7DF7F429B86}">
      <dgm:prSet/>
      <dgm:spPr/>
      <dgm:t>
        <a:bodyPr/>
        <a:lstStyle/>
        <a:p>
          <a:endParaRPr lang="en-US"/>
        </a:p>
      </dgm:t>
    </dgm:pt>
    <dgm:pt modelId="{214DAC88-07B3-41E6-80FC-F26883AD0A4E}" type="sibTrans" cxnId="{96470E13-EA5B-4376-B84F-A7DF7F429B86}">
      <dgm:prSet/>
      <dgm:spPr/>
      <dgm:t>
        <a:bodyPr/>
        <a:lstStyle/>
        <a:p>
          <a:endParaRPr lang="en-US"/>
        </a:p>
      </dgm:t>
    </dgm:pt>
    <dgm:pt modelId="{3A840023-C163-4729-9B11-782CC36C7834}">
      <dgm:prSet/>
      <dgm:spPr/>
      <dgm:t>
        <a:bodyPr/>
        <a:lstStyle/>
        <a:p>
          <a:r>
            <a:rPr lang="en-US" b="1"/>
            <a:t>Drink 6-8 cups (8-ounces) per day</a:t>
          </a:r>
          <a:endParaRPr lang="en-US" dirty="0"/>
        </a:p>
      </dgm:t>
    </dgm:pt>
    <dgm:pt modelId="{48B09E39-F17E-4637-8BC6-0F918BB2DC6A}" type="parTrans" cxnId="{7B3C9FE5-7798-42BA-94A7-B7F3AE948E1D}">
      <dgm:prSet/>
      <dgm:spPr/>
      <dgm:t>
        <a:bodyPr/>
        <a:lstStyle/>
        <a:p>
          <a:endParaRPr lang="en-US"/>
        </a:p>
      </dgm:t>
    </dgm:pt>
    <dgm:pt modelId="{97E4E7CD-2A77-4D4C-BB6A-71689334F4E0}" type="sibTrans" cxnId="{7B3C9FE5-7798-42BA-94A7-B7F3AE948E1D}">
      <dgm:prSet/>
      <dgm:spPr/>
      <dgm:t>
        <a:bodyPr/>
        <a:lstStyle/>
        <a:p>
          <a:endParaRPr lang="en-US"/>
        </a:p>
      </dgm:t>
    </dgm:pt>
    <dgm:pt modelId="{F736CBCE-D168-4D8D-857C-F84827558A65}">
      <dgm:prSet/>
      <dgm:spPr/>
      <dgm:t>
        <a:bodyPr/>
        <a:lstStyle/>
        <a:p>
          <a:r>
            <a:rPr lang="en-US" b="0"/>
            <a:t>Drink </a:t>
          </a:r>
          <a:r>
            <a:rPr lang="en-US" b="1"/>
            <a:t>MORE</a:t>
          </a:r>
          <a:r>
            <a:rPr lang="en-US" b="0"/>
            <a:t> than recommended with illness and when ketones present</a:t>
          </a:r>
          <a:endParaRPr lang="en-US" dirty="0"/>
        </a:p>
      </dgm:t>
    </dgm:pt>
    <dgm:pt modelId="{6C771B20-A900-4200-84CD-DDC25750DB52}" type="parTrans" cxnId="{868813D7-0D8E-4F56-B2F0-DD25815AB8BD}">
      <dgm:prSet/>
      <dgm:spPr/>
      <dgm:t>
        <a:bodyPr/>
        <a:lstStyle/>
        <a:p>
          <a:endParaRPr lang="en-US"/>
        </a:p>
      </dgm:t>
    </dgm:pt>
    <dgm:pt modelId="{C9A2E366-6841-420D-BC52-BAF9F700C2E3}" type="sibTrans" cxnId="{868813D7-0D8E-4F56-B2F0-DD25815AB8BD}">
      <dgm:prSet/>
      <dgm:spPr/>
      <dgm:t>
        <a:bodyPr/>
        <a:lstStyle/>
        <a:p>
          <a:endParaRPr lang="en-US"/>
        </a:p>
      </dgm:t>
    </dgm:pt>
    <dgm:pt modelId="{A38F9522-32A5-47A7-B52E-D23AF3A33034}" type="pres">
      <dgm:prSet presAssocID="{84DE71D0-EB94-48EF-80CF-81054E73CA98}" presName="outerComposite" presStyleCnt="0">
        <dgm:presLayoutVars>
          <dgm:chMax val="5"/>
          <dgm:dir/>
          <dgm:resizeHandles val="exact"/>
        </dgm:presLayoutVars>
      </dgm:prSet>
      <dgm:spPr/>
    </dgm:pt>
    <dgm:pt modelId="{DE9FC1C4-1E25-4F3F-89BE-215275585220}" type="pres">
      <dgm:prSet presAssocID="{84DE71D0-EB94-48EF-80CF-81054E73CA98}" presName="dummyMaxCanvas" presStyleCnt="0">
        <dgm:presLayoutVars/>
      </dgm:prSet>
      <dgm:spPr/>
    </dgm:pt>
    <dgm:pt modelId="{77968C76-0B01-430F-964C-C326BADCD2FF}" type="pres">
      <dgm:prSet presAssocID="{84DE71D0-EB94-48EF-80CF-81054E73CA98}" presName="ThreeNodes_1" presStyleLbl="node1" presStyleIdx="0" presStyleCnt="3">
        <dgm:presLayoutVars>
          <dgm:bulletEnabled val="1"/>
        </dgm:presLayoutVars>
      </dgm:prSet>
      <dgm:spPr/>
    </dgm:pt>
    <dgm:pt modelId="{5F474638-A8DC-4C02-A692-F648BF94D9A3}" type="pres">
      <dgm:prSet presAssocID="{84DE71D0-EB94-48EF-80CF-81054E73CA98}" presName="ThreeNodes_2" presStyleLbl="node1" presStyleIdx="1" presStyleCnt="3">
        <dgm:presLayoutVars>
          <dgm:bulletEnabled val="1"/>
        </dgm:presLayoutVars>
      </dgm:prSet>
      <dgm:spPr/>
    </dgm:pt>
    <dgm:pt modelId="{9087D331-CA13-4DA1-AFB6-79CC0F131D40}" type="pres">
      <dgm:prSet presAssocID="{84DE71D0-EB94-48EF-80CF-81054E73CA98}" presName="ThreeNodes_3" presStyleLbl="node1" presStyleIdx="2" presStyleCnt="3">
        <dgm:presLayoutVars>
          <dgm:bulletEnabled val="1"/>
        </dgm:presLayoutVars>
      </dgm:prSet>
      <dgm:spPr/>
    </dgm:pt>
    <dgm:pt modelId="{95931E3E-7816-41BC-92DA-BC0AAB385B71}" type="pres">
      <dgm:prSet presAssocID="{84DE71D0-EB94-48EF-80CF-81054E73CA98}" presName="ThreeConn_1-2" presStyleLbl="fgAccFollowNode1" presStyleIdx="0" presStyleCnt="2">
        <dgm:presLayoutVars>
          <dgm:bulletEnabled val="1"/>
        </dgm:presLayoutVars>
      </dgm:prSet>
      <dgm:spPr/>
    </dgm:pt>
    <dgm:pt modelId="{C02184EE-070E-4765-8582-5D91CA59544D}" type="pres">
      <dgm:prSet presAssocID="{84DE71D0-EB94-48EF-80CF-81054E73CA98}" presName="ThreeConn_2-3" presStyleLbl="fgAccFollowNode1" presStyleIdx="1" presStyleCnt="2">
        <dgm:presLayoutVars>
          <dgm:bulletEnabled val="1"/>
        </dgm:presLayoutVars>
      </dgm:prSet>
      <dgm:spPr/>
    </dgm:pt>
    <dgm:pt modelId="{23E4D0DE-5C0E-4BD2-805F-B7C85F4E7A59}" type="pres">
      <dgm:prSet presAssocID="{84DE71D0-EB94-48EF-80CF-81054E73CA98}" presName="ThreeNodes_1_text" presStyleLbl="node1" presStyleIdx="2" presStyleCnt="3">
        <dgm:presLayoutVars>
          <dgm:bulletEnabled val="1"/>
        </dgm:presLayoutVars>
      </dgm:prSet>
      <dgm:spPr/>
    </dgm:pt>
    <dgm:pt modelId="{FE773363-4B69-4BE6-8DE5-00C11BBE6C8D}" type="pres">
      <dgm:prSet presAssocID="{84DE71D0-EB94-48EF-80CF-81054E73CA98}" presName="ThreeNodes_2_text" presStyleLbl="node1" presStyleIdx="2" presStyleCnt="3">
        <dgm:presLayoutVars>
          <dgm:bulletEnabled val="1"/>
        </dgm:presLayoutVars>
      </dgm:prSet>
      <dgm:spPr/>
    </dgm:pt>
    <dgm:pt modelId="{D9BEA039-A333-4561-B5C3-AAB86DD40480}" type="pres">
      <dgm:prSet presAssocID="{84DE71D0-EB94-48EF-80CF-81054E73CA9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CC49602-6742-47E3-BF46-FC4E93ABB585}" type="presOf" srcId="{3A840023-C163-4729-9B11-782CC36C7834}" destId="{FE773363-4B69-4BE6-8DE5-00C11BBE6C8D}" srcOrd="1" destOrd="0" presId="urn:microsoft.com/office/officeart/2005/8/layout/vProcess5"/>
    <dgm:cxn modelId="{96470E13-EA5B-4376-B84F-A7DF7F429B86}" srcId="{84DE71D0-EB94-48EF-80CF-81054E73CA98}" destId="{BE460D4A-2977-4F40-A55D-660FF099ECEE}" srcOrd="0" destOrd="0" parTransId="{28B6E7FD-6E2F-403E-B12B-FCEF08A1FF57}" sibTransId="{214DAC88-07B3-41E6-80FC-F26883AD0A4E}"/>
    <dgm:cxn modelId="{C2812A14-26A5-4D5B-97F2-FDC9BE37648A}" type="presOf" srcId="{F736CBCE-D168-4D8D-857C-F84827558A65}" destId="{9087D331-CA13-4DA1-AFB6-79CC0F131D40}" srcOrd="0" destOrd="0" presId="urn:microsoft.com/office/officeart/2005/8/layout/vProcess5"/>
    <dgm:cxn modelId="{55ECCD61-07B7-412B-BF2C-1BAA7E5A335D}" type="presOf" srcId="{3A840023-C163-4729-9B11-782CC36C7834}" destId="{5F474638-A8DC-4C02-A692-F648BF94D9A3}" srcOrd="0" destOrd="0" presId="urn:microsoft.com/office/officeart/2005/8/layout/vProcess5"/>
    <dgm:cxn modelId="{AFE2E147-49CB-4437-88A5-2FE38A623868}" type="presOf" srcId="{BE460D4A-2977-4F40-A55D-660FF099ECEE}" destId="{23E4D0DE-5C0E-4BD2-805F-B7C85F4E7A59}" srcOrd="1" destOrd="0" presId="urn:microsoft.com/office/officeart/2005/8/layout/vProcess5"/>
    <dgm:cxn modelId="{A3B48B68-C59B-4155-84B6-62366140DF89}" type="presOf" srcId="{214DAC88-07B3-41E6-80FC-F26883AD0A4E}" destId="{95931E3E-7816-41BC-92DA-BC0AAB385B71}" srcOrd="0" destOrd="0" presId="urn:microsoft.com/office/officeart/2005/8/layout/vProcess5"/>
    <dgm:cxn modelId="{F5112B6D-37E5-46A8-BF3D-05D34E6165B9}" type="presOf" srcId="{84DE71D0-EB94-48EF-80CF-81054E73CA98}" destId="{A38F9522-32A5-47A7-B52E-D23AF3A33034}" srcOrd="0" destOrd="0" presId="urn:microsoft.com/office/officeart/2005/8/layout/vProcess5"/>
    <dgm:cxn modelId="{A6E808BA-100F-4ADA-88A1-9404E50AB737}" type="presOf" srcId="{97E4E7CD-2A77-4D4C-BB6A-71689334F4E0}" destId="{C02184EE-070E-4765-8582-5D91CA59544D}" srcOrd="0" destOrd="0" presId="urn:microsoft.com/office/officeart/2005/8/layout/vProcess5"/>
    <dgm:cxn modelId="{868813D7-0D8E-4F56-B2F0-DD25815AB8BD}" srcId="{84DE71D0-EB94-48EF-80CF-81054E73CA98}" destId="{F736CBCE-D168-4D8D-857C-F84827558A65}" srcOrd="2" destOrd="0" parTransId="{6C771B20-A900-4200-84CD-DDC25750DB52}" sibTransId="{C9A2E366-6841-420D-BC52-BAF9F700C2E3}"/>
    <dgm:cxn modelId="{EDD226E2-CC68-4494-836C-CB833F05D763}" type="presOf" srcId="{F736CBCE-D168-4D8D-857C-F84827558A65}" destId="{D9BEA039-A333-4561-B5C3-AAB86DD40480}" srcOrd="1" destOrd="0" presId="urn:microsoft.com/office/officeart/2005/8/layout/vProcess5"/>
    <dgm:cxn modelId="{7B3C9FE5-7798-42BA-94A7-B7F3AE948E1D}" srcId="{84DE71D0-EB94-48EF-80CF-81054E73CA98}" destId="{3A840023-C163-4729-9B11-782CC36C7834}" srcOrd="1" destOrd="0" parTransId="{48B09E39-F17E-4637-8BC6-0F918BB2DC6A}" sibTransId="{97E4E7CD-2A77-4D4C-BB6A-71689334F4E0}"/>
    <dgm:cxn modelId="{C995BBFF-0BCE-4AF1-B710-AB83BC906DD5}" type="presOf" srcId="{BE460D4A-2977-4F40-A55D-660FF099ECEE}" destId="{77968C76-0B01-430F-964C-C326BADCD2FF}" srcOrd="0" destOrd="0" presId="urn:microsoft.com/office/officeart/2005/8/layout/vProcess5"/>
    <dgm:cxn modelId="{11B96B4B-C48B-4DC9-ACA3-FD41AA3D767E}" type="presParOf" srcId="{A38F9522-32A5-47A7-B52E-D23AF3A33034}" destId="{DE9FC1C4-1E25-4F3F-89BE-215275585220}" srcOrd="0" destOrd="0" presId="urn:microsoft.com/office/officeart/2005/8/layout/vProcess5"/>
    <dgm:cxn modelId="{FB11FC13-EA51-49EC-A02F-BC2BDD49557F}" type="presParOf" srcId="{A38F9522-32A5-47A7-B52E-D23AF3A33034}" destId="{77968C76-0B01-430F-964C-C326BADCD2FF}" srcOrd="1" destOrd="0" presId="urn:microsoft.com/office/officeart/2005/8/layout/vProcess5"/>
    <dgm:cxn modelId="{CDC8E626-4DDD-4F46-AB95-91CD254887FE}" type="presParOf" srcId="{A38F9522-32A5-47A7-B52E-D23AF3A33034}" destId="{5F474638-A8DC-4C02-A692-F648BF94D9A3}" srcOrd="2" destOrd="0" presId="urn:microsoft.com/office/officeart/2005/8/layout/vProcess5"/>
    <dgm:cxn modelId="{823BF714-7C18-4D9C-99F5-B45BB7D7AE8A}" type="presParOf" srcId="{A38F9522-32A5-47A7-B52E-D23AF3A33034}" destId="{9087D331-CA13-4DA1-AFB6-79CC0F131D40}" srcOrd="3" destOrd="0" presId="urn:microsoft.com/office/officeart/2005/8/layout/vProcess5"/>
    <dgm:cxn modelId="{7B631569-A49D-4720-9BEA-5FB935A45A3C}" type="presParOf" srcId="{A38F9522-32A5-47A7-B52E-D23AF3A33034}" destId="{95931E3E-7816-41BC-92DA-BC0AAB385B71}" srcOrd="4" destOrd="0" presId="urn:microsoft.com/office/officeart/2005/8/layout/vProcess5"/>
    <dgm:cxn modelId="{4C371E7B-F152-4DDC-994F-E188AA81295C}" type="presParOf" srcId="{A38F9522-32A5-47A7-B52E-D23AF3A33034}" destId="{C02184EE-070E-4765-8582-5D91CA59544D}" srcOrd="5" destOrd="0" presId="urn:microsoft.com/office/officeart/2005/8/layout/vProcess5"/>
    <dgm:cxn modelId="{CBDE04C9-9899-48B3-A449-7EEE4E6709B1}" type="presParOf" srcId="{A38F9522-32A5-47A7-B52E-D23AF3A33034}" destId="{23E4D0DE-5C0E-4BD2-805F-B7C85F4E7A59}" srcOrd="6" destOrd="0" presId="urn:microsoft.com/office/officeart/2005/8/layout/vProcess5"/>
    <dgm:cxn modelId="{B7AF6725-5A8D-4EB1-A77A-B774F1A1A6B9}" type="presParOf" srcId="{A38F9522-32A5-47A7-B52E-D23AF3A33034}" destId="{FE773363-4B69-4BE6-8DE5-00C11BBE6C8D}" srcOrd="7" destOrd="0" presId="urn:microsoft.com/office/officeart/2005/8/layout/vProcess5"/>
    <dgm:cxn modelId="{1CB6C174-C152-48AF-A9B1-1582707DF371}" type="presParOf" srcId="{A38F9522-32A5-47A7-B52E-D23AF3A33034}" destId="{D9BEA039-A333-4561-B5C3-AAB86DD404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91671-EA29-480A-BC4C-52AA6232D00D}">
      <dsp:nvSpPr>
        <dsp:cNvPr id="0" name=""/>
        <dsp:cNvSpPr/>
      </dsp:nvSpPr>
      <dsp:spPr>
        <a:xfrm>
          <a:off x="0" y="371209"/>
          <a:ext cx="7290197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800" tIns="458216" rIns="5658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3 meals per day with a balance of carbohydrate, protein, fat, and fiber.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Amount of carbohydrate per meal is dependent on child’s age, size, and activity level. </a:t>
          </a:r>
          <a:endParaRPr lang="en-US" sz="2200" kern="1200" dirty="0"/>
        </a:p>
      </dsp:txBody>
      <dsp:txXfrm>
        <a:off x="0" y="371209"/>
        <a:ext cx="7290197" cy="1767150"/>
      </dsp:txXfrm>
    </dsp:sp>
    <dsp:sp modelId="{4FC83A13-A6FD-4DF7-8C60-D81AD932292E}">
      <dsp:nvSpPr>
        <dsp:cNvPr id="0" name=""/>
        <dsp:cNvSpPr/>
      </dsp:nvSpPr>
      <dsp:spPr>
        <a:xfrm>
          <a:off x="364509" y="46489"/>
          <a:ext cx="5103137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Meals:</a:t>
          </a:r>
          <a:endParaRPr lang="en-US" sz="2200" kern="1200"/>
        </a:p>
      </dsp:txBody>
      <dsp:txXfrm>
        <a:off x="396212" y="78192"/>
        <a:ext cx="5039731" cy="586034"/>
      </dsp:txXfrm>
    </dsp:sp>
    <dsp:sp modelId="{298F7576-CADA-4C11-A359-51F512F3D2C0}">
      <dsp:nvSpPr>
        <dsp:cNvPr id="0" name=""/>
        <dsp:cNvSpPr/>
      </dsp:nvSpPr>
      <dsp:spPr>
        <a:xfrm>
          <a:off x="0" y="2581879"/>
          <a:ext cx="7290197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800" tIns="458216" rIns="5658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1 carbohydrate containing snack between meals that is less than 15 g carbohydrate (1-3 snacks per day).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Limit to 1 free snack (less than 5 g CHO) between meals (2 per day).  </a:t>
          </a:r>
          <a:endParaRPr lang="en-US" sz="2200" kern="1200" dirty="0"/>
        </a:p>
      </dsp:txBody>
      <dsp:txXfrm>
        <a:off x="0" y="2581879"/>
        <a:ext cx="7290197" cy="1767150"/>
      </dsp:txXfrm>
    </dsp:sp>
    <dsp:sp modelId="{6AD410E4-1932-4B81-AF7B-2FC9CA49DA65}">
      <dsp:nvSpPr>
        <dsp:cNvPr id="0" name=""/>
        <dsp:cNvSpPr/>
      </dsp:nvSpPr>
      <dsp:spPr>
        <a:xfrm>
          <a:off x="364509" y="2257159"/>
          <a:ext cx="5103137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86" tIns="0" rIns="19288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Snacks</a:t>
          </a:r>
        </a:p>
      </dsp:txBody>
      <dsp:txXfrm>
        <a:off x="396212" y="2288862"/>
        <a:ext cx="5039731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F9B43-3BEF-4574-B2AB-A225662367D9}">
      <dsp:nvSpPr>
        <dsp:cNvPr id="0" name=""/>
        <dsp:cNvSpPr/>
      </dsp:nvSpPr>
      <dsp:spPr>
        <a:xfrm>
          <a:off x="0" y="2042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C60D-E0C7-45E5-BC89-D2AD01231F1C}">
      <dsp:nvSpPr>
        <dsp:cNvPr id="0" name=""/>
        <dsp:cNvSpPr/>
      </dsp:nvSpPr>
      <dsp:spPr>
        <a:xfrm>
          <a:off x="313145" y="234960"/>
          <a:ext cx="569355" cy="56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A13CE-250B-4FC5-9F35-6F66F933A264}">
      <dsp:nvSpPr>
        <dsp:cNvPr id="0" name=""/>
        <dsp:cNvSpPr/>
      </dsp:nvSpPr>
      <dsp:spPr>
        <a:xfrm>
          <a:off x="1195647" y="2042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>
              <a:uFillTx/>
            </a:rPr>
            <a:t>Fiber is the indigestible part of plant foods.</a:t>
          </a:r>
          <a:endParaRPr lang="en-US" sz="1800" u="none" kern="1200" dirty="0"/>
        </a:p>
      </dsp:txBody>
      <dsp:txXfrm>
        <a:off x="1195647" y="2042"/>
        <a:ext cx="3035833" cy="1035192"/>
      </dsp:txXfrm>
    </dsp:sp>
    <dsp:sp modelId="{C17F2130-98AA-4FA2-878E-9984E7710061}">
      <dsp:nvSpPr>
        <dsp:cNvPr id="0" name=""/>
        <dsp:cNvSpPr/>
      </dsp:nvSpPr>
      <dsp:spPr>
        <a:xfrm>
          <a:off x="0" y="1296033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46E1-A485-4436-94F4-54CAB54FD560}">
      <dsp:nvSpPr>
        <dsp:cNvPr id="0" name=""/>
        <dsp:cNvSpPr/>
      </dsp:nvSpPr>
      <dsp:spPr>
        <a:xfrm>
          <a:off x="313145" y="1528951"/>
          <a:ext cx="569355" cy="56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A2727-ED2F-4E6E-B9F7-8AB8EA163BD8}">
      <dsp:nvSpPr>
        <dsp:cNvPr id="0" name=""/>
        <dsp:cNvSpPr/>
      </dsp:nvSpPr>
      <dsp:spPr>
        <a:xfrm>
          <a:off x="1195647" y="1296033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Recommended Intake: 14 grams per 1000 calories</a:t>
          </a:r>
          <a:endParaRPr lang="en-US" sz="1800" kern="1200" dirty="0"/>
        </a:p>
      </dsp:txBody>
      <dsp:txXfrm>
        <a:off x="1195647" y="1296033"/>
        <a:ext cx="3035833" cy="1035192"/>
      </dsp:txXfrm>
    </dsp:sp>
    <dsp:sp modelId="{E3F54FE1-DA16-4E4C-A5EC-1752A6F4FBF7}">
      <dsp:nvSpPr>
        <dsp:cNvPr id="0" name=""/>
        <dsp:cNvSpPr/>
      </dsp:nvSpPr>
      <dsp:spPr>
        <a:xfrm>
          <a:off x="0" y="259002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CED71-0036-496C-B8C7-C3432AAD9CCB}">
      <dsp:nvSpPr>
        <dsp:cNvPr id="0" name=""/>
        <dsp:cNvSpPr/>
      </dsp:nvSpPr>
      <dsp:spPr>
        <a:xfrm>
          <a:off x="313145" y="2822942"/>
          <a:ext cx="569355" cy="569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7F568-5486-4B7D-907F-1D4CDAB62EB0}">
      <dsp:nvSpPr>
        <dsp:cNvPr id="0" name=""/>
        <dsp:cNvSpPr/>
      </dsp:nvSpPr>
      <dsp:spPr>
        <a:xfrm>
          <a:off x="1195647" y="259002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1 cup vegetables has 3 grams of fiber.</a:t>
          </a:r>
          <a:endParaRPr lang="en-US" sz="1800" kern="1200" dirty="0"/>
        </a:p>
      </dsp:txBody>
      <dsp:txXfrm>
        <a:off x="1195647" y="2590024"/>
        <a:ext cx="3035833" cy="1035192"/>
      </dsp:txXfrm>
    </dsp:sp>
    <dsp:sp modelId="{4DE41C91-FC9C-49FF-9251-5A6D15ECBADC}">
      <dsp:nvSpPr>
        <dsp:cNvPr id="0" name=""/>
        <dsp:cNvSpPr/>
      </dsp:nvSpPr>
      <dsp:spPr>
        <a:xfrm>
          <a:off x="0" y="3884014"/>
          <a:ext cx="4231481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674FC-8EA8-4504-A52E-5918AFF5C23B}">
      <dsp:nvSpPr>
        <dsp:cNvPr id="0" name=""/>
        <dsp:cNvSpPr/>
      </dsp:nvSpPr>
      <dsp:spPr>
        <a:xfrm>
          <a:off x="313145" y="4116933"/>
          <a:ext cx="569355" cy="569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E6193-76CA-48F3-A997-F43C0B89C0E9}">
      <dsp:nvSpPr>
        <dsp:cNvPr id="0" name=""/>
        <dsp:cNvSpPr/>
      </dsp:nvSpPr>
      <dsp:spPr>
        <a:xfrm>
          <a:off x="1195647" y="3884014"/>
          <a:ext cx="3035833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Remember to look for “whole-grain” or “whole wheat” products (1</a:t>
          </a:r>
          <a:r>
            <a:rPr lang="en-US" sz="1800" b="0" kern="1200" baseline="30000" dirty="0"/>
            <a:t>st</a:t>
          </a:r>
          <a:r>
            <a:rPr lang="en-US" sz="1800" b="0" kern="1200" dirty="0"/>
            <a:t> ingredient). </a:t>
          </a:r>
          <a:endParaRPr lang="en-US" sz="1800" kern="1200" dirty="0"/>
        </a:p>
      </dsp:txBody>
      <dsp:txXfrm>
        <a:off x="1195647" y="3884014"/>
        <a:ext cx="3035833" cy="1035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68C76-0B01-430F-964C-C326BADCD2FF}">
      <dsp:nvSpPr>
        <dsp:cNvPr id="0" name=""/>
        <dsp:cNvSpPr/>
      </dsp:nvSpPr>
      <dsp:spPr>
        <a:xfrm>
          <a:off x="0" y="0"/>
          <a:ext cx="6196667" cy="1206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Very important nutrient! </a:t>
          </a:r>
        </a:p>
      </dsp:txBody>
      <dsp:txXfrm>
        <a:off x="35346" y="35346"/>
        <a:ext cx="4894418" cy="1136125"/>
      </dsp:txXfrm>
    </dsp:sp>
    <dsp:sp modelId="{5F474638-A8DC-4C02-A692-F648BF94D9A3}">
      <dsp:nvSpPr>
        <dsp:cNvPr id="0" name=""/>
        <dsp:cNvSpPr/>
      </dsp:nvSpPr>
      <dsp:spPr>
        <a:xfrm>
          <a:off x="546764" y="1407953"/>
          <a:ext cx="6196667" cy="1206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Drink 6-8 cups (8-ounces) per day</a:t>
          </a:r>
          <a:endParaRPr lang="en-US" sz="2500" kern="1200" dirty="0"/>
        </a:p>
      </dsp:txBody>
      <dsp:txXfrm>
        <a:off x="582110" y="1443299"/>
        <a:ext cx="4794779" cy="1136125"/>
      </dsp:txXfrm>
    </dsp:sp>
    <dsp:sp modelId="{9087D331-CA13-4DA1-AFB6-79CC0F131D40}">
      <dsp:nvSpPr>
        <dsp:cNvPr id="0" name=""/>
        <dsp:cNvSpPr/>
      </dsp:nvSpPr>
      <dsp:spPr>
        <a:xfrm>
          <a:off x="1093529" y="2815907"/>
          <a:ext cx="6196667" cy="1206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Drink </a:t>
          </a:r>
          <a:r>
            <a:rPr lang="en-US" sz="2500" b="1" kern="1200"/>
            <a:t>MORE</a:t>
          </a:r>
          <a:r>
            <a:rPr lang="en-US" sz="2500" b="0" kern="1200"/>
            <a:t> than recommended with illness and when ketones present</a:t>
          </a:r>
          <a:endParaRPr lang="en-US" sz="2500" kern="1200" dirty="0"/>
        </a:p>
      </dsp:txBody>
      <dsp:txXfrm>
        <a:off x="1128875" y="2851253"/>
        <a:ext cx="4794779" cy="1136125"/>
      </dsp:txXfrm>
    </dsp:sp>
    <dsp:sp modelId="{95931E3E-7816-41BC-92DA-BC0AAB385B71}">
      <dsp:nvSpPr>
        <dsp:cNvPr id="0" name=""/>
        <dsp:cNvSpPr/>
      </dsp:nvSpPr>
      <dsp:spPr>
        <a:xfrm>
          <a:off x="5412236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88733" y="915169"/>
        <a:ext cx="431437" cy="590284"/>
      </dsp:txXfrm>
    </dsp:sp>
    <dsp:sp modelId="{C02184EE-070E-4765-8582-5D91CA59544D}">
      <dsp:nvSpPr>
        <dsp:cNvPr id="0" name=""/>
        <dsp:cNvSpPr/>
      </dsp:nvSpPr>
      <dsp:spPr>
        <a:xfrm>
          <a:off x="5959000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35497" y="2315078"/>
        <a:ext cx="431437" cy="590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59" y="4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93196513-5320-44DD-96AC-C946A2A1F4A3}" type="datetimeFigureOut">
              <a:rPr lang="en-US" smtClean="0"/>
              <a:t>07/20/2023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4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59" y="8829824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104E353F-E4D4-4C87-9011-1C0C4723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A089F-515C-4720-8556-A08B231C907C}" type="datetimeFigureOut">
              <a:rPr lang="en-US" smtClean="0"/>
              <a:t>07/20/2023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6E06-7CDA-4562-B9E4-33A48033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Zhang%20ZM%5bAuthor%5d&amp;cauthor=true&amp;cauthor_uid=26976878" TargetMode="External"/><Relationship Id="rId3" Type="http://schemas.openxmlformats.org/officeDocument/2006/relationships/hyperlink" Target="http://www.ncbi.nlm.nih.gov/pubmed/?term=Homma%20TK%5bAuthor%5d&amp;cauthor=true&amp;cauthor_uid=26154088" TargetMode="External"/><Relationship Id="rId7" Type="http://schemas.openxmlformats.org/officeDocument/2006/relationships/hyperlink" Target="http://www.ncbi.nlm.nih.gov/pubmed/?term=Li%20Y%5bAuthor%5d&amp;cauthor=true&amp;cauthor_uid=2697687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/?term=Bebu%20I%5bAuthor%5d&amp;cauthor=true&amp;cauthor_uid=26976878" TargetMode="External"/><Relationship Id="rId5" Type="http://schemas.openxmlformats.org/officeDocument/2006/relationships/hyperlink" Target="http://www.ncbi.nlm.nih.gov/pubmed/?term=Backlund%20JY%5bAuthor%5d&amp;cauthor=true&amp;cauthor_uid=26976878" TargetMode="External"/><Relationship Id="rId10" Type="http://schemas.openxmlformats.org/officeDocument/2006/relationships/hyperlink" Target="http://www.ncbi.nlm.nih.gov/pubmed/?term=Lachin%20JM%5bAuthor%5d&amp;cauthor=true&amp;cauthor_uid=26976878" TargetMode="External"/><Relationship Id="rId4" Type="http://schemas.openxmlformats.org/officeDocument/2006/relationships/hyperlink" Target="http://www.ncbi.nlm.nih.gov/pubmed/?term=Soliman%20EZ%5bAuthor%5d&amp;cauthor=true&amp;cauthor_uid=26976878" TargetMode="External"/><Relationship Id="rId9" Type="http://schemas.openxmlformats.org/officeDocument/2006/relationships/hyperlink" Target="http://www.ncbi.nlm.nih.gov/pubmed/?term=Cleary%20PA%5bAuthor%5d&amp;cauthor=true&amp;cauthor_uid=26976878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04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560" lvl="1">
              <a:buClr>
                <a:srgbClr val="81CA6A"/>
              </a:buClr>
              <a:buSzPct val="75000"/>
            </a:pPr>
            <a:r>
              <a:rPr lang="en-US" sz="800" u="sng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mbria"/>
                <a:hlinkClick r:id="" action="ppaction://noaction"/>
              </a:rPr>
              <a:t>Source</a:t>
            </a:r>
            <a:r>
              <a:rPr lang="en-US" sz="800" u="sng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mbria"/>
                <a:hlinkClick r:id="rId3"/>
              </a:rPr>
              <a:t>: 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3"/>
              </a:rPr>
              <a:t>Homma TK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et al.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Dyslipidemia in young patients with type 1 diabetes mellitus</a:t>
            </a:r>
            <a:r>
              <a:rPr lang="en-US" sz="800" b="1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</a:t>
            </a:r>
            <a:r>
              <a:rPr lang="en-US" sz="800" i="1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Archives of Endocrinology and Metabolism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 2015 Jun;59(3):215-9. </a:t>
            </a:r>
            <a:r>
              <a:rPr lang="en-US" sz="800" spc="-1" dirty="0" err="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doi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10.1590/2359-3997000000040</a:t>
            </a: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4"/>
              </a:rPr>
              <a:t>Soliman EZ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5"/>
              </a:rPr>
              <a:t>Backlund JY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 err="1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6"/>
              </a:rPr>
              <a:t>Bebu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6"/>
              </a:rPr>
              <a:t> I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7"/>
              </a:rPr>
              <a:t>Li Y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8"/>
              </a:rPr>
              <a:t>Zhang ZM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9"/>
              </a:rPr>
              <a:t>Cleary PA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800" u="sng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10"/>
              </a:rPr>
              <a:t>Lachin JM</a:t>
            </a:r>
            <a:r>
              <a:rPr lang="en-US" sz="800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Progression of Electrocardiographic Abnormalities in Type 1 Diabetes During 16 Years of Follow-up: The Epidemiology of Diabetes Interventions and Complications (EDIC) Study. </a:t>
            </a:r>
            <a:r>
              <a:rPr lang="en-US" sz="800" i="1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Journal of the American Heart Association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2016 Mar 14;4(3):e002882. </a:t>
            </a:r>
            <a:r>
              <a:rPr lang="en-US" sz="800" spc="-1" dirty="0" err="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doi</a:t>
            </a:r>
            <a:r>
              <a:rPr lang="en-US" sz="8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10.1161/JAHA.115.002882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FIBER?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6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88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440" indent="-51408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1) State the rationale for managing carbohydrate intake in diabetes</a:t>
            </a:r>
            <a:endParaRPr lang="en-US" sz="1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14440" indent="-51408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2) Identify foods containing carbs </a:t>
            </a:r>
            <a:endParaRPr lang="en-US" sz="1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14440" indent="-51408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3) Demonstrate how to count carbs using a sample menu </a:t>
            </a:r>
            <a:endParaRPr lang="en-US" sz="1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14440" indent="-51408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4) Verbalize how to read a nutrition facts label</a:t>
            </a:r>
            <a:endParaRPr lang="en-US" sz="1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14440" indent="-514080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5) Discuss why it is important to be heart healthy as a patient with diabetes</a:t>
            </a:r>
            <a:endParaRPr lang="en-US" sz="1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>
              <a:lnSpc>
                <a:spcPct val="100000"/>
              </a:lnSpc>
              <a:buClr>
                <a:srgbClr val="81CA6A"/>
              </a:buClr>
            </a:pPr>
            <a:r>
              <a:rPr lang="en-US" sz="2800" b="0" strike="noStrike" spc="-1" dirty="0">
                <a:solidFill>
                  <a:srgbClr val="226822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Starches </a:t>
            </a: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57560" lvl="1">
              <a:lnSpc>
                <a:spcPct val="100000"/>
              </a:lnSpc>
              <a:buClr>
                <a:srgbClr val="81CA6A"/>
              </a:buClr>
              <a:buSzPct val="75000"/>
            </a:pPr>
            <a:r>
              <a:rPr lang="en-US" sz="2800" b="0" strike="noStrike" spc="-1" dirty="0">
                <a:solidFill>
                  <a:srgbClr val="226822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Bread, pasta, rice, crackers, cereals, snack foods</a:t>
            </a:r>
            <a:endParaRPr lang="en-US" sz="2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60">
              <a:lnSpc>
                <a:spcPct val="100000"/>
              </a:lnSpc>
              <a:buClr>
                <a:srgbClr val="81CA6A"/>
              </a:buClr>
            </a:pPr>
            <a:r>
              <a:rPr lang="en-US" sz="2800" b="0" strike="noStrike" spc="-1" dirty="0">
                <a:solidFill>
                  <a:srgbClr val="226822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Starchy Vegetables </a:t>
            </a: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57560" lvl="1">
              <a:lnSpc>
                <a:spcPct val="100000"/>
              </a:lnSpc>
              <a:buClr>
                <a:srgbClr val="81CA6A"/>
              </a:buClr>
              <a:buSzPct val="75000"/>
            </a:pPr>
            <a:r>
              <a:rPr lang="en-US" sz="2800" b="0" strike="noStrike" spc="-1" dirty="0">
                <a:solidFill>
                  <a:srgbClr val="226822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Corn, potatoes, dried beans and peas</a:t>
            </a:r>
            <a:endParaRPr lang="en-US" sz="2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7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6E06-7CDA-4562-B9E4-33A4803350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55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80880" y="152280"/>
            <a:ext cx="838152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80880" y="1523880"/>
            <a:ext cx="838152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82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80880" y="152280"/>
            <a:ext cx="838152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80880" y="1523880"/>
            <a:ext cx="408996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5680" y="1523880"/>
            <a:ext cx="408996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048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2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5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2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07/20/2023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0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emistry.stackexchange.com/questions/28398/when-disqualifying-trans-fat-are-we-qualifying-cis-fat-as-health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Homma%20TK%5bAuthor%5d&amp;cauthor=true&amp;cauthor_uid=2615408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Zhang%20ZM%5bAuthor%5d&amp;cauthor=true&amp;cauthor_uid=26976878" TargetMode="External"/><Relationship Id="rId3" Type="http://schemas.openxmlformats.org/officeDocument/2006/relationships/hyperlink" Target="http://www.ncbi.nlm.nih.gov/pubmed/?term=Homma%20TK%5bAuthor%5d&amp;cauthor=true&amp;cauthor_uid=26154088" TargetMode="External"/><Relationship Id="rId7" Type="http://schemas.openxmlformats.org/officeDocument/2006/relationships/hyperlink" Target="http://www.ncbi.nlm.nih.gov/pubmed/?term=Li%20Y%5bAuthor%5d&amp;cauthor=true&amp;cauthor_uid=26976878" TargetMode="External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?term=Bebu%20I%5bAuthor%5d&amp;cauthor=true&amp;cauthor_uid=26976878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ncbi.nlm.nih.gov/pubmed/?term=Backlund%20JY%5bAuthor%5d&amp;cauthor=true&amp;cauthor_uid=26976878" TargetMode="External"/><Relationship Id="rId10" Type="http://schemas.openxmlformats.org/officeDocument/2006/relationships/hyperlink" Target="http://www.ncbi.nlm.nih.gov/pubmed/?term=Lachin%20JM%5bAuthor%5d&amp;cauthor=true&amp;cauthor_uid=26976878" TargetMode="External"/><Relationship Id="rId4" Type="http://schemas.openxmlformats.org/officeDocument/2006/relationships/hyperlink" Target="http://www.ncbi.nlm.nih.gov/pubmed/?term=Soliman%20EZ%5bAuthor%5d&amp;cauthor=true&amp;cauthor_uid=26976878" TargetMode="External"/><Relationship Id="rId9" Type="http://schemas.openxmlformats.org/officeDocument/2006/relationships/hyperlink" Target="http://www.ncbi.nlm.nih.gov/pubmed/?term=Cleary%20PA%5bAuthor%5d&amp;cauthor=true&amp;cauthor_uid=2697687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oriek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oosemyplate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traight Connector 15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Shape 1"/>
          <p:cNvSpPr txBox="1"/>
          <p:nvPr/>
        </p:nvSpPr>
        <p:spPr>
          <a:xfrm>
            <a:off x="768096" y="585216"/>
            <a:ext cx="440029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trike="noStrike" cap="all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Nutrition for Diabetes</a:t>
            </a:r>
            <a:endParaRPr lang="en-US" sz="6600" b="0" strike="noStrike" cap="all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147" name="Picture 5"/>
          <p:cNvPicPr/>
          <p:nvPr/>
        </p:nvPicPr>
        <p:blipFill>
          <a:blip r:embed="rId3"/>
          <a:stretch/>
        </p:blipFill>
        <p:spPr>
          <a:xfrm>
            <a:off x="768096" y="3287083"/>
            <a:ext cx="4400295" cy="1884034"/>
          </a:xfrm>
          <a:prstGeom prst="rect">
            <a:avLst/>
          </a:prstGeom>
        </p:spPr>
      </p:pic>
      <p:sp>
        <p:nvSpPr>
          <p:cNvPr id="150" name="Rectangle 153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Shape 2"/>
          <p:cNvSpPr txBox="1"/>
          <p:nvPr/>
        </p:nvSpPr>
        <p:spPr>
          <a:xfrm>
            <a:off x="6016117" y="585216"/>
            <a:ext cx="2645282" cy="558698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Department of Clinical Nutrition</a:t>
            </a:r>
            <a:endParaRPr lang="en-US" sz="17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Shape 1"/>
          <p:cNvSpPr txBox="1"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Examples of FREE foods</a:t>
            </a:r>
            <a:endParaRPr lang="en-US" sz="50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½ cup non-starchy vegetables cooked 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1cup non-starchy vegetables raw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Sugar-free and </a:t>
            </a: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</a:rPr>
              <a:t>Diet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 drinks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Unsweetened Tea and Coffee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Sugar-free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</a:rPr>
              <a:t>jell-o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 and popsicles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Mustard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Dill Pickles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Sweet Pickles (made with Splenda ®)</a:t>
            </a:r>
          </a:p>
          <a:p>
            <a:pPr marL="34326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Artificial sweeteners </a:t>
            </a:r>
          </a:p>
          <a:p>
            <a:pPr marL="80046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Equal®, Sweet &amp; Low®, Splenda®, 			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</a:rPr>
              <a:t>Truvia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/Stevia®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500" b="0" strike="noStrike" spc="-1" dirty="0">
                <a:uFill>
                  <a:solidFill>
                    <a:srgbClr val="FFFFFF"/>
                  </a:solidFill>
                </a:uFill>
              </a:rPr>
              <a:t>		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5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Shape 1"/>
          <p:cNvSpPr txBox="1"/>
          <p:nvPr/>
        </p:nvSpPr>
        <p:spPr>
          <a:xfrm>
            <a:off x="768096" y="239152"/>
            <a:ext cx="7290054" cy="124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trike="noStrike" kern="1200" spc="100" baseline="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Non-starchy vegetables:</a:t>
            </a:r>
            <a:endParaRPr lang="en-US" sz="3200" b="0" strike="noStrike" kern="1200" spc="100" baseline="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936908" y="2208628"/>
            <a:ext cx="7461504" cy="4051495"/>
          </a:xfrm>
          <a:prstGeom prst="rect">
            <a:avLst/>
          </a:prstGeom>
          <a:noFill/>
          <a:ln w="9360">
            <a:noFill/>
          </a:ln>
        </p:spPr>
        <p:txBody>
          <a:bodyPr numCol="2"/>
          <a:lstStyle/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Artichoke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Asparagus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Green, wax and Italian beans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Bean sprouts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Beets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Broccoli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Brussels sprouts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Cabbage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Cauliflower 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Celery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Cucumber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Eggplant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Green Onions or scallions</a:t>
            </a: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Greens (collard, kale, mustard, turnip) </a:t>
            </a: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Leeks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endParaRPr lang="en-US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endParaRPr lang="en-US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Mushrooms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Okra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Onions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Peppers (all varieties)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Radishes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Sauerkraut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Salad Greens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Snow Peas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Spinach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Summer Squash (Yellow)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Tomato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Turnips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Water Chestnuts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Watercress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Zucchini </a:t>
            </a:r>
            <a:endParaRPr lang="en-US" sz="2800" kern="1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endParaRPr lang="en-US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285992" indent="-285750" defTabSz="612648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84000"/>
              <a:buFont typeface="Courier New" panose="02070309020205020404" pitchFamily="49" charset="0"/>
              <a:buChar char="o"/>
            </a:pPr>
            <a:endParaRPr lang="en-US" sz="40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83" name="Picture 5"/>
          <p:cNvPicPr/>
          <p:nvPr/>
        </p:nvPicPr>
        <p:blipFill>
          <a:blip r:embed="rId3"/>
          <a:stretch/>
        </p:blipFill>
        <p:spPr>
          <a:xfrm>
            <a:off x="7861186" y="239152"/>
            <a:ext cx="1029436" cy="831187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6"/>
          <p:cNvPicPr/>
          <p:nvPr/>
        </p:nvPicPr>
        <p:blipFill>
          <a:blip r:embed="rId4"/>
          <a:stretch/>
        </p:blipFill>
        <p:spPr>
          <a:xfrm>
            <a:off x="62909" y="5763130"/>
            <a:ext cx="873999" cy="1094870"/>
          </a:xfrm>
          <a:prstGeom prst="rect">
            <a:avLst/>
          </a:prstGeom>
          <a:ln w="936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14539-CFFB-E066-35A6-0221C3B139BA}"/>
              </a:ext>
            </a:extLst>
          </p:cNvPr>
          <p:cNvSpPr txBox="1"/>
          <p:nvPr/>
        </p:nvSpPr>
        <p:spPr>
          <a:xfrm>
            <a:off x="1913210" y="1140559"/>
            <a:ext cx="544419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½ cup non-starchy cooked vegetables= Free</a:t>
            </a:r>
          </a:p>
          <a:p>
            <a:pPr algn="ctr"/>
            <a:r>
              <a:rPr lang="en-US" dirty="0"/>
              <a:t>1 cup non-starchy vegetables raw= Free</a:t>
            </a:r>
          </a:p>
          <a:p>
            <a:pPr algn="ctr"/>
            <a:r>
              <a:rPr lang="en-US" dirty="0"/>
              <a:t>Each serving over = 5 g carbs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Shape 1"/>
          <p:cNvSpPr txBox="1"/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trike="noStrike" kern="1200" spc="100" baseline="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Meal timing</a:t>
            </a:r>
            <a:endParaRPr lang="en-US" sz="5000" b="0" strike="noStrike" kern="1200" spc="100" baseline="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1" name="TextShape 2">
            <a:extLst>
              <a:ext uri="{FF2B5EF4-FFF2-40B4-BE49-F238E27FC236}">
                <a16:creationId xmlns:a16="http://schemas.microsoft.com/office/drawing/2014/main" id="{4C19FA84-CC05-411D-36A0-91C65A398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36224"/>
              </p:ext>
            </p:extLst>
          </p:nvPr>
        </p:nvGraphicFramePr>
        <p:xfrm>
          <a:off x="767953" y="1913206"/>
          <a:ext cx="7290197" cy="43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38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Shape 1"/>
          <p:cNvSpPr txBox="1"/>
          <p:nvPr/>
        </p:nvSpPr>
        <p:spPr>
          <a:xfrm>
            <a:off x="768096" y="585216"/>
            <a:ext cx="332384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Reading the nutrition 
facts label</a:t>
            </a:r>
            <a:endParaRPr lang="en-US" sz="35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768096" y="2286000"/>
            <a:ext cx="33222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-</a:t>
            </a: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</a:rPr>
              <a:t>Look at Serving Size first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</a:rPr>
              <a:t>-Then total carbohydrate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2800" b="1" strike="noStrike" spc="-1" dirty="0">
                <a:uFill>
                  <a:solidFill>
                    <a:srgbClr val="FFFFFF"/>
                  </a:solidFill>
                </a:uFill>
              </a:rPr>
              <a:t>*Look at servings per container.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	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2" name="Picture 2"/>
          <p:cNvPicPr/>
          <p:nvPr/>
        </p:nvPicPr>
        <p:blipFill>
          <a:blip r:embed="rId3"/>
          <a:stretch/>
        </p:blipFill>
        <p:spPr>
          <a:xfrm>
            <a:off x="4895557" y="320040"/>
            <a:ext cx="3322211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0" y="304920"/>
            <a:ext cx="91436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Added sugar: </a:t>
            </a:r>
          </a:p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Cheerios® VS. Fruit Loops®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186" name="Picture 6"/>
          <p:cNvPicPr/>
          <p:nvPr/>
        </p:nvPicPr>
        <p:blipFill>
          <a:blip r:embed="rId2"/>
          <a:stretch/>
        </p:blipFill>
        <p:spPr>
          <a:xfrm>
            <a:off x="814432" y="1523880"/>
            <a:ext cx="3528969" cy="5186409"/>
          </a:xfrm>
          <a:prstGeom prst="rect">
            <a:avLst/>
          </a:prstGeom>
          <a:ln>
            <a:noFill/>
          </a:ln>
        </p:spPr>
      </p:pic>
      <p:pic>
        <p:nvPicPr>
          <p:cNvPr id="187" name="Picture 3"/>
          <p:cNvPicPr/>
          <p:nvPr/>
        </p:nvPicPr>
        <p:blipFill>
          <a:blip r:embed="rId3"/>
          <a:stretch/>
        </p:blipFill>
        <p:spPr>
          <a:xfrm>
            <a:off x="4800600" y="1523880"/>
            <a:ext cx="3472200" cy="5114880"/>
          </a:xfrm>
          <a:prstGeom prst="rect">
            <a:avLst/>
          </a:prstGeom>
          <a:ln w="9360"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4A9F3F-F664-CD4B-A25B-8777E1588893}"/>
              </a:ext>
            </a:extLst>
          </p:cNvPr>
          <p:cNvSpPr/>
          <p:nvPr/>
        </p:nvSpPr>
        <p:spPr>
          <a:xfrm>
            <a:off x="1754372" y="4699591"/>
            <a:ext cx="318977" cy="340242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E21704-325D-809F-4344-F19A219AA157}"/>
              </a:ext>
            </a:extLst>
          </p:cNvPr>
          <p:cNvSpPr/>
          <p:nvPr/>
        </p:nvSpPr>
        <p:spPr>
          <a:xfrm>
            <a:off x="5734493" y="4699590"/>
            <a:ext cx="336697" cy="340243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Shape 1"/>
          <p:cNvSpPr txBox="1"/>
          <p:nvPr/>
        </p:nvSpPr>
        <p:spPr>
          <a:xfrm>
            <a:off x="768095" y="585216"/>
            <a:ext cx="372947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Meal example</a:t>
            </a:r>
            <a:endParaRPr lang="en-US" sz="44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768096" y="1913861"/>
            <a:ext cx="4605762" cy="45291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Lunch:</a:t>
            </a:r>
          </a:p>
          <a:p>
            <a:pPr marL="45756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1 sandwich made with:</a:t>
            </a:r>
          </a:p>
          <a:p>
            <a:pPr marL="914760" lvl="1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2 slices of bread = ___ grams</a:t>
            </a:r>
          </a:p>
          <a:p>
            <a:pPr marL="914760" lvl="1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3 slices of turkey meat = __ grams</a:t>
            </a:r>
          </a:p>
          <a:p>
            <a:pPr marL="914760" lvl="1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1 slice of cheese = __ grams</a:t>
            </a:r>
          </a:p>
          <a:p>
            <a:pPr marL="914760" lvl="1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1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tsp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 of mustard = __ grams	</a:t>
            </a:r>
            <a:endParaRPr lang="en-US" sz="2000" spc="-1" dirty="0">
              <a:uFill>
                <a:solidFill>
                  <a:srgbClr val="FFFFFF"/>
                </a:solidFill>
              </a:uFill>
            </a:endParaRPr>
          </a:p>
          <a:p>
            <a:pPr marL="45756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1 small apple = __ grams</a:t>
            </a:r>
          </a:p>
          <a:p>
            <a:pPr marL="45756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1 bag of chips (use label)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= __ grams </a:t>
            </a:r>
          </a:p>
          <a:p>
            <a:pPr marL="45756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sym typeface="Wingdings" panose="05000000000000000000" pitchFamily="2" charset="2"/>
            </a:endParaRP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What is the total amount of carbohydrate</a:t>
            </a: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for the meal?  ____________ grams </a:t>
            </a:r>
            <a:r>
              <a:rPr lang="en-US" sz="1700" b="0" strike="noStrike" spc="-1" dirty="0">
                <a:uFill>
                  <a:solidFill>
                    <a:srgbClr val="FFFFFF"/>
                  </a:solidFill>
                </a:uFill>
              </a:rPr>
              <a:t>	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4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DE60275-D0A8-18F5-129F-3D6720EC5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2285" b="675"/>
          <a:stretch/>
        </p:blipFill>
        <p:spPr>
          <a:xfrm>
            <a:off x="5519352" y="640080"/>
            <a:ext cx="219723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Shape 1"/>
          <p:cNvSpPr txBox="1"/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kern="1200" spc="100" baseline="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Meal example</a:t>
            </a:r>
            <a:endParaRPr lang="en-US" sz="4400" b="0" strike="noStrike" kern="1200" spc="100" baseline="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1212722" y="1899138"/>
            <a:ext cx="6400801" cy="3812345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266" defTabSz="676656">
              <a:lnSpc>
                <a:spcPct val="80000"/>
              </a:lnSpc>
              <a:spcAft>
                <a:spcPts val="600"/>
              </a:spcAft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Lunch:</a:t>
            </a:r>
          </a:p>
          <a:p>
            <a:pPr marL="338594" indent="-338328" defTabSz="676656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 sandwich made with:</a:t>
            </a:r>
          </a:p>
          <a:p>
            <a:pPr marL="676922" lvl="1" indent="-338328" defTabSz="676656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 slices of bread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 30 grams </a:t>
            </a:r>
            <a:endParaRPr lang="en-US" sz="2800" kern="1200" spc="-1" dirty="0"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676922" lvl="1" indent="-338328" defTabSz="676656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3 slices of turkey meat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 Free</a:t>
            </a:r>
            <a:endParaRPr lang="en-US" sz="2800" kern="1200" spc="-1" dirty="0"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676922" lvl="1" indent="-338328" defTabSz="676656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 slice of cheese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 Free</a:t>
            </a:r>
            <a:endParaRPr lang="en-US" sz="2800" kern="1200" spc="-1" dirty="0"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676922" lvl="1" indent="-338328" defTabSz="676656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 tablespoon of mustard 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 Free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	</a:t>
            </a:r>
          </a:p>
          <a:p>
            <a:pPr marL="338594" indent="-338328" defTabSz="676656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 small apple 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 15 grams </a:t>
            </a:r>
            <a:endParaRPr lang="en-US" sz="2800" kern="1200" spc="-1" dirty="0"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marL="338594" indent="-338328" defTabSz="676656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 bag of chips </a:t>
            </a: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 15 g</a:t>
            </a:r>
          </a:p>
          <a:p>
            <a:pPr marL="338594" indent="-338328" defTabSz="676656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kern="1200" spc="-1" dirty="0">
              <a:uFill>
                <a:solidFill>
                  <a:srgbClr val="FFFFFF"/>
                </a:solidFill>
              </a:uFill>
              <a:ea typeface="+mn-ea"/>
              <a:cs typeface="+mn-cs"/>
              <a:sym typeface="Wingdings" panose="05000000000000000000" pitchFamily="2" charset="2"/>
            </a:endParaRPr>
          </a:p>
          <a:p>
            <a:pPr marL="266" algn="ctr" defTabSz="676656">
              <a:lnSpc>
                <a:spcPct val="80000"/>
              </a:lnSpc>
              <a:spcAft>
                <a:spcPts val="600"/>
              </a:spcAft>
            </a:pPr>
            <a:r>
              <a:rPr lang="en-US" sz="28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What is the total amount of carbohydrate for the meal?  </a:t>
            </a:r>
            <a:r>
              <a:rPr lang="en-US" sz="2800" b="1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  <a:sym typeface="Wingdings" panose="05000000000000000000" pitchFamily="2" charset="2"/>
              </a:rPr>
              <a:t>60 grams </a:t>
            </a:r>
            <a:r>
              <a:rPr lang="en-US" sz="2000" kern="1200" spc="-1" dirty="0">
                <a:uFill>
                  <a:solidFill>
                    <a:srgbClr val="FFFFFF"/>
                  </a:solidFill>
                </a:uFill>
                <a:latin typeface="+mj-lt"/>
                <a:ea typeface="+mn-ea"/>
                <a:cs typeface="+mn-cs"/>
              </a:rPr>
              <a:t>	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509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343080" y="361286"/>
            <a:ext cx="8381520" cy="20020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Heart Healthy Eating &amp; Exercise</a:t>
            </a:r>
          </a:p>
          <a:p>
            <a:pPr algn="ctr"/>
            <a:r>
              <a:rPr lang="en-US" sz="2400" spc="-1" dirty="0">
                <a:uFill>
                  <a:solidFill>
                    <a:srgbClr val="FFFFFF"/>
                  </a:solidFill>
                </a:uFill>
              </a:rPr>
              <a:t>Diabetes increases risk for heart disease, so maintaining a heart healthy diet is important!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304920" y="2194560"/>
            <a:ext cx="8457840" cy="40532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260" indent="-3429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</a:rPr>
              <a:t>What to look for??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800460" lvl="1" indent="-34290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</a:rPr>
              <a:t>Foods with less saturated fat: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“Lean, Fat-Free, Reduced Fat or Made with Olive Oil”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800460" lvl="1" indent="-342900">
              <a:buClr>
                <a:schemeClr val="accent2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</a:rPr>
              <a:t>Food with lower cholesterol &amp; </a:t>
            </a:r>
            <a:r>
              <a:rPr lang="en-US" sz="2000" b="1" spc="-1" dirty="0">
                <a:uFill>
                  <a:solidFill>
                    <a:srgbClr val="FFFFFF"/>
                  </a:solidFill>
                </a:uFill>
              </a:rPr>
              <a:t>higher unsaturated fat: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 Nuts, nut butters, seeds, avocados, avocado oil, olives, olive oil, beans, lentils, chickpeas, tofu, tempeh, edamame</a:t>
            </a:r>
          </a:p>
          <a:p>
            <a:pPr marL="343260" indent="-34290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1" spc="-1" dirty="0">
                <a:uFill>
                  <a:solidFill>
                    <a:srgbClr val="FFFFFF"/>
                  </a:solidFill>
                </a:uFill>
              </a:rPr>
              <a:t>What to avoid??</a:t>
            </a:r>
          </a:p>
          <a:p>
            <a:pPr marL="800460" lvl="1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b="1" spc="-1" dirty="0">
                <a:uFill>
                  <a:solidFill>
                    <a:srgbClr val="FFFFFF"/>
                  </a:solidFill>
                </a:uFill>
              </a:rPr>
              <a:t>Avoid processed pre-packaged foods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such as snack cakes, honeybuns, pre-packaged cookies, donuts, muffins, candy bars, candy, ramen, crackers, cheese flavored items, fried chips</a:t>
            </a:r>
          </a:p>
          <a:p>
            <a:pPr marL="800460" lvl="1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b="1" spc="-1" dirty="0">
                <a:uFill>
                  <a:solidFill>
                    <a:srgbClr val="FFFFFF"/>
                  </a:solidFill>
                </a:uFill>
              </a:rPr>
              <a:t>Limit fried food: 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to 1x/week or as much as possible!</a:t>
            </a:r>
          </a:p>
          <a:p>
            <a:pPr marL="343260" indent="-342900"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</a:rPr>
              <a:t>Exercise: </a:t>
            </a:r>
          </a:p>
          <a:p>
            <a:pPr marL="800460" lvl="1" indent="-342900"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000" strike="noStrike" spc="-1" dirty="0">
                <a:uFill>
                  <a:solidFill>
                    <a:srgbClr val="FFFFFF"/>
                  </a:solidFill>
                </a:uFill>
              </a:rPr>
              <a:t>1 hour each day for heart health &amp; improved blood glucose</a:t>
            </a:r>
            <a:endParaRPr lang="en-US" sz="32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uFill>
                <a:solidFill>
                  <a:srgbClr val="FFFFFF"/>
                </a:solidFill>
              </a:uFill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6B9F25"/>
              </a:solidFill>
              <a:uFill>
                <a:solidFill>
                  <a:srgbClr val="FFFFFF"/>
                </a:solidFill>
              </a:uFill>
              <a:latin typeface="Cambr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8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" action="ppaction://noaction"/>
            </a:endParaRPr>
          </a:p>
          <a:p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3" name="Graphic 2" descr="Heart organ outline">
            <a:extLst>
              <a:ext uri="{FF2B5EF4-FFF2-40B4-BE49-F238E27FC236}">
                <a16:creationId xmlns:a16="http://schemas.microsoft.com/office/drawing/2014/main" id="{5B0D2315-6F86-556F-0191-8C658DFC1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6729" y="5068843"/>
            <a:ext cx="1427871" cy="14278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372530" y="-1"/>
            <a:ext cx="8381520" cy="152387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Heart Health Eating</a:t>
            </a:r>
          </a:p>
          <a:p>
            <a:pPr algn="ctr"/>
            <a:r>
              <a:rPr lang="en-US" sz="2400" b="1" spc="-1" dirty="0">
                <a:uFill>
                  <a:solidFill>
                    <a:srgbClr val="FFFFFF"/>
                  </a:solidFill>
                </a:uFill>
                <a:latin typeface="+mj-lt"/>
              </a:rPr>
              <a:t>Heart Healthy Lean Proteins: Meats, Seafood &amp; Eggs</a:t>
            </a:r>
            <a:endParaRPr lang="en-US" sz="2400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20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209005" y="1722474"/>
            <a:ext cx="8708571" cy="4669616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Lean Meats/ Proteins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: “The fewer legs, the better” 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Fish high in omega-3 fatty acids: 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albacore tuna, herring, mackerel, rainbow trout, sardines &amp; salmon are great, but all fish are good choices.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Other Seafood's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: shellfish- clams, crab, imitation shellfish, lobster, shrimp, and oysters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Poultry: 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Chicken &amp; turkey- without the skin, choose white meat over dark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90%-97% lean ground beef or turkey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- always drain after cooking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Red Meat: 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Steaks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“Choice or select” lean cuts with the fat trimmed (rounds, sirloin tips, center cut, chuck, cubed, rump roast, porterhouse, tenderloin, T-bone )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Cooking/ Preparation Methods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: grilled, baked, air fried, boiled or braised</a:t>
            </a:r>
            <a:br>
              <a:rPr lang="en-US" spc="-1" dirty="0">
                <a:uFill>
                  <a:solidFill>
                    <a:srgbClr val="FFFFFF"/>
                  </a:solidFill>
                </a:uFill>
              </a:rPr>
            </a:b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Ground meats should be drained, skins removed, trim the fat, don’t deep fry, use vegetable oils instead of butter or lard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Low-fat or Fat-free dairy: 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Milk, cheese, yogurt (including Greek Yogurt), cream cheese, sour cream instead of the whole-fat options</a:t>
            </a:r>
          </a:p>
          <a:p>
            <a:pPr marL="743310" lvl="1" indent="-285750">
              <a:lnSpc>
                <a:spcPct val="100000"/>
              </a:lnSpc>
              <a:buClr>
                <a:schemeClr val="tx2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b="1" spc="-1" dirty="0">
                <a:uFill>
                  <a:solidFill>
                    <a:srgbClr val="FFFFFF"/>
                  </a:solidFill>
                </a:uFill>
              </a:rPr>
              <a:t>Eggs: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 Use egg whites or egg-beaters &amp; fewer whole eggs</a:t>
            </a: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b="0" u="sng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b="0" u="sng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b="0" u="sng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b="0" u="sng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rId3"/>
            </a:endParaRP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endParaRPr lang="en-US" sz="16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" action="ppaction://noaction"/>
            </a:endParaRPr>
          </a:p>
          <a:p>
            <a:pPr marL="457560" lvl="1">
              <a:buClr>
                <a:srgbClr val="81CA6A"/>
              </a:buClr>
              <a:buSzPct val="75000"/>
            </a:pPr>
            <a:endParaRPr lang="en-US" sz="1600" u="sng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Cambria"/>
              <a:hlinkClick r:id="" action="ppaction://noaction"/>
            </a:endParaRPr>
          </a:p>
          <a:p>
            <a:pPr marL="457560" lvl="1">
              <a:buClr>
                <a:srgbClr val="81CA6A"/>
              </a:buClr>
              <a:buSzPct val="75000"/>
            </a:pPr>
            <a:r>
              <a:rPr lang="en-US" sz="1600" u="sng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Cambria"/>
                <a:hlinkClick r:id="rId3"/>
              </a:rPr>
              <a:t>Source: 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3"/>
              </a:rPr>
              <a:t>Homma TK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et al.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Dyslipidemia in young patients with type 1 diabetes mellitus</a:t>
            </a:r>
            <a:r>
              <a:rPr lang="en-US" sz="12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</a:t>
            </a:r>
            <a:r>
              <a:rPr lang="en-US" sz="1200" b="0" i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Archives of Endocrinology and Metabolism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 2015 Jun;59(3):215-9. </a:t>
            </a:r>
            <a:r>
              <a:rPr lang="en-US" sz="1200" b="0" strike="noStrike" spc="-1" dirty="0" err="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doi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10.1590/2359-3997000000040</a:t>
            </a:r>
          </a:p>
          <a:p>
            <a:pPr marL="343080" indent="-342720">
              <a:lnSpc>
                <a:spcPct val="100000"/>
              </a:lnSpc>
              <a:buClr>
                <a:srgbClr val="81CA6A"/>
              </a:buClr>
              <a:buSzPct val="75000"/>
              <a:buFont typeface="Wingdings" charset="2"/>
              <a:buChar char=""/>
            </a:pPr>
            <a:r>
              <a:rPr lang="en-US" sz="1200" b="0" u="sng" strike="noStrike" spc="-1" dirty="0" err="1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4"/>
              </a:rPr>
              <a:t>Soliman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4"/>
              </a:rPr>
              <a:t> EZ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 err="1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5"/>
              </a:rPr>
              <a:t>Backlund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5"/>
              </a:rPr>
              <a:t> JY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 err="1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6"/>
              </a:rPr>
              <a:t>Bebu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6"/>
              </a:rPr>
              <a:t> I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7"/>
              </a:rPr>
              <a:t>Li Y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8"/>
              </a:rPr>
              <a:t>Zhang ZM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9"/>
              </a:rPr>
              <a:t>Cleary PA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 </a:t>
            </a:r>
            <a:r>
              <a:rPr lang="en-US" sz="1200" b="0" u="sng" strike="noStrike" spc="-1" dirty="0" err="1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10"/>
              </a:rPr>
              <a:t>Lachin</a:t>
            </a:r>
            <a:r>
              <a:rPr lang="en-US" sz="1200" b="0" u="sng" strike="noStrike" spc="-1" dirty="0">
                <a:solidFill>
                  <a:srgbClr val="A58779"/>
                </a:solidFill>
                <a:uFill>
                  <a:solidFill>
                    <a:srgbClr val="FFFFFF"/>
                  </a:solidFill>
                </a:uFill>
                <a:latin typeface="Verdana"/>
                <a:hlinkClick r:id="rId10"/>
              </a:rPr>
              <a:t> JM</a:t>
            </a:r>
            <a:r>
              <a:rPr lang="en-US" sz="1200" b="0" strike="noStrike" spc="-1" baseline="30000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Progression of Electrocardiographic Abnormalities in Type 1 Diabetes During 16 Years of Follow-up: The Epidemiology of Diabetes Interventions and Complications (EDIC) Study. </a:t>
            </a:r>
            <a:r>
              <a:rPr lang="en-US" sz="1200" b="0" i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Journal of the American Heart Association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 2016 Mar 14;4(3):e002882. </a:t>
            </a:r>
            <a:r>
              <a:rPr lang="en-US" sz="1200" b="0" strike="noStrike" spc="-1" dirty="0" err="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doi</a:t>
            </a:r>
            <a:r>
              <a:rPr lang="en-US" sz="1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10.1161/JAHA.115.002882</a:t>
            </a:r>
          </a:p>
          <a:p>
            <a:pPr marL="343080" indent="-342720">
              <a:lnSpc>
                <a:spcPct val="90000"/>
              </a:lnSpc>
            </a:pP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2" name="Graphic 1" descr="Heart organ outline">
            <a:extLst>
              <a:ext uri="{FF2B5EF4-FFF2-40B4-BE49-F238E27FC236}">
                <a16:creationId xmlns:a16="http://schemas.microsoft.com/office/drawing/2014/main" id="{1F6C97AD-0721-61D2-6819-38B52D646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6179" y="5430129"/>
            <a:ext cx="1427871" cy="14278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Shape 1"/>
          <p:cNvSpPr txBox="1"/>
          <p:nvPr/>
        </p:nvSpPr>
        <p:spPr>
          <a:xfrm>
            <a:off x="482601" y="643467"/>
            <a:ext cx="2561709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trike="noStrike" kern="1200" spc="100" baseline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Fiber</a:t>
            </a:r>
          </a:p>
        </p:txBody>
      </p:sp>
      <p:graphicFrame>
        <p:nvGraphicFramePr>
          <p:cNvPr id="214" name="TextShape 2">
            <a:extLst>
              <a:ext uri="{FF2B5EF4-FFF2-40B4-BE49-F238E27FC236}">
                <a16:creationId xmlns:a16="http://schemas.microsoft.com/office/drawing/2014/main" id="{E8FC8337-7C01-06F4-D4FD-1B6FD3800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5009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traight Connector 153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Shape 1"/>
          <p:cNvSpPr txBox="1"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Objectives</a:t>
            </a:r>
            <a:endParaRPr lang="en-US" sz="5000" b="1" strike="noStrike" cap="all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AutoNum type="arabicParenR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Demonstrate use of MyPlate guidelines.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Explain how different foods affect blood glucose.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AutoNum type="arabicParenR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Identify “free foods” and concentrated sweets.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Importance of timing meals and snacks to balance insulin.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Verbalize the number of carbohydrate per serving in a sample meal.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Demonstrate</a:t>
            </a: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 ability to read a food label.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Verbalize proper use of sugar substitutes.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State why it is important to be heart healthy as a patient with diabetes. 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AutoNum type="arabicParenR"/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514440" indent="-5140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514440" indent="-5140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2" name="Rectangle 15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CustomShape 2"/>
          <p:cNvSpPr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Fiber</a:t>
            </a:r>
            <a:endParaRPr lang="en-US" sz="5000" b="0" strike="noStrike" cap="all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09" name="TextShape 1"/>
          <p:cNvSpPr txBox="1"/>
          <p:nvPr/>
        </p:nvSpPr>
        <p:spPr>
          <a:xfrm>
            <a:off x="768096" y="1892595"/>
            <a:ext cx="6013703" cy="441676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Drink plenty of water with high fiber!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Insoluble Fiber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743040" lvl="1" indent="-2854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i="1" strike="noStrike" spc="-1" dirty="0">
                <a:uFill>
                  <a:solidFill>
                    <a:srgbClr val="FFFFFF"/>
                  </a:solidFill>
                </a:uFill>
              </a:rPr>
              <a:t>Keeps you regular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!</a:t>
            </a:r>
          </a:p>
          <a:p>
            <a:pPr marL="743040" lvl="1" indent="-2854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Sources: Whole grain, whole wheat foods; Nuts &amp; seeds; Fruits, Vegetables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Soluble Fiber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743040" lvl="1" indent="-2854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Heart Healthy, Lowers Cholesterol</a:t>
            </a:r>
          </a:p>
          <a:p>
            <a:pPr marL="743040" lvl="1" indent="-2854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Sources: Oats, oat bran, oatmeal, Dried beans &amp; peas, Fruits, Vegetables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High fiber food = </a:t>
            </a:r>
            <a:r>
              <a:rPr lang="en-US" b="1" u="sng" spc="-1" dirty="0">
                <a:uFill>
                  <a:solidFill>
                    <a:srgbClr val="FFFFFF"/>
                  </a:solidFill>
                </a:uFill>
              </a:rPr>
              <a:t>Greater than</a:t>
            </a: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 5 grams dietary fiber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Shape 1"/>
          <p:cNvSpPr txBox="1"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Fiber trick: </a:t>
            </a:r>
            <a:endParaRPr lang="en-US" sz="44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768096" y="2084832"/>
            <a:ext cx="6013703" cy="42245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If a serving size of a carbohydrate product has more than </a:t>
            </a:r>
            <a:r>
              <a:rPr lang="en-US" sz="2800" b="0" u="sng" strike="noStrike" spc="-1" dirty="0">
                <a:uFill>
                  <a:solidFill>
                    <a:srgbClr val="FFFFFF"/>
                  </a:solidFill>
                </a:uFill>
              </a:rPr>
              <a:t>5 grams of Dietary Fiber or Sugar Alcohol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,:</a:t>
            </a: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en-US" sz="2800" u="sng" spc="-1" dirty="0">
                <a:uFill>
                  <a:solidFill>
                    <a:srgbClr val="FFFFFF"/>
                  </a:solidFill>
                </a:uFill>
              </a:rPr>
              <a:t>Divide the dietary </a:t>
            </a:r>
            <a:r>
              <a:rPr lang="en-US" sz="2800" u="sng" strike="noStrike" spc="-1" dirty="0">
                <a:uFill>
                  <a:solidFill>
                    <a:srgbClr val="FFFFFF"/>
                  </a:solidFill>
                </a:uFill>
              </a:rPr>
              <a:t>fiber </a:t>
            </a: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</a:rPr>
              <a:t>gram</a:t>
            </a:r>
            <a:r>
              <a:rPr lang="en-US" sz="2800" u="sng" strike="noStrike" spc="-1" dirty="0">
                <a:uFill>
                  <a:solidFill>
                    <a:srgbClr val="FFFFFF"/>
                  </a:solidFill>
                </a:uFill>
              </a:rPr>
              <a:t>s by 2.</a:t>
            </a:r>
            <a:endParaRPr lang="en-US" sz="28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514710" indent="-5143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+mj-lt"/>
              <a:buAutoNum type="arabicPeriod"/>
            </a:pP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strike="noStrike" spc="-1" dirty="0">
                <a:uFill>
                  <a:solidFill>
                    <a:srgbClr val="FFFFFF"/>
                  </a:solidFill>
                </a:uFill>
              </a:rPr>
              <a:t>ubtracted from </a:t>
            </a:r>
            <a:r>
              <a:rPr lang="en-US" sz="2800" u="sng" strike="noStrike" spc="-1" dirty="0">
                <a:uFill>
                  <a:solidFill>
                    <a:srgbClr val="FFFFFF"/>
                  </a:solidFill>
                </a:uFill>
              </a:rPr>
              <a:t>total carb grams 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= Net carb per serving of product. 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Shape 1"/>
          <p:cNvSpPr txBox="1"/>
          <p:nvPr/>
        </p:nvSpPr>
        <p:spPr>
          <a:xfrm>
            <a:off x="768096" y="585216"/>
            <a:ext cx="414414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Spaghetti-whole wheat (cooked)</a:t>
            </a:r>
            <a:endParaRPr lang="en-US" sz="44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768096" y="2743199"/>
            <a:ext cx="2720692" cy="1371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Fiber= 6g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Carb= 37g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8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16" name="Picture 4"/>
          <p:cNvPicPr/>
          <p:nvPr/>
        </p:nvPicPr>
        <p:blipFill>
          <a:blip r:embed="rId2"/>
          <a:stretch/>
        </p:blipFill>
        <p:spPr>
          <a:xfrm>
            <a:off x="5040872" y="640080"/>
            <a:ext cx="3001692" cy="5451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FCBB1-8EBF-C185-328C-CF81C2CDB426}"/>
              </a:ext>
            </a:extLst>
          </p:cNvPr>
          <p:cNvSpPr txBox="1"/>
          <p:nvPr/>
        </p:nvSpPr>
        <p:spPr>
          <a:xfrm>
            <a:off x="139637" y="4079630"/>
            <a:ext cx="490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</a:rPr>
              <a:t>Carb (37)- ½ fiber (3)=  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</a:rPr>
              <a:t>34g carb adjusted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Shape 1"/>
          <p:cNvSpPr txBox="1"/>
          <p:nvPr/>
        </p:nvSpPr>
        <p:spPr>
          <a:xfrm>
            <a:off x="768095" y="585216"/>
            <a:ext cx="618559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Sugar alcohol &amp; sweetener tips</a:t>
            </a:r>
          </a:p>
        </p:txBody>
      </p:sp>
      <p:sp>
        <p:nvSpPr>
          <p:cNvPr id="219" name="TextShape 2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Sweeteners are safe for consumption per The Food and Drug Administration (FDA)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Sugar alcohols do not contain alcohol (liquor)</a:t>
            </a:r>
          </a:p>
          <a:p>
            <a:pPr marL="743040" lvl="1" indent="-2854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Examples: erythritol, </a:t>
            </a:r>
            <a:r>
              <a:rPr lang="en-US" b="0" strike="noStrike" spc="-1" dirty="0" err="1">
                <a:uFill>
                  <a:solidFill>
                    <a:srgbClr val="FFFFFF"/>
                  </a:solidFill>
                </a:uFill>
              </a:rPr>
              <a:t>isomalt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, lactitol, maltitol, mannitol, sorbitol, xylitol</a:t>
            </a:r>
          </a:p>
          <a:p>
            <a:pPr marL="743040" lvl="1" indent="-2854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The Academy of Nutrition and Dietetics “advises that intakes greater than 50 grams/day of sorbitol or greater than 20 grams/day of mannitol may cause diarrhea.”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TRICK: If a product contains &gt;5g sugar alcohol, you can subtract </a:t>
            </a:r>
            <a:r>
              <a:rPr lang="en-US" b="1" u="sng" strike="noStrike" spc="-1" dirty="0">
                <a:uFill>
                  <a:solidFill>
                    <a:srgbClr val="FFFFFF"/>
                  </a:solidFill>
                </a:uFill>
              </a:rPr>
              <a:t>one half of the sugar alcohol grams </a:t>
            </a: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from the </a:t>
            </a:r>
            <a:r>
              <a:rPr lang="en-US" b="1" u="sng" strike="noStrike" spc="-1" dirty="0">
                <a:uFill>
                  <a:solidFill>
                    <a:srgbClr val="FFFFFF"/>
                  </a:solidFill>
                </a:uFill>
              </a:rPr>
              <a:t>total carbohydrate grams</a:t>
            </a: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343261" y="381600"/>
            <a:ext cx="5409720" cy="1371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uFill>
                  <a:solidFill>
                    <a:srgbClr val="FFFFFF"/>
                  </a:solidFill>
                </a:uFill>
              </a:rPr>
              <a:t>“Sugar-Free” DOES NOT mean “Carbohydrate- Free”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21" name="Picture 4"/>
          <p:cNvPicPr/>
          <p:nvPr/>
        </p:nvPicPr>
        <p:blipFill>
          <a:blip r:embed="rId2"/>
          <a:stretch/>
        </p:blipFill>
        <p:spPr>
          <a:xfrm>
            <a:off x="1020725" y="1822320"/>
            <a:ext cx="3359888" cy="3854386"/>
          </a:xfrm>
          <a:prstGeom prst="rect">
            <a:avLst/>
          </a:prstGeom>
          <a:ln>
            <a:noFill/>
          </a:ln>
        </p:spPr>
      </p:pic>
      <p:pic>
        <p:nvPicPr>
          <p:cNvPr id="222" name="Picture 5"/>
          <p:cNvPicPr/>
          <p:nvPr/>
        </p:nvPicPr>
        <p:blipFill>
          <a:blip r:embed="rId3"/>
          <a:stretch/>
        </p:blipFill>
        <p:spPr>
          <a:xfrm>
            <a:off x="6095880" y="0"/>
            <a:ext cx="3047760" cy="6857640"/>
          </a:xfrm>
          <a:prstGeom prst="rect">
            <a:avLst/>
          </a:prstGeom>
          <a:ln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4572000" y="2666880"/>
            <a:ext cx="144756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4648320" y="5867280"/>
            <a:ext cx="144756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27F14-5D02-9799-6A8B-1DF835FAD09B}"/>
              </a:ext>
            </a:extLst>
          </p:cNvPr>
          <p:cNvSpPr txBox="1"/>
          <p:nvPr/>
        </p:nvSpPr>
        <p:spPr>
          <a:xfrm>
            <a:off x="552893" y="5885469"/>
            <a:ext cx="4572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1800" b="0" strike="noStrike" spc="-1" dirty="0">
                <a:uFill>
                  <a:solidFill>
                    <a:srgbClr val="FFFFFF"/>
                  </a:solidFill>
                </a:uFill>
              </a:rPr>
              <a:t>*Only use fiber or sugar alcohol, not both. Choose whichever is the higher number.*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Shape 1"/>
          <p:cNvSpPr txBox="1"/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kern="1200" spc="100" baseline="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Sugar free </a:t>
            </a:r>
            <a:r>
              <a:rPr lang="en-US" sz="4400" b="1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O</a:t>
            </a:r>
            <a:r>
              <a:rPr lang="en-US" sz="4400" b="1" strike="noStrike" kern="1200" spc="100" baseline="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reos®</a:t>
            </a:r>
            <a:endParaRPr lang="en-US" sz="4400" b="0" strike="noStrike" kern="1200" spc="100" baseline="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226" name="Picture 6"/>
          <p:cNvPicPr/>
          <p:nvPr/>
        </p:nvPicPr>
        <p:blipFill>
          <a:blip r:embed="rId2"/>
          <a:stretch/>
        </p:blipFill>
        <p:spPr>
          <a:xfrm>
            <a:off x="925569" y="2014532"/>
            <a:ext cx="2730282" cy="4022725"/>
          </a:xfrm>
          <a:prstGeom prst="rect">
            <a:avLst/>
          </a:prstGeom>
          <a:ln w="12600"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4413122" y="1892244"/>
            <a:ext cx="4273677" cy="11596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676656">
              <a:spcAft>
                <a:spcPts val="600"/>
              </a:spcAft>
            </a:pPr>
            <a:r>
              <a:rPr lang="en-US" sz="24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Sugar Alcohols= 7g</a:t>
            </a:r>
          </a:p>
          <a:p>
            <a:pPr defTabSz="676656">
              <a:spcAft>
                <a:spcPts val="600"/>
              </a:spcAft>
            </a:pPr>
            <a:r>
              <a:rPr lang="en-US" sz="24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Half of 7= 3.5g</a:t>
            </a:r>
          </a:p>
          <a:p>
            <a:pPr defTabSz="676656">
              <a:spcAft>
                <a:spcPts val="600"/>
              </a:spcAft>
            </a:pPr>
            <a:endParaRPr lang="en-US" sz="2400" kern="1200" spc="-1" dirty="0">
              <a:uFill>
                <a:solidFill>
                  <a:srgbClr val="FFFFFF"/>
                </a:solidFill>
              </a:uFill>
              <a:ea typeface="+mn-ea"/>
              <a:cs typeface="+mn-cs"/>
            </a:endParaRPr>
          </a:p>
          <a:p>
            <a:pPr defTabSz="676656">
              <a:spcAft>
                <a:spcPts val="600"/>
              </a:spcAft>
            </a:pPr>
            <a:r>
              <a:rPr lang="en-US" sz="24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Total Carb= 16g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4413122" y="4241013"/>
            <a:ext cx="3924898" cy="1742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676656">
              <a:spcAft>
                <a:spcPts val="600"/>
              </a:spcAft>
            </a:pPr>
            <a:r>
              <a:rPr lang="en-US" sz="2400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Carb (16) -  half sugar alcohol (3.5) = 12g* carbohydrate adjusted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4572000" y="5867001"/>
            <a:ext cx="3355944" cy="340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676656">
              <a:spcAft>
                <a:spcPts val="600"/>
              </a:spcAft>
            </a:pPr>
            <a:r>
              <a:rPr lang="en-US" sz="1776" kern="1200" spc="-1" dirty="0"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*rounded down for easy math</a:t>
            </a:r>
            <a:endParaRPr lang="en-US" sz="18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CustomShape 2"/>
          <p:cNvSpPr/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kern="1200" spc="100" baseline="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Water</a:t>
            </a:r>
            <a:endParaRPr lang="en-US" sz="4400" b="0" strike="noStrike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3" name="TextShape 1">
            <a:extLst>
              <a:ext uri="{FF2B5EF4-FFF2-40B4-BE49-F238E27FC236}">
                <a16:creationId xmlns:a16="http://schemas.microsoft.com/office/drawing/2014/main" id="{59E49D0C-8C85-1540-A614-F8E35D8B5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17509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Water outline">
            <a:extLst>
              <a:ext uri="{FF2B5EF4-FFF2-40B4-BE49-F238E27FC236}">
                <a16:creationId xmlns:a16="http://schemas.microsoft.com/office/drawing/2014/main" id="{96FD3B82-B46D-14FC-22E5-37A58F141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2924" y="81381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2" name="Rectangle 241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Shape 1"/>
          <p:cNvSpPr txBox="1"/>
          <p:nvPr/>
        </p:nvSpPr>
        <p:spPr>
          <a:xfrm>
            <a:off x="723591" y="804333"/>
            <a:ext cx="2543925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Helpful websites and</a:t>
            </a:r>
            <a:r>
              <a:rPr lang="en-US" sz="4400" b="1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4400" b="1" strike="noStrike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apps</a:t>
            </a:r>
            <a:endParaRPr lang="en-US" sz="4400" b="0" strike="noStrike" spc="1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713286" y="1589649"/>
            <a:ext cx="4859214" cy="5627076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"/>
            </a:pPr>
            <a:r>
              <a:rPr lang="en-US" sz="2400" b="1" u="sng" strike="noStrike" spc="-1" dirty="0">
                <a:uFill>
                  <a:solidFill>
                    <a:srgbClr val="FFFF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Websites</a:t>
            </a:r>
            <a:r>
              <a:rPr lang="en-US" sz="2400" u="sng" strike="noStrike" spc="-1" dirty="0">
                <a:uFill>
                  <a:solidFill>
                    <a:srgbClr val="FFFF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Helpful information and recipe ideas. </a:t>
            </a:r>
          </a:p>
          <a:p>
            <a:pPr marL="800280" lvl="1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"/>
            </a:pPr>
            <a:r>
              <a:rPr lang="en-US" sz="2400" u="sng" strike="noStrike" spc="-1" dirty="0">
                <a:uFill>
                  <a:solidFill>
                    <a:srgbClr val="FFFF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www.choosemyplate.gov</a:t>
            </a:r>
            <a:endParaRPr lang="en-US" sz="2400" u="sng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800280" lvl="1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"/>
            </a:pPr>
            <a:r>
              <a:rPr lang="en-US" sz="2400" u="sng" strike="noStrike" spc="-1" dirty="0">
                <a:uFill>
                  <a:solidFill>
                    <a:srgbClr val="FFFFFF"/>
                  </a:solidFill>
                </a:uFill>
              </a:rPr>
              <a:t>www.diabetesfoodhub.org</a:t>
            </a: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endParaRPr lang="en-US" sz="2400" u="sng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"/>
            </a:pPr>
            <a:r>
              <a:rPr lang="en-US" sz="2400" b="1" u="sng" strike="noStrike" spc="-1" dirty="0">
                <a:uFill>
                  <a:solidFill>
                    <a:srgbClr val="FFFFFF"/>
                  </a:solidFill>
                </a:uFill>
              </a:rPr>
              <a:t>Apps</a:t>
            </a:r>
            <a:r>
              <a:rPr lang="en-US" sz="2400" u="sng" strike="noStrike" spc="-1" dirty="0">
                <a:uFill>
                  <a:solidFill>
                    <a:srgbClr val="FFFFFF"/>
                  </a:solidFill>
                </a:uFill>
              </a:rPr>
              <a:t>: Use these apps to find foods when they do not have a food label. </a:t>
            </a:r>
          </a:p>
          <a:p>
            <a:pPr marL="800280" lvl="1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"/>
            </a:pPr>
            <a:r>
              <a:rPr lang="en-US" sz="2400" u="sng" spc="-1" dirty="0">
                <a:uFill>
                  <a:solidFill>
                    <a:srgbClr val="FFFFFF"/>
                  </a:solidFill>
                </a:uFill>
              </a:rPr>
              <a:t>MyFitnessPal: Once you get to the diary, your recent look ups will save for quick reference in the future. This is still an estimate of carbohydrates. Remember to change serving sizes.</a:t>
            </a:r>
          </a:p>
          <a:p>
            <a:pPr marL="800280" lvl="1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"/>
            </a:pPr>
            <a:r>
              <a:rPr lang="en-US" sz="2400" u="sng" strike="noStrike" spc="-1" dirty="0" err="1">
                <a:uFill>
                  <a:solidFill>
                    <a:srgbClr val="FFFFFF"/>
                  </a:solidFill>
                </a:uFill>
              </a:rPr>
              <a:t>CalorieKing</a:t>
            </a:r>
            <a:r>
              <a:rPr lang="en-US" sz="2400" u="sng" strike="noStrike" spc="-1" dirty="0">
                <a:uFill>
                  <a:solidFill>
                    <a:srgbClr val="FFFFFF"/>
                  </a:solidFill>
                </a:uFill>
              </a:rPr>
              <a:t>: Useful to look up food when eating out. </a:t>
            </a:r>
            <a:endParaRPr lang="en-US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Shape 1"/>
          <p:cNvSpPr txBox="1"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Points to remember</a:t>
            </a:r>
            <a:endParaRPr lang="en-US" sz="44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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1 serving Carb = 15 grams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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ALWAYS read the label- serving size and total carb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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Cook heart healthy 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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Choose high fiber foods 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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</a:rPr>
              <a:t>Water is the most important nutrient, so drink at least 6-8 cups per day</a:t>
            </a: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	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246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3" name="Rectangle 252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Shape 1"/>
          <p:cNvSpPr txBox="1"/>
          <p:nvPr/>
        </p:nvSpPr>
        <p:spPr>
          <a:xfrm>
            <a:off x="475707" y="640080"/>
            <a:ext cx="3156492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kern="1200" spc="200" baseline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Questions</a:t>
            </a:r>
            <a:endParaRPr lang="en-US" sz="4400" b="0" strike="noStrike" kern="1200" cap="all" spc="200" baseline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E3C8082E-DBEF-E451-0731-6A8D5EB87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382187"/>
            <a:ext cx="4094602" cy="4094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133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EDB10-C0C8-4810-C821-7E698E98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840" y="640080"/>
            <a:ext cx="3156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800" b="1" strike="noStrike" kern="1200" cap="all" spc="200" baseline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r>
              <a:rPr lang="en-US" sz="3800" b="1" strike="noStrike" kern="1200" cap="all" spc="200" baseline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My Plate</a:t>
            </a:r>
            <a:br>
              <a:rPr lang="en-US" sz="3800" b="0" strike="noStrike" kern="1200" cap="all" spc="200" baseline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</a:br>
            <a:endParaRPr lang="en-US" sz="38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9D60CB7-D767-5876-A817-7B25F7544AE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82600" y="1566444"/>
            <a:ext cx="4094602" cy="3726087"/>
          </a:xfrm>
          <a:prstGeom prst="rect">
            <a:avLst/>
          </a:prstGeom>
        </p:spPr>
      </p:pic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0142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8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163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Shape 1"/>
          <p:cNvSpPr txBox="1"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Identify carbohydrate
food sources</a:t>
            </a:r>
            <a:endParaRPr lang="en-US" sz="4400" b="0" strike="noStrike" spc="1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Breads, Starches, and Starchy Vegetables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Fruit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Milk and Milk Products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b="0" strike="noStrike" spc="-1" dirty="0">
                <a:uFill>
                  <a:solidFill>
                    <a:srgbClr val="FFFFFF"/>
                  </a:solidFill>
                </a:uFill>
              </a:rPr>
              <a:t>Sweets and other desserts</a:t>
            </a: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6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b="1" strike="noStrike" spc="-1" dirty="0">
                <a:uFill>
                  <a:solidFill>
                    <a:srgbClr val="FFFFFF"/>
                  </a:solidFill>
                </a:uFill>
              </a:rPr>
              <a:t>Carbohydrate counting has been shown to improve HgbA1c levels in patients with type 1 diabetes.</a:t>
            </a:r>
          </a:p>
        </p:txBody>
      </p:sp>
      <p:sp>
        <p:nvSpPr>
          <p:cNvPr id="162" name="Rectangle 165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ustomShape 3"/>
          <p:cNvSpPr/>
          <p:nvPr/>
        </p:nvSpPr>
        <p:spPr>
          <a:xfrm>
            <a:off x="270503" y="5647824"/>
            <a:ext cx="6834750" cy="62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000" b="0" strike="noStrike" spc="-1" dirty="0">
                <a:uFill>
                  <a:solidFill>
                    <a:srgbClr val="FFFFFF"/>
                  </a:solidFill>
                </a:uFill>
              </a:rPr>
              <a:t>Source: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000" b="0" strike="noStrike" spc="-1" dirty="0">
                <a:uFill>
                  <a:solidFill>
                    <a:srgbClr val="FFFFFF"/>
                  </a:solidFill>
                </a:uFill>
              </a:rPr>
              <a:t>Gosken D, et al. </a:t>
            </a:r>
            <a:r>
              <a:rPr lang="en-US" sz="1000" b="1" strike="noStrike" spc="-1" dirty="0">
                <a:uFill>
                  <a:solidFill>
                    <a:srgbClr val="FFFFFF"/>
                  </a:solidFill>
                </a:uFill>
              </a:rPr>
              <a:t>Effects of carbohydrate counting method on metabolic control in children with type 1 diabetes mellitus.</a:t>
            </a:r>
            <a:endParaRPr lang="en-US" sz="10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000" b="0" i="1" strike="noStrike" spc="-1" dirty="0">
                <a:uFill>
                  <a:solidFill>
                    <a:srgbClr val="FFFFFF"/>
                  </a:solidFill>
                </a:uFill>
              </a:rPr>
              <a:t>Clinical Research in Pediatric Endocrinology</a:t>
            </a:r>
            <a:r>
              <a:rPr lang="en-US" sz="1000" b="0" strike="noStrike" spc="-1" dirty="0">
                <a:uFill>
                  <a:solidFill>
                    <a:srgbClr val="FFFFFF"/>
                  </a:solidFill>
                </a:uFill>
              </a:rPr>
              <a:t>.  2014;6(2):74-8. </a:t>
            </a:r>
            <a:r>
              <a:rPr lang="en-US" sz="1000" b="0" strike="noStrike" spc="-1" dirty="0" err="1">
                <a:uFill>
                  <a:solidFill>
                    <a:srgbClr val="FFFFFF"/>
                  </a:solidFill>
                </a:uFill>
              </a:rPr>
              <a:t>doi</a:t>
            </a:r>
            <a:r>
              <a:rPr lang="en-US" sz="1000" b="0" strike="noStrike" spc="-1" dirty="0">
                <a:uFill>
                  <a:solidFill>
                    <a:srgbClr val="FFFFFF"/>
                  </a:solidFill>
                </a:uFill>
              </a:rPr>
              <a:t>: 10.4274/Jcrpe.1191.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Shape 1"/>
          <p:cNvSpPr txBox="1"/>
          <p:nvPr/>
        </p:nvSpPr>
        <p:spPr>
          <a:xfrm>
            <a:off x="768096" y="585216"/>
            <a:ext cx="60137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Food group educated guesses</a:t>
            </a:r>
          </a:p>
        </p:txBody>
      </p:sp>
      <p:sp>
        <p:nvSpPr>
          <p:cNvPr id="164" name="TextShape 2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strike="noStrike" spc="-1" dirty="0">
                <a:uFill>
                  <a:solidFill>
                    <a:srgbClr val="FFFFFF"/>
                  </a:solidFill>
                </a:uFill>
              </a:rPr>
              <a:t>For grains, starchy vegetables, and fruit: </a:t>
            </a:r>
          </a:p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strike="noStrike" spc="-1" dirty="0">
                <a:uFill>
                  <a:solidFill>
                    <a:srgbClr val="FFFFFF"/>
                  </a:solidFill>
                </a:uFill>
              </a:rPr>
              <a:t>1 carbohydrate choice/serving = </a:t>
            </a:r>
          </a:p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</a:rPr>
              <a:t>15 grams of carbohydrate </a:t>
            </a:r>
          </a:p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strike="noStrike" spc="-1" dirty="0">
                <a:uFill>
                  <a:solidFill>
                    <a:srgbClr val="FFFFFF"/>
                  </a:solidFill>
                </a:uFill>
              </a:rPr>
              <a:t>For milk:</a:t>
            </a:r>
            <a:endParaRPr lang="en-US" sz="2400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strike="noStrike" spc="-1" dirty="0">
                <a:uFill>
                  <a:solidFill>
                    <a:srgbClr val="FFFFFF"/>
                  </a:solidFill>
                </a:uFill>
              </a:rPr>
              <a:t>1 carbohydrate choice/serving = </a:t>
            </a:r>
          </a:p>
          <a:p>
            <a:pPr marL="343080" indent="-342720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</a:rPr>
              <a:t>12g of carbohydrate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80880" y="152280"/>
            <a:ext cx="838152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The Bread and Starch Group</a:t>
            </a:r>
          </a:p>
        </p:txBody>
      </p:sp>
      <p:sp>
        <p:nvSpPr>
          <p:cNvPr id="170" name="TextShape 2"/>
          <p:cNvSpPr txBox="1"/>
          <p:nvPr/>
        </p:nvSpPr>
        <p:spPr>
          <a:xfrm>
            <a:off x="152280" y="1997612"/>
            <a:ext cx="4343040" cy="48600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buClr>
                <a:srgbClr val="81CA6A"/>
              </a:buClr>
            </a:pPr>
            <a:endParaRPr lang="en-US" sz="24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384B-6E57-9A6D-61B8-AE929B2B9EE5}"/>
              </a:ext>
            </a:extLst>
          </p:cNvPr>
          <p:cNvSpPr txBox="1"/>
          <p:nvPr/>
        </p:nvSpPr>
        <p:spPr>
          <a:xfrm>
            <a:off x="0" y="1189114"/>
            <a:ext cx="9144000" cy="342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ctr">
              <a:lnSpc>
                <a:spcPct val="80000"/>
              </a:lnSpc>
              <a:buClr>
                <a:srgbClr val="81CA6A"/>
              </a:buClr>
              <a:buSzPct val="75000"/>
            </a:pPr>
            <a:r>
              <a:rPr lang="en-US" sz="20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Cambria" panose="02040503050406030204" pitchFamily="18" charset="0"/>
              </a:rPr>
              <a:t>Each serving = 15 grams of carbohydrate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C0457FF-9949-32FA-7190-0E43BA146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28848"/>
              </p:ext>
            </p:extLst>
          </p:nvPr>
        </p:nvGraphicFramePr>
        <p:xfrm>
          <a:off x="1026940" y="2103120"/>
          <a:ext cx="7371472" cy="444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736">
                  <a:extLst>
                    <a:ext uri="{9D8B030D-6E8A-4147-A177-3AD203B41FA5}">
                      <a16:colId xmlns:a16="http://schemas.microsoft.com/office/drawing/2014/main" val="1739922393"/>
                    </a:ext>
                  </a:extLst>
                </a:gridCol>
                <a:gridCol w="3685736">
                  <a:extLst>
                    <a:ext uri="{9D8B030D-6E8A-4147-A177-3AD203B41FA5}">
                      <a16:colId xmlns:a16="http://schemas.microsoft.com/office/drawing/2014/main" val="1850716417"/>
                    </a:ext>
                  </a:extLst>
                </a:gridCol>
              </a:tblGrid>
              <a:tr h="39371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Starches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Serving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96611"/>
                  </a:ext>
                </a:extLst>
              </a:tr>
              <a:tr h="228354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Bread, pasta, rice, crackers, cereal, and snack foods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1 slice of bread </a:t>
                      </a:r>
                    </a:p>
                    <a:p>
                      <a:pPr algn="l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⅓</a:t>
                      </a:r>
                      <a:r>
                        <a:rPr lang="en-US" sz="2400" dirty="0">
                          <a:latin typeface="+mn-lt"/>
                        </a:rPr>
                        <a:t> cup of rice (cooked)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½ cup pasta (cooked)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1 small roll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½ bun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15 chips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3 cups popcorn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586850"/>
                  </a:ext>
                </a:extLst>
              </a:tr>
              <a:tr h="13390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Corn, potatoes, dried beans and peas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½ cup cooked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50293"/>
                  </a:ext>
                </a:extLst>
              </a:tr>
            </a:tbl>
          </a:graphicData>
        </a:graphic>
      </p:graphicFrame>
      <p:pic>
        <p:nvPicPr>
          <p:cNvPr id="5" name="Graphic 4" descr="Baguette outline">
            <a:extLst>
              <a:ext uri="{FF2B5EF4-FFF2-40B4-BE49-F238E27FC236}">
                <a16:creationId xmlns:a16="http://schemas.microsoft.com/office/drawing/2014/main" id="{EEDE71E3-3B70-FEE1-90CC-E34680D1F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653" y="981225"/>
            <a:ext cx="914400" cy="914400"/>
          </a:xfrm>
          <a:prstGeom prst="rect">
            <a:avLst/>
          </a:prstGeom>
        </p:spPr>
      </p:pic>
      <p:pic>
        <p:nvPicPr>
          <p:cNvPr id="7" name="Graphic 6" descr="Pretzel outline">
            <a:extLst>
              <a:ext uri="{FF2B5EF4-FFF2-40B4-BE49-F238E27FC236}">
                <a16:creationId xmlns:a16="http://schemas.microsoft.com/office/drawing/2014/main" id="{64726CE6-486A-20E7-05FA-30E107261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6333" y="9812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380880" y="152280"/>
            <a:ext cx="838152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The Fruit Group</a:t>
            </a:r>
            <a:endParaRPr lang="en-US" sz="4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380880" y="2349304"/>
            <a:ext cx="4114440" cy="321269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4648682" y="2208988"/>
            <a:ext cx="4266720" cy="46490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buClr>
                <a:srgbClr val="CEB1ED"/>
              </a:buClr>
              <a:buSzPct val="200000"/>
              <a:buFont typeface="Wingdings" charset="2"/>
              <a:buChar char=""/>
            </a:pP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F216C-2711-4E88-E8C1-F1CE999A1577}"/>
              </a:ext>
            </a:extLst>
          </p:cNvPr>
          <p:cNvSpPr txBox="1"/>
          <p:nvPr/>
        </p:nvSpPr>
        <p:spPr>
          <a:xfrm>
            <a:off x="0" y="1299952"/>
            <a:ext cx="9144000" cy="392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ctr">
              <a:lnSpc>
                <a:spcPct val="80000"/>
              </a:lnSpc>
              <a:buClr>
                <a:srgbClr val="81CA6A"/>
              </a:buClr>
              <a:buSzPct val="75000"/>
            </a:pPr>
            <a:r>
              <a:rPr lang="en-US" sz="24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Cambria" panose="02040503050406030204" pitchFamily="18" charset="0"/>
              </a:rPr>
              <a:t>Each serving = 15 grams of carbohydrate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5CBF8C1-C01A-6AE1-9DE3-5814BC9FD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93910"/>
              </p:ext>
            </p:extLst>
          </p:nvPr>
        </p:nvGraphicFramePr>
        <p:xfrm>
          <a:off x="686042" y="2180852"/>
          <a:ext cx="8076358" cy="424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179">
                  <a:extLst>
                    <a:ext uri="{9D8B030D-6E8A-4147-A177-3AD203B41FA5}">
                      <a16:colId xmlns:a16="http://schemas.microsoft.com/office/drawing/2014/main" val="3433467518"/>
                    </a:ext>
                  </a:extLst>
                </a:gridCol>
                <a:gridCol w="4038179">
                  <a:extLst>
                    <a:ext uri="{9D8B030D-6E8A-4147-A177-3AD203B41FA5}">
                      <a16:colId xmlns:a16="http://schemas.microsoft.com/office/drawing/2014/main" val="2651709318"/>
                    </a:ext>
                  </a:extLst>
                </a:gridCol>
              </a:tblGrid>
              <a:tr h="478302">
                <a:tc>
                  <a:txBody>
                    <a:bodyPr/>
                    <a:lstStyle/>
                    <a:p>
                      <a:r>
                        <a:rPr lang="en-US" sz="2400" dirty="0"/>
                        <a:t>Fruit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Serving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522013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r>
                        <a:rPr lang="en-US" sz="2400" dirty="0"/>
                        <a:t>Fresh fruit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cup</a:t>
                      </a:r>
                    </a:p>
                    <a:p>
                      <a:r>
                        <a:rPr lang="en-US" sz="2400" dirty="0"/>
                        <a:t>½ banana</a:t>
                      </a:r>
                    </a:p>
                    <a:p>
                      <a:r>
                        <a:rPr lang="en-US" sz="2400" dirty="0"/>
                        <a:t>15 large grapes </a:t>
                      </a:r>
                    </a:p>
                    <a:p>
                      <a:r>
                        <a:rPr lang="en-US" sz="2400" dirty="0"/>
                        <a:t>Tennis-ball sized piece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386294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r>
                        <a:rPr lang="en-US" sz="2400" dirty="0"/>
                        <a:t>Canned fruit (packaged in 100% fruit juice)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½ cup, packed in water / juice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9326903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r>
                        <a:rPr lang="en-US" sz="2400" dirty="0"/>
                        <a:t>100% fruit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ounces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24567"/>
                  </a:ext>
                </a:extLst>
              </a:tr>
              <a:tr h="695274">
                <a:tc>
                  <a:txBody>
                    <a:bodyPr/>
                    <a:lstStyle/>
                    <a:p>
                      <a:r>
                        <a:rPr lang="en-US" sz="2400" dirty="0"/>
                        <a:t>Dried fruit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Tablespoons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362924"/>
                  </a:ext>
                </a:extLst>
              </a:tr>
            </a:tbl>
          </a:graphicData>
        </a:graphic>
      </p:graphicFrame>
      <p:pic>
        <p:nvPicPr>
          <p:cNvPr id="5" name="Graphic 4" descr="Fruit bowl outline">
            <a:extLst>
              <a:ext uri="{FF2B5EF4-FFF2-40B4-BE49-F238E27FC236}">
                <a16:creationId xmlns:a16="http://schemas.microsoft.com/office/drawing/2014/main" id="{8FEE3DA8-D787-32E0-2901-6346BD1C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255372"/>
            <a:ext cx="914400" cy="914400"/>
          </a:xfrm>
          <a:prstGeom prst="rect">
            <a:avLst/>
          </a:prstGeom>
        </p:spPr>
      </p:pic>
      <p:pic>
        <p:nvPicPr>
          <p:cNvPr id="7" name="Graphic 6" descr="Apple outline">
            <a:extLst>
              <a:ext uri="{FF2B5EF4-FFF2-40B4-BE49-F238E27FC236}">
                <a16:creationId xmlns:a16="http://schemas.microsoft.com/office/drawing/2014/main" id="{EB11E558-4994-8D94-B95D-6EFAD61F0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7151" y="20364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80880" y="152280"/>
            <a:ext cx="838152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The Milk Group</a:t>
            </a:r>
            <a:endParaRPr lang="en-US" sz="4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4648320" y="2180492"/>
            <a:ext cx="4114440" cy="338150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9C3CE-FBC2-38D3-6CA1-4F0DAD1C03C1}"/>
              </a:ext>
            </a:extLst>
          </p:cNvPr>
          <p:cNvSpPr txBox="1"/>
          <p:nvPr/>
        </p:nvSpPr>
        <p:spPr>
          <a:xfrm>
            <a:off x="0" y="1652749"/>
            <a:ext cx="9144000" cy="443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ctr">
              <a:lnSpc>
                <a:spcPct val="80000"/>
              </a:lnSpc>
              <a:buClr>
                <a:srgbClr val="81CA6A"/>
              </a:buClr>
              <a:buSzPct val="75000"/>
            </a:pPr>
            <a:r>
              <a:rPr lang="en-US" sz="2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ea typeface="Cambria" panose="02040503050406030204" pitchFamily="18" charset="0"/>
              </a:rPr>
              <a:t>Each serving = 12 grams of carbohydrate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802C1BF-2C19-00BB-1FB8-39BBBA17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46214"/>
              </p:ext>
            </p:extLst>
          </p:nvPr>
        </p:nvGraphicFramePr>
        <p:xfrm>
          <a:off x="977705" y="2415539"/>
          <a:ext cx="7188590" cy="388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295">
                  <a:extLst>
                    <a:ext uri="{9D8B030D-6E8A-4147-A177-3AD203B41FA5}">
                      <a16:colId xmlns:a16="http://schemas.microsoft.com/office/drawing/2014/main" val="516552047"/>
                    </a:ext>
                  </a:extLst>
                </a:gridCol>
                <a:gridCol w="3594295">
                  <a:extLst>
                    <a:ext uri="{9D8B030D-6E8A-4147-A177-3AD203B41FA5}">
                      <a16:colId xmlns:a16="http://schemas.microsoft.com/office/drawing/2014/main" val="506992652"/>
                    </a:ext>
                  </a:extLst>
                </a:gridCol>
              </a:tblGrid>
              <a:tr h="510668">
                <a:tc>
                  <a:txBody>
                    <a:bodyPr/>
                    <a:lstStyle/>
                    <a:p>
                      <a:r>
                        <a:rPr lang="en-US" sz="2400" dirty="0"/>
                        <a:t>Milk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Serving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84773"/>
                  </a:ext>
                </a:extLst>
              </a:tr>
              <a:tr h="1864116">
                <a:tc>
                  <a:txBody>
                    <a:bodyPr/>
                    <a:lstStyle/>
                    <a:p>
                      <a:r>
                        <a:rPr lang="en-US" sz="2400" dirty="0"/>
                        <a:t>Milk (whole, 1%, 2%, or skim)</a:t>
                      </a:r>
                    </a:p>
                    <a:p>
                      <a:r>
                        <a:rPr lang="en-US" sz="2400" dirty="0"/>
                        <a:t>*Check labels for flavored milk or dairy alternatives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 ounces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928776"/>
                  </a:ext>
                </a:extLst>
              </a:tr>
              <a:tr h="756002">
                <a:tc>
                  <a:txBody>
                    <a:bodyPr/>
                    <a:lstStyle/>
                    <a:p>
                      <a:r>
                        <a:rPr lang="en-US" sz="2400" dirty="0"/>
                        <a:t>Yogurt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 ounces fat 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02825"/>
                  </a:ext>
                </a:extLst>
              </a:tr>
              <a:tr h="756002">
                <a:tc>
                  <a:txBody>
                    <a:bodyPr/>
                    <a:lstStyle/>
                    <a:p>
                      <a:r>
                        <a:rPr lang="en-US" sz="2400" dirty="0"/>
                        <a:t>Pudding and ice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½ cup no added sugar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378451"/>
                  </a:ext>
                </a:extLst>
              </a:tr>
            </a:tbl>
          </a:graphicData>
        </a:graphic>
      </p:graphicFrame>
      <p:pic>
        <p:nvPicPr>
          <p:cNvPr id="5" name="Graphic 4" descr="Dairy outline">
            <a:extLst>
              <a:ext uri="{FF2B5EF4-FFF2-40B4-BE49-F238E27FC236}">
                <a16:creationId xmlns:a16="http://schemas.microsoft.com/office/drawing/2014/main" id="{08699DA4-ECBB-4F0C-3EE2-E3432D6F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703715"/>
            <a:ext cx="914400" cy="914400"/>
          </a:xfrm>
          <a:prstGeom prst="rect">
            <a:avLst/>
          </a:prstGeom>
        </p:spPr>
      </p:pic>
      <p:pic>
        <p:nvPicPr>
          <p:cNvPr id="6" name="Graphic 5" descr="Dairy outline">
            <a:extLst>
              <a:ext uri="{FF2B5EF4-FFF2-40B4-BE49-F238E27FC236}">
                <a16:creationId xmlns:a16="http://schemas.microsoft.com/office/drawing/2014/main" id="{91A874C4-AEF4-D9AB-F32D-24436C91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2603" y="73834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Shape 1"/>
          <p:cNvSpPr txBox="1"/>
          <p:nvPr/>
        </p:nvSpPr>
        <p:spPr>
          <a:xfrm>
            <a:off x="723591" y="804333"/>
            <a:ext cx="2543925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trike="noStrike" cap="all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FREE Foods</a:t>
            </a:r>
            <a:endParaRPr lang="en-US" sz="5000" b="0" strike="noStrike" cap="all" spc="1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3713286" y="0"/>
            <a:ext cx="4729502" cy="605366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</a:rPr>
              <a:t>A “FREE” food is one that contains 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</a:rPr>
              <a:t>less than 20 calories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</a:rPr>
              <a:t>Is less than or equal to 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</a:rPr>
              <a:t>5 grams of total carbohydrates per serving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</a:rPr>
              <a:t>Examples (servin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</a:rPr>
              <a:t>g size is important!!):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endParaRPr lang="en-US" sz="2400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27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charset="2"/>
              <a:buChar char=""/>
            </a:pPr>
            <a:endParaRPr lang="en-US" sz="24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F9BB05-B9D9-6C9D-3EFD-9D10864E1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99970"/>
              </p:ext>
            </p:extLst>
          </p:nvPr>
        </p:nvGraphicFramePr>
        <p:xfrm>
          <a:off x="3991107" y="3676228"/>
          <a:ext cx="48728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45">
                  <a:extLst>
                    <a:ext uri="{9D8B030D-6E8A-4147-A177-3AD203B41FA5}">
                      <a16:colId xmlns:a16="http://schemas.microsoft.com/office/drawing/2014/main" val="1892922137"/>
                    </a:ext>
                  </a:extLst>
                </a:gridCol>
                <a:gridCol w="2436445">
                  <a:extLst>
                    <a:ext uri="{9D8B030D-6E8A-4147-A177-3AD203B41FA5}">
                      <a16:colId xmlns:a16="http://schemas.microsoft.com/office/drawing/2014/main" val="349070612"/>
                    </a:ext>
                  </a:extLst>
                </a:gridCol>
              </a:tblGrid>
              <a:tr h="358811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Carbohydrate content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47794"/>
                  </a:ext>
                </a:extLst>
              </a:tr>
              <a:tr h="358811">
                <a:tc>
                  <a:txBody>
                    <a:bodyPr/>
                    <a:lstStyle/>
                    <a:p>
                      <a:r>
                        <a:rPr lang="en-US" dirty="0"/>
                        <a:t>1 Tablespoon ketchup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g carbs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17141"/>
                  </a:ext>
                </a:extLst>
              </a:tr>
              <a:tr h="627920">
                <a:tc>
                  <a:txBody>
                    <a:bodyPr/>
                    <a:lstStyle/>
                    <a:p>
                      <a:r>
                        <a:rPr lang="en-US" dirty="0"/>
                        <a:t>1 Tablespoon fat free 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 carbs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14885"/>
                  </a:ext>
                </a:extLst>
              </a:tr>
              <a:tr h="358811">
                <a:tc>
                  <a:txBody>
                    <a:bodyPr/>
                    <a:lstStyle/>
                    <a:p>
                      <a:r>
                        <a:rPr lang="en-US" dirty="0"/>
                        <a:t>2 Tablespoon 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3g carbs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66206"/>
                  </a:ext>
                </a:extLst>
              </a:tr>
              <a:tr h="627920">
                <a:tc>
                  <a:txBody>
                    <a:bodyPr/>
                    <a:lstStyle/>
                    <a:p>
                      <a:r>
                        <a:rPr lang="en-US" dirty="0"/>
                        <a:t>1 Tablespoon peanut butter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7195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7869</TotalTime>
  <Words>1968</Words>
  <Application>Microsoft Office PowerPoint</Application>
  <PresentationFormat>On-screen Show (4:3)</PresentationFormat>
  <Paragraphs>314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</vt:lpstr>
      <vt:lpstr>Courier New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PowerPoint Presentation</vt:lpstr>
      <vt:lpstr>PowerPoint Presentation</vt:lpstr>
      <vt:lpstr> My Plate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Template 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for Type 1 Diabetes</dc:title>
  <dc:subject/>
  <dc:creator>ENDO</dc:creator>
  <dc:description/>
  <cp:lastModifiedBy>Sumner Aldridge</cp:lastModifiedBy>
  <cp:revision>445</cp:revision>
  <cp:lastPrinted>2023-07-17T13:14:59Z</cp:lastPrinted>
  <dcterms:created xsi:type="dcterms:W3CDTF">1999-12-02T05:36:26Z</dcterms:created>
  <dcterms:modified xsi:type="dcterms:W3CDTF">2023-07-20T13:28:14Z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Template Central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36</vt:i4>
  </property>
  <property fmtid="{D5CDD505-2E9C-101B-9397-08002B2CF9AE}" pid="13" name="_TemplateID">
    <vt:lpwstr>TC011408291033</vt:lpwstr>
  </property>
</Properties>
</file>