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Lst>
  <p:notesMasterIdLst>
    <p:notesMasterId r:id="rId53"/>
  </p:notesMasterIdLst>
  <p:sldIdLst>
    <p:sldId id="300" r:id="rId4"/>
    <p:sldId id="301" r:id="rId5"/>
    <p:sldId id="305" r:id="rId6"/>
    <p:sldId id="304" r:id="rId7"/>
    <p:sldId id="257" r:id="rId8"/>
    <p:sldId id="258" r:id="rId9"/>
    <p:sldId id="259" r:id="rId10"/>
    <p:sldId id="260" r:id="rId11"/>
    <p:sldId id="295" r:id="rId12"/>
    <p:sldId id="296"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93" r:id="rId26"/>
    <p:sldId id="294" r:id="rId27"/>
    <p:sldId id="273" r:id="rId28"/>
    <p:sldId id="291" r:id="rId29"/>
    <p:sldId id="292"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97" r:id="rId44"/>
    <p:sldId id="298" r:id="rId45"/>
    <p:sldId id="299" r:id="rId46"/>
    <p:sldId id="290" r:id="rId47"/>
    <p:sldId id="302" r:id="rId48"/>
    <p:sldId id="307" r:id="rId49"/>
    <p:sldId id="308" r:id="rId50"/>
    <p:sldId id="309" r:id="rId51"/>
    <p:sldId id="30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CCFF"/>
    <a:srgbClr val="FF66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4" d="100"/>
          <a:sy n="104"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1CC9E-02FD-4FAB-8BE8-D7A8D84B0E3E}" type="datetimeFigureOut">
              <a:rPr lang="en-US" smtClean="0"/>
              <a:t>10/09/2023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52864-F095-4430-A8EB-423975D21424}" type="slidenum">
              <a:rPr lang="en-US" smtClean="0"/>
              <a:t>‹#›</a:t>
            </a:fld>
            <a:endParaRPr lang="en-US"/>
          </a:p>
        </p:txBody>
      </p:sp>
    </p:spTree>
    <p:extLst>
      <p:ext uri="{BB962C8B-B14F-4D97-AF65-F5344CB8AC3E}">
        <p14:creationId xmlns:p14="http://schemas.microsoft.com/office/powerpoint/2010/main" val="365052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hildrensal.org/api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rPr>
              <a:t>14 RNs and 7 pharmacist, Name changed 3/16/2022  During the pandemic in 2020 are </a:t>
            </a:r>
            <a:r>
              <a:rPr lang="en-US" sz="2400" dirty="0" err="1">
                <a:solidFill>
                  <a:srgbClr val="FF0000"/>
                </a:solidFill>
              </a:rPr>
              <a:t>followups</a:t>
            </a:r>
            <a:r>
              <a:rPr lang="en-US" sz="2400" dirty="0">
                <a:solidFill>
                  <a:srgbClr val="FF0000"/>
                </a:solidFill>
              </a:rPr>
              <a:t> increased  14</a:t>
            </a:r>
            <a:r>
              <a:rPr lang="en-US" sz="2400" baseline="30000" dirty="0">
                <a:solidFill>
                  <a:srgbClr val="FF0000"/>
                </a:solidFill>
              </a:rPr>
              <a:t>th</a:t>
            </a:r>
            <a:r>
              <a:rPr lang="en-US" sz="2400" dirty="0">
                <a:solidFill>
                  <a:srgbClr val="FF0000"/>
                </a:solidFill>
              </a:rPr>
              <a:t> oldest poison center in the United States. Only nurses, pharmacist, PA, and MDs are allowed to answer our phones.  Only real time surveillance in the United States.</a:t>
            </a:r>
          </a:p>
        </p:txBody>
      </p:sp>
      <p:sp>
        <p:nvSpPr>
          <p:cNvPr id="4" name="Slide Number Placeholder 3"/>
          <p:cNvSpPr>
            <a:spLocks noGrp="1"/>
          </p:cNvSpPr>
          <p:nvPr>
            <p:ph type="sldNum" sz="quarter" idx="5"/>
          </p:nvPr>
        </p:nvSpPr>
        <p:spPr/>
        <p:txBody>
          <a:bodyPr/>
          <a:lstStyle/>
          <a:p>
            <a:fld id="{812EACC0-F8D3-7E44-BDE6-BB6ED8E00FC9}" type="slidenum">
              <a:rPr lang="en-US" smtClean="0"/>
              <a:t>8</a:t>
            </a:fld>
            <a:endParaRPr lang="en-US"/>
          </a:p>
        </p:txBody>
      </p:sp>
    </p:spTree>
    <p:extLst>
      <p:ext uri="{BB962C8B-B14F-4D97-AF65-F5344CB8AC3E}">
        <p14:creationId xmlns:p14="http://schemas.microsoft.com/office/powerpoint/2010/main" val="152113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http://sv-p-tableau/#/signin?disableAutoSignin=yes</a:t>
            </a:r>
          </a:p>
          <a:p>
            <a:r>
              <a:rPr lang="en-US" sz="1200" b="0" i="0" kern="1200" dirty="0">
                <a:solidFill>
                  <a:schemeClr val="tx1"/>
                </a:solidFill>
                <a:effectLst/>
                <a:latin typeface="+mn-lt"/>
                <a:ea typeface="+mn-ea"/>
                <a:cs typeface="+mn-cs"/>
              </a:rPr>
              <a:t>Abdominal pain, nausea, vomiting, diarrhea, and a metallic taste in the mouth are prominent early symptoms. Other signs and symptoms include: acute respiratory distress, tachycardia, skeletal muscle tonic contractions, muscle pain, </a:t>
            </a:r>
            <a:r>
              <a:rPr lang="en-US" sz="1200" b="0" i="0" kern="1200" dirty="0" err="1">
                <a:solidFill>
                  <a:schemeClr val="tx1"/>
                </a:solidFill>
                <a:effectLst/>
                <a:latin typeface="+mn-lt"/>
                <a:ea typeface="+mn-ea"/>
                <a:cs typeface="+mn-cs"/>
              </a:rPr>
              <a:t>myoglobinuria</a:t>
            </a:r>
            <a:r>
              <a:rPr lang="en-US" sz="1200" b="0" i="0" kern="1200" dirty="0">
                <a:solidFill>
                  <a:schemeClr val="tx1"/>
                </a:solidFill>
                <a:effectLst/>
                <a:latin typeface="+mn-lt"/>
                <a:ea typeface="+mn-ea"/>
                <a:cs typeface="+mn-cs"/>
              </a:rPr>
              <a:t>, rhabdomyolysis, hemolysis, seizures, </a:t>
            </a:r>
            <a:r>
              <a:rPr lang="en-US" sz="1200" b="0" i="0" kern="1200" dirty="0" err="1">
                <a:solidFill>
                  <a:schemeClr val="tx1"/>
                </a:solidFill>
                <a:effectLst/>
                <a:latin typeface="+mn-lt"/>
                <a:ea typeface="+mn-ea"/>
                <a:cs typeface="+mn-cs"/>
              </a:rPr>
              <a:t>paresthesias</a:t>
            </a:r>
            <a:r>
              <a:rPr lang="en-US" sz="1200" b="0" i="0" kern="1200" dirty="0">
                <a:solidFill>
                  <a:schemeClr val="tx1"/>
                </a:solidFill>
                <a:effectLst/>
                <a:latin typeface="+mn-lt"/>
                <a:ea typeface="+mn-ea"/>
                <a:cs typeface="+mn-cs"/>
              </a:rPr>
              <a:t>, dysesthesia, dizziness, elevated liver enzyme levels, cyanosis, bradycardia, and renal failure. Respiratory failure due to myopathy has resulted in death.</a:t>
            </a:r>
          </a:p>
          <a:p>
            <a:r>
              <a:rPr lang="en-US" sz="1200" b="0" i="0" kern="1200" dirty="0">
                <a:solidFill>
                  <a:schemeClr val="tx1"/>
                </a:solidFill>
                <a:effectLst/>
                <a:latin typeface="+mn-lt"/>
                <a:ea typeface="+mn-ea"/>
                <a:cs typeface="+mn-cs"/>
              </a:rPr>
              <a:t>Leukocytosis has been reported in patients after inhalational exposure to anemones of the </a:t>
            </a:r>
            <a:r>
              <a:rPr lang="en-US" sz="1200" b="0" i="0" kern="1200" dirty="0" err="1">
                <a:solidFill>
                  <a:schemeClr val="tx1"/>
                </a:solidFill>
                <a:effectLst/>
                <a:latin typeface="+mn-lt"/>
                <a:ea typeface="+mn-ea"/>
                <a:cs typeface="+mn-cs"/>
              </a:rPr>
              <a:t>Palythoa</a:t>
            </a:r>
            <a:r>
              <a:rPr lang="en-US" sz="1200" b="0" i="0" kern="1200" dirty="0">
                <a:solidFill>
                  <a:schemeClr val="tx1"/>
                </a:solidFill>
                <a:effectLst/>
                <a:latin typeface="+mn-lt"/>
                <a:ea typeface="+mn-ea"/>
                <a:cs typeface="+mn-cs"/>
              </a:rPr>
              <a:t> species (Davey et al, 2015; </a:t>
            </a:r>
            <a:r>
              <a:rPr lang="en-US" sz="1200" b="0" i="0" kern="1200" dirty="0" err="1">
                <a:solidFill>
                  <a:schemeClr val="tx1"/>
                </a:solidFill>
                <a:effectLst/>
                <a:latin typeface="+mn-lt"/>
                <a:ea typeface="+mn-ea"/>
                <a:cs typeface="+mn-cs"/>
              </a:rPr>
              <a:t>Sud</a:t>
            </a:r>
            <a:r>
              <a:rPr lang="en-US" sz="1200" b="0" i="0" kern="1200" dirty="0">
                <a:solidFill>
                  <a:schemeClr val="tx1"/>
                </a:solidFill>
                <a:effectLst/>
                <a:latin typeface="+mn-lt"/>
                <a:ea typeface="+mn-ea"/>
                <a:cs typeface="+mn-cs"/>
              </a:rPr>
              <a:t> et al, 2013; </a:t>
            </a:r>
            <a:r>
              <a:rPr lang="en-US" sz="1200" b="0" i="0" kern="1200" dirty="0" err="1">
                <a:solidFill>
                  <a:schemeClr val="tx1"/>
                </a:solidFill>
                <a:effectLst/>
                <a:latin typeface="+mn-lt"/>
                <a:ea typeface="+mn-ea"/>
                <a:cs typeface="+mn-cs"/>
              </a:rPr>
              <a:t>Bernasconi</a:t>
            </a:r>
            <a:r>
              <a:rPr lang="en-US" sz="1200" b="0" i="0" kern="1200" dirty="0">
                <a:solidFill>
                  <a:schemeClr val="tx1"/>
                </a:solidFill>
                <a:effectLst/>
                <a:latin typeface="+mn-lt"/>
                <a:ea typeface="+mn-ea"/>
                <a:cs typeface="+mn-cs"/>
              </a:rPr>
              <a:t> et al, 2012; </a:t>
            </a:r>
            <a:r>
              <a:rPr lang="en-US" sz="1200" b="0" i="0" kern="1200" dirty="0" err="1">
                <a:solidFill>
                  <a:schemeClr val="tx1"/>
                </a:solidFill>
                <a:effectLst/>
                <a:latin typeface="+mn-lt"/>
                <a:ea typeface="+mn-ea"/>
                <a:cs typeface="+mn-cs"/>
              </a:rPr>
              <a:t>Majlesi</a:t>
            </a:r>
            <a:r>
              <a:rPr lang="en-US" sz="1200" b="0" i="0" kern="1200" dirty="0">
                <a:solidFill>
                  <a:schemeClr val="tx1"/>
                </a:solidFill>
                <a:effectLst/>
                <a:latin typeface="+mn-lt"/>
                <a:ea typeface="+mn-ea"/>
                <a:cs typeface="+mn-cs"/>
              </a:rPr>
              <a:t> et al, 2008).</a:t>
            </a:r>
            <a:br>
              <a:rPr lang="en-US" dirty="0"/>
            </a:br>
            <a:r>
              <a:rPr lang="en-US" sz="1200" b="1" i="0" kern="1200" dirty="0">
                <a:solidFill>
                  <a:schemeClr val="tx1"/>
                </a:solidFill>
                <a:effectLst/>
                <a:latin typeface="+mn-lt"/>
                <a:ea typeface="+mn-ea"/>
                <a:cs typeface="+mn-cs"/>
              </a:rPr>
              <a:t>b) </a:t>
            </a:r>
            <a:r>
              <a:rPr lang="en-US" sz="1200" b="0" i="0" kern="1200" dirty="0">
                <a:solidFill>
                  <a:schemeClr val="tx1"/>
                </a:solidFill>
                <a:effectLst/>
                <a:latin typeface="+mn-lt"/>
                <a:ea typeface="+mn-ea"/>
                <a:cs typeface="+mn-cs"/>
              </a:rPr>
              <a:t>CASE REPORT: INHALATION: A 32-year-old man developed leukocytosis with a WBC of 21,000 after inhaling steam emitted from a </a:t>
            </a:r>
            <a:r>
              <a:rPr lang="en-US" sz="1200" b="0" i="0" kern="1200" dirty="0" err="1">
                <a:solidFill>
                  <a:schemeClr val="tx1"/>
                </a:solidFill>
                <a:effectLst/>
                <a:latin typeface="+mn-lt"/>
                <a:ea typeface="+mn-ea"/>
                <a:cs typeface="+mn-cs"/>
              </a:rPr>
              <a:t>Palythoa</a:t>
            </a:r>
            <a:r>
              <a:rPr lang="en-US" sz="1200" b="0" i="0" kern="1200" dirty="0">
                <a:solidFill>
                  <a:schemeClr val="tx1"/>
                </a:solidFill>
                <a:effectLst/>
                <a:latin typeface="+mn-lt"/>
                <a:ea typeface="+mn-ea"/>
                <a:cs typeface="+mn-cs"/>
              </a:rPr>
              <a:t> coral that he had removed from his aquarium and drenched with boiling water in an attempt to kill it. </a:t>
            </a:r>
            <a:endParaRPr lang="en-US" dirty="0"/>
          </a:p>
          <a:p>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22</a:t>
            </a:fld>
            <a:endParaRPr lang="en-US"/>
          </a:p>
        </p:txBody>
      </p:sp>
    </p:spTree>
    <p:extLst>
      <p:ext uri="{BB962C8B-B14F-4D97-AF65-F5344CB8AC3E}">
        <p14:creationId xmlns:p14="http://schemas.microsoft.com/office/powerpoint/2010/main" val="3612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4/23-4/29</a:t>
            </a:r>
            <a:r>
              <a:rPr lang="en-US" baseline="0" dirty="0"/>
              <a:t> sent 5/2/23</a:t>
            </a:r>
            <a:endParaRPr lang="en-US" dirty="0"/>
          </a:p>
        </p:txBody>
      </p:sp>
      <p:sp>
        <p:nvSpPr>
          <p:cNvPr id="4" name="Slide Number Placeholder 3"/>
          <p:cNvSpPr>
            <a:spLocks noGrp="1"/>
          </p:cNvSpPr>
          <p:nvPr>
            <p:ph type="sldNum" sz="quarter" idx="10"/>
          </p:nvPr>
        </p:nvSpPr>
        <p:spPr/>
        <p:txBody>
          <a:bodyPr/>
          <a:lstStyle/>
          <a:p>
            <a:fld id="{49152864-F095-4430-A8EB-423975D21424}" type="slidenum">
              <a:rPr lang="en-US" smtClean="0"/>
              <a:t>23</a:t>
            </a:fld>
            <a:endParaRPr lang="en-US"/>
          </a:p>
        </p:txBody>
      </p:sp>
    </p:spTree>
    <p:extLst>
      <p:ext uri="{BB962C8B-B14F-4D97-AF65-F5344CB8AC3E}">
        <p14:creationId xmlns:p14="http://schemas.microsoft.com/office/powerpoint/2010/main" val="1504359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two weeks in September…also </a:t>
            </a:r>
            <a:r>
              <a:rPr lang="en-US"/>
              <a:t>minor cannabinoids</a:t>
            </a:r>
            <a:endParaRPr lang="en-US" dirty="0"/>
          </a:p>
        </p:txBody>
      </p:sp>
      <p:sp>
        <p:nvSpPr>
          <p:cNvPr id="4" name="Slide Number Placeholder 3"/>
          <p:cNvSpPr>
            <a:spLocks noGrp="1"/>
          </p:cNvSpPr>
          <p:nvPr>
            <p:ph type="sldNum" sz="quarter" idx="10"/>
          </p:nvPr>
        </p:nvSpPr>
        <p:spPr/>
        <p:txBody>
          <a:bodyPr/>
          <a:lstStyle/>
          <a:p>
            <a:fld id="{49152864-F095-4430-A8EB-423975D21424}" type="slidenum">
              <a:rPr lang="en-US" smtClean="0"/>
              <a:t>24</a:t>
            </a:fld>
            <a:endParaRPr lang="en-US"/>
          </a:p>
        </p:txBody>
      </p:sp>
    </p:spTree>
    <p:extLst>
      <p:ext uri="{BB962C8B-B14F-4D97-AF65-F5344CB8AC3E}">
        <p14:creationId xmlns:p14="http://schemas.microsoft.com/office/powerpoint/2010/main" val="364594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data repository</a:t>
            </a:r>
          </a:p>
        </p:txBody>
      </p:sp>
      <p:sp>
        <p:nvSpPr>
          <p:cNvPr id="4" name="Slide Number Placeholder 3"/>
          <p:cNvSpPr>
            <a:spLocks noGrp="1"/>
          </p:cNvSpPr>
          <p:nvPr>
            <p:ph type="sldNum" sz="quarter" idx="10"/>
          </p:nvPr>
        </p:nvSpPr>
        <p:spPr/>
        <p:txBody>
          <a:bodyPr/>
          <a:lstStyle/>
          <a:p>
            <a:fld id="{A28B19D0-324E-4BAE-A80B-B34924940966}" type="slidenum">
              <a:rPr lang="en-US" smtClean="0"/>
              <a:t>25</a:t>
            </a:fld>
            <a:endParaRPr lang="en-US"/>
          </a:p>
        </p:txBody>
      </p:sp>
    </p:spTree>
    <p:extLst>
      <p:ext uri="{BB962C8B-B14F-4D97-AF65-F5344CB8AC3E}">
        <p14:creationId xmlns:p14="http://schemas.microsoft.com/office/powerpoint/2010/main" val="2924953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quarter 2021 fentanyl surpassed heroin</a:t>
            </a:r>
          </a:p>
        </p:txBody>
      </p:sp>
      <p:sp>
        <p:nvSpPr>
          <p:cNvPr id="4" name="Slide Number Placeholder 3"/>
          <p:cNvSpPr>
            <a:spLocks noGrp="1"/>
          </p:cNvSpPr>
          <p:nvPr>
            <p:ph type="sldNum" sz="quarter" idx="10"/>
          </p:nvPr>
        </p:nvSpPr>
        <p:spPr/>
        <p:txBody>
          <a:bodyPr/>
          <a:lstStyle/>
          <a:p>
            <a:fld id="{49152864-F095-4430-A8EB-423975D21424}" type="slidenum">
              <a:rPr lang="en-US" smtClean="0"/>
              <a:t>27</a:t>
            </a:fld>
            <a:endParaRPr lang="en-US"/>
          </a:p>
        </p:txBody>
      </p:sp>
    </p:spTree>
    <p:extLst>
      <p:ext uri="{BB962C8B-B14F-4D97-AF65-F5344CB8AC3E}">
        <p14:creationId xmlns:p14="http://schemas.microsoft.com/office/powerpoint/2010/main" val="325821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https://www.alabamaachieves.org/wp-content/uploads/2021/04/Naloxone-Training-Program-January-2019-final-draft.pdf</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Myron Riley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Medication Safety, Medicine cabinet is the new drug dealer and the poisonous purse, keeping</a:t>
            </a:r>
            <a:r>
              <a:rPr lang="en-US" baseline="0" dirty="0"/>
              <a:t> all drugs out of sight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JCDH training free of charge naloxone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name </a:t>
            </a:r>
            <a:r>
              <a:rPr lang="en-US" sz="1200" b="0" i="0" kern="1200" dirty="0" err="1">
                <a:solidFill>
                  <a:schemeClr val="tx1"/>
                </a:solidFill>
                <a:effectLst/>
                <a:latin typeface="+mn-lt"/>
                <a:ea typeface="+mn-ea"/>
                <a:cs typeface="+mn-cs"/>
              </a:rPr>
              <a:t>Novichok</a:t>
            </a:r>
            <a:r>
              <a:rPr lang="en-US" sz="1200" b="0" i="0" kern="1200" dirty="0">
                <a:solidFill>
                  <a:schemeClr val="tx1"/>
                </a:solidFill>
                <a:effectLst/>
                <a:latin typeface="+mn-lt"/>
                <a:ea typeface="+mn-ea"/>
                <a:cs typeface="+mn-cs"/>
              </a:rPr>
              <a:t> means “newcomer”. It is used for a family of highly toxic nerve agents with a composition slightly different from the better known poison gases VX and sarin.</a:t>
            </a:r>
            <a:endParaRPr lang="en-US" dirty="0"/>
          </a:p>
          <a:p>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28</a:t>
            </a:fld>
            <a:endParaRPr lang="en-US"/>
          </a:p>
        </p:txBody>
      </p:sp>
    </p:spTree>
    <p:extLst>
      <p:ext uri="{BB962C8B-B14F-4D97-AF65-F5344CB8AC3E}">
        <p14:creationId xmlns:p14="http://schemas.microsoft.com/office/powerpoint/2010/main" val="2209573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Agkistrodon</a:t>
            </a:r>
            <a:endParaRPr lang="en-US" dirty="0"/>
          </a:p>
          <a:p>
            <a:r>
              <a:rPr lang="en-US" dirty="0"/>
              <a:t>110 YTD 10/5/23</a:t>
            </a:r>
          </a:p>
        </p:txBody>
      </p:sp>
      <p:sp>
        <p:nvSpPr>
          <p:cNvPr id="4" name="Slide Number Placeholder 3"/>
          <p:cNvSpPr>
            <a:spLocks noGrp="1"/>
          </p:cNvSpPr>
          <p:nvPr>
            <p:ph type="sldNum" sz="quarter" idx="10"/>
          </p:nvPr>
        </p:nvSpPr>
        <p:spPr/>
        <p:txBody>
          <a:bodyPr/>
          <a:lstStyle/>
          <a:p>
            <a:fld id="{A28B19D0-324E-4BAE-A80B-B34924940966}" type="slidenum">
              <a:rPr lang="en-US" smtClean="0"/>
              <a:t>29</a:t>
            </a:fld>
            <a:endParaRPr lang="en-US"/>
          </a:p>
        </p:txBody>
      </p:sp>
    </p:spTree>
    <p:extLst>
      <p:ext uri="{BB962C8B-B14F-4D97-AF65-F5344CB8AC3E}">
        <p14:creationId xmlns:p14="http://schemas.microsoft.com/office/powerpoint/2010/main" val="36828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Georgia patient last week</a:t>
            </a:r>
          </a:p>
        </p:txBody>
      </p:sp>
      <p:sp>
        <p:nvSpPr>
          <p:cNvPr id="4" name="Slide Number Placeholder 3"/>
          <p:cNvSpPr>
            <a:spLocks noGrp="1"/>
          </p:cNvSpPr>
          <p:nvPr>
            <p:ph type="sldNum" sz="quarter" idx="10"/>
          </p:nvPr>
        </p:nvSpPr>
        <p:spPr/>
        <p:txBody>
          <a:bodyPr/>
          <a:lstStyle/>
          <a:p>
            <a:fld id="{A28B19D0-324E-4BAE-A80B-B34924940966}" type="slidenum">
              <a:rPr lang="en-US" smtClean="0"/>
              <a:t>32</a:t>
            </a:fld>
            <a:endParaRPr lang="en-US"/>
          </a:p>
        </p:txBody>
      </p:sp>
    </p:spTree>
    <p:extLst>
      <p:ext uri="{BB962C8B-B14F-4D97-AF65-F5344CB8AC3E}">
        <p14:creationId xmlns:p14="http://schemas.microsoft.com/office/powerpoint/2010/main" val="1106551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snake bites a person, often on the foot, the tissues fill up with blood, Rushton explains. “For someone with little experience of snakebite,” that swollen leg can look like dead, necrotic tissue that needs to be removed to avoid wider damage. “That’s a hallmark of our program, to keep people away from surgeons,” Rushton said. “These large blood blisters are cared for by a wound-care specialist who has a lot more understanding of the mechanisms of envenomation. What we don’t want is someone trying to debride [cut away] that tissue.”</a:t>
            </a:r>
          </a:p>
          <a:p>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33</a:t>
            </a:fld>
            <a:endParaRPr lang="en-US"/>
          </a:p>
        </p:txBody>
      </p:sp>
    </p:spTree>
    <p:extLst>
      <p:ext uri="{BB962C8B-B14F-4D97-AF65-F5344CB8AC3E}">
        <p14:creationId xmlns:p14="http://schemas.microsoft.com/office/powerpoint/2010/main" val="246940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Patients who are not treated at UAB have their care augmented by the </a:t>
            </a:r>
            <a:r>
              <a:rPr lang="en-US" sz="1200" b="1" i="0" u="none" strike="noStrike" kern="1200" dirty="0">
                <a:solidFill>
                  <a:schemeClr val="tx1"/>
                </a:solidFill>
                <a:effectLst/>
                <a:latin typeface="+mn-lt"/>
                <a:ea typeface="+mn-ea"/>
                <a:cs typeface="+mn-cs"/>
                <a:hlinkClick r:id="rId3"/>
              </a:rPr>
              <a:t>Alabama Poison Information Center (APIC)</a:t>
            </a:r>
            <a:r>
              <a:rPr lang="en-US" sz="1200" b="0" i="0" kern="1200" dirty="0">
                <a:solidFill>
                  <a:schemeClr val="tx1"/>
                </a:solidFill>
                <a:effectLst/>
                <a:latin typeface="+mn-lt"/>
                <a:ea typeface="+mn-ea"/>
                <a:cs typeface="+mn-cs"/>
              </a:rPr>
              <a:t> at Children’s of Alabama. Any physician in the state can consult with experts at APIC for recommendations and care input. APIC covers all health care facilities in the state of Alabama and is available 24/7 for patient and/or physician consultation.</a:t>
            </a:r>
          </a:p>
          <a:p>
            <a:r>
              <a:rPr lang="en-US" sz="1200" b="0" i="0" kern="1200" dirty="0">
                <a:solidFill>
                  <a:schemeClr val="tx1"/>
                </a:solidFill>
                <a:effectLst/>
                <a:latin typeface="+mn-lt"/>
                <a:ea typeface="+mn-ea"/>
                <a:cs typeface="+mn-cs"/>
              </a:rPr>
              <a:t>Treatment may continue after hospital discharge. Outpatient follow up is available at the UAB Comprehensive Wound Care Clinic, where specialists work closely with the APIC for long-term lab monitoring of potential venom injury while providing strategies for treatment of limb swelling and localized wound care. Physical therapy is available for those patients who require improved limb function recovery.</a:t>
            </a:r>
          </a:p>
          <a:p>
            <a:endParaRPr lang="en-US" dirty="0"/>
          </a:p>
        </p:txBody>
      </p:sp>
      <p:sp>
        <p:nvSpPr>
          <p:cNvPr id="4" name="Slide Number Placeholder 3"/>
          <p:cNvSpPr>
            <a:spLocks noGrp="1"/>
          </p:cNvSpPr>
          <p:nvPr>
            <p:ph type="sldNum" sz="quarter" idx="10"/>
          </p:nvPr>
        </p:nvSpPr>
        <p:spPr/>
        <p:txBody>
          <a:bodyPr/>
          <a:lstStyle/>
          <a:p>
            <a:fld id="{49152864-F095-4430-A8EB-423975D21424}" type="slidenum">
              <a:rPr lang="en-US" smtClean="0"/>
              <a:t>34</a:t>
            </a:fld>
            <a:endParaRPr lang="en-US"/>
          </a:p>
        </p:txBody>
      </p:sp>
    </p:spTree>
    <p:extLst>
      <p:ext uri="{BB962C8B-B14F-4D97-AF65-F5344CB8AC3E}">
        <p14:creationId xmlns:p14="http://schemas.microsoft.com/office/powerpoint/2010/main" val="98892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seems to know we are or that we exist  1958 children’s hospital poison center, mid 1980’s Regional Poison Control Center, 2018 60’s year anniversary 9/2018 Senate Shelby wrote us a congratulation letter on covering the Region</a:t>
            </a:r>
            <a:r>
              <a:rPr lang="en-US" baseline="0" dirty="0"/>
              <a:t> of Birmingham</a:t>
            </a:r>
          </a:p>
          <a:p>
            <a:r>
              <a:rPr lang="en-US" baseline="0" dirty="0"/>
              <a:t>Media was to attend, I requested a big bow and ribbon to cut and a pair of giant scissors, order a cake and food for 100+  Thought we would announce and celebrate when COVID -19 was over, after 18 months, we had smaller cakes made and we ate cake for 2 weeks</a:t>
            </a:r>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11</a:t>
            </a:fld>
            <a:endParaRPr lang="en-US"/>
          </a:p>
        </p:txBody>
      </p:sp>
    </p:spTree>
    <p:extLst>
      <p:ext uri="{BB962C8B-B14F-4D97-AF65-F5344CB8AC3E}">
        <p14:creationId xmlns:p14="http://schemas.microsoft.com/office/powerpoint/2010/main" val="287485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Offered regardless of insurance. Call two weeks ago from a patient in Georgia called UAB</a:t>
            </a:r>
            <a:r>
              <a:rPr lang="en-US" baseline="0" dirty="0"/>
              <a:t> Snakebite Clinic </a:t>
            </a:r>
            <a:r>
              <a:rPr lang="en-US" dirty="0"/>
              <a:t>and is being seen at UAB</a:t>
            </a:r>
          </a:p>
        </p:txBody>
      </p:sp>
      <p:sp>
        <p:nvSpPr>
          <p:cNvPr id="4" name="Slide Number Placeholder 3"/>
          <p:cNvSpPr>
            <a:spLocks noGrp="1"/>
          </p:cNvSpPr>
          <p:nvPr>
            <p:ph type="sldNum" sz="quarter" idx="10"/>
          </p:nvPr>
        </p:nvSpPr>
        <p:spPr/>
        <p:txBody>
          <a:bodyPr/>
          <a:lstStyle/>
          <a:p>
            <a:fld id="{A28B19D0-324E-4BAE-A80B-B34924940966}" type="slidenum">
              <a:rPr lang="en-US" smtClean="0"/>
              <a:t>35</a:t>
            </a:fld>
            <a:endParaRPr lang="en-US"/>
          </a:p>
        </p:txBody>
      </p:sp>
    </p:spTree>
    <p:extLst>
      <p:ext uri="{BB962C8B-B14F-4D97-AF65-F5344CB8AC3E}">
        <p14:creationId xmlns:p14="http://schemas.microsoft.com/office/powerpoint/2010/main" val="141538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DEX MED E</a:t>
            </a:r>
            <a:r>
              <a:rPr lang="en-US" sz="1200" b="0" i="0" kern="1200" baseline="0" dirty="0">
                <a:solidFill>
                  <a:schemeClr val="tx1"/>
                </a:solidFill>
                <a:effectLst/>
                <a:latin typeface="+mn-lt"/>
                <a:ea typeface="+mn-ea"/>
                <a:cs typeface="+mn-cs"/>
              </a:rPr>
              <a:t> TOM </a:t>
            </a:r>
            <a:r>
              <a:rPr lang="en-US" sz="1200" b="0" i="0" kern="1200" baseline="0" dirty="0" err="1">
                <a:solidFill>
                  <a:schemeClr val="tx1"/>
                </a:solidFill>
                <a:effectLst/>
                <a:latin typeface="+mn-lt"/>
                <a:ea typeface="+mn-ea"/>
                <a:cs typeface="+mn-cs"/>
              </a:rPr>
              <a:t>idine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Premier Manufacturing Products, a Florida-based dietary supplement company, filed a motion Nov. 9 to place a restraining order on the impending action, citing ADPH’s failure to file an economic impact statement, stating the potential impacts of banning </a:t>
            </a:r>
            <a:r>
              <a:rPr lang="en-US" sz="1200" b="0" i="0" kern="1200" dirty="0" err="1">
                <a:solidFill>
                  <a:schemeClr val="tx1"/>
                </a:solidFill>
                <a:effectLst/>
                <a:latin typeface="+mn-lt"/>
                <a:ea typeface="+mn-ea"/>
                <a:cs typeface="+mn-cs"/>
              </a:rPr>
              <a:t>tianeptine</a:t>
            </a:r>
            <a:r>
              <a:rPr lang="en-US" sz="1200" b="0" i="0" kern="1200" dirty="0">
                <a:solidFill>
                  <a:schemeClr val="tx1"/>
                </a:solidFill>
                <a:effectLst/>
                <a:latin typeface="+mn-lt"/>
                <a:ea typeface="+mn-ea"/>
                <a:cs typeface="+mn-cs"/>
              </a:rPr>
              <a:t> in Alabama.</a:t>
            </a:r>
            <a:endParaRPr lang="en-US" dirty="0"/>
          </a:p>
          <a:p>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38</a:t>
            </a:fld>
            <a:endParaRPr lang="en-US"/>
          </a:p>
        </p:txBody>
      </p:sp>
    </p:spTree>
    <p:extLst>
      <p:ext uri="{BB962C8B-B14F-4D97-AF65-F5344CB8AC3E}">
        <p14:creationId xmlns:p14="http://schemas.microsoft.com/office/powerpoint/2010/main" val="4272926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baclofen or benzodiazepines, </a:t>
            </a:r>
          </a:p>
        </p:txBody>
      </p:sp>
      <p:sp>
        <p:nvSpPr>
          <p:cNvPr id="4" name="Slide Number Placeholder 3"/>
          <p:cNvSpPr>
            <a:spLocks noGrp="1"/>
          </p:cNvSpPr>
          <p:nvPr>
            <p:ph type="sldNum" sz="quarter" idx="10"/>
          </p:nvPr>
        </p:nvSpPr>
        <p:spPr/>
        <p:txBody>
          <a:bodyPr/>
          <a:lstStyle/>
          <a:p>
            <a:fld id="{FF167FF8-5F70-4F04-98A4-3A0D981BC672}" type="slidenum">
              <a:rPr lang="en-US" smtClean="0"/>
              <a:t>39</a:t>
            </a:fld>
            <a:endParaRPr lang="en-US"/>
          </a:p>
        </p:txBody>
      </p:sp>
    </p:spTree>
    <p:extLst>
      <p:ext uri="{BB962C8B-B14F-4D97-AF65-F5344CB8AC3E}">
        <p14:creationId xmlns:p14="http://schemas.microsoft.com/office/powerpoint/2010/main" val="52301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0-5: 64;  6-12: 26; 13-19: 24; 20-64: 65; 65+: 6 Unknown Adult: 2  </a:t>
            </a:r>
          </a:p>
          <a:p>
            <a:r>
              <a:rPr lang="en-US" sz="1200" b="0" i="0" kern="1200" dirty="0">
                <a:solidFill>
                  <a:schemeClr val="tx1"/>
                </a:solidFill>
                <a:effectLst/>
                <a:latin typeface="+mn-lt"/>
                <a:ea typeface="+mn-ea"/>
                <a:cs typeface="+mn-cs"/>
              </a:rPr>
              <a:t>ORAL: </a:t>
            </a:r>
            <a:r>
              <a:rPr lang="en-US" sz="1200" b="0" i="0" kern="1200" dirty="0" err="1">
                <a:solidFill>
                  <a:schemeClr val="tx1"/>
                </a:solidFill>
                <a:effectLst/>
                <a:latin typeface="+mn-lt"/>
                <a:ea typeface="+mn-ea"/>
                <a:cs typeface="+mn-cs"/>
              </a:rPr>
              <a:t>Tmax</a:t>
            </a:r>
            <a:r>
              <a:rPr lang="en-US" sz="1200" b="0" i="0" kern="1200" dirty="0">
                <a:solidFill>
                  <a:schemeClr val="tx1"/>
                </a:solidFill>
                <a:effectLst/>
                <a:latin typeface="+mn-lt"/>
                <a:ea typeface="+mn-ea"/>
                <a:cs typeface="+mn-cs"/>
              </a:rPr>
              <a:t>: 30 to 120 minutes and as late as 4 to 6 hours. ONSET: 0.5 to 2 hours. DURATION: 5 to 8 hours. BIOAVAILABILITY: 4% to 20%; high inter- and intra-patient</a:t>
            </a:r>
          </a:p>
          <a:p>
            <a:r>
              <a:rPr lang="en-US" sz="1200" b="0" i="0" kern="1200" dirty="0">
                <a:solidFill>
                  <a:schemeClr val="tx1"/>
                </a:solidFill>
                <a:effectLst/>
                <a:latin typeface="+mn-lt"/>
                <a:ea typeface="+mn-ea"/>
                <a:cs typeface="+mn-cs"/>
              </a:rPr>
              <a:t>Hallucinations, vomiting, tremor, anxiety, dizziness, confusion, and loss of consciousness have been reported with delta-8-THC (FDA, 2022).</a:t>
            </a:r>
            <a:endParaRPr lang="en-US" dirty="0"/>
          </a:p>
        </p:txBody>
      </p:sp>
      <p:sp>
        <p:nvSpPr>
          <p:cNvPr id="4" name="Slide Number Placeholder 3"/>
          <p:cNvSpPr>
            <a:spLocks noGrp="1"/>
          </p:cNvSpPr>
          <p:nvPr>
            <p:ph type="sldNum" sz="quarter" idx="10"/>
          </p:nvPr>
        </p:nvSpPr>
        <p:spPr/>
        <p:txBody>
          <a:bodyPr/>
          <a:lstStyle/>
          <a:p>
            <a:fld id="{49152864-F095-4430-A8EB-423975D21424}" type="slidenum">
              <a:rPr lang="en-US" smtClean="0"/>
              <a:t>43</a:t>
            </a:fld>
            <a:endParaRPr lang="en-US"/>
          </a:p>
        </p:txBody>
      </p:sp>
    </p:spTree>
    <p:extLst>
      <p:ext uri="{BB962C8B-B14F-4D97-AF65-F5344CB8AC3E}">
        <p14:creationId xmlns:p14="http://schemas.microsoft.com/office/powerpoint/2010/main" val="392604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Alabama Opioid Overdose and Addiction Council is raising awareness about the increased number of opioid overdose deaths in 2020. Opioids are drugs such as heroin, fentanyl and prescription medications like hydrocodone and oxycodone.</a:t>
            </a:r>
          </a:p>
          <a:p>
            <a:r>
              <a:rPr lang="en-US" sz="1200" b="0" i="0" kern="1200" dirty="0">
                <a:solidFill>
                  <a:schemeClr val="tx1"/>
                </a:solidFill>
                <a:effectLst/>
                <a:latin typeface="+mn-lt"/>
                <a:ea typeface="+mn-ea"/>
                <a:cs typeface="+mn-cs"/>
              </a:rPr>
              <a:t> According to a National Center for Health Statistics report released the last week of 2021 using official annual mortality data, 91,799 Americans died from drug overdoses in 2020. This is an astounding 31 percent increase over the 2019 rate and the largest year-over-year rate increase on record. Additional data suggests that 2021 drug overdose deaths continued to increase, underscoring the negative impact the COVID-19 pandemic has had on the health and well-being of Americans.</a:t>
            </a:r>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12</a:t>
            </a:fld>
            <a:endParaRPr lang="en-US"/>
          </a:p>
        </p:txBody>
      </p:sp>
    </p:spTree>
    <p:extLst>
      <p:ext uri="{BB962C8B-B14F-4D97-AF65-F5344CB8AC3E}">
        <p14:creationId xmlns:p14="http://schemas.microsoft.com/office/powerpoint/2010/main" val="18369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1300 to 1800 calls</a:t>
            </a:r>
          </a:p>
          <a:p>
            <a:r>
              <a:rPr lang="en-US" dirty="0"/>
              <a:t>We were slotted to go remote in June 2020 for surge and disaster plan (had a duplicate set up in a training room in the hospital).</a:t>
            </a:r>
          </a:p>
        </p:txBody>
      </p:sp>
      <p:sp>
        <p:nvSpPr>
          <p:cNvPr id="4" name="Slide Number Placeholder 3"/>
          <p:cNvSpPr>
            <a:spLocks noGrp="1"/>
          </p:cNvSpPr>
          <p:nvPr>
            <p:ph type="sldNum" sz="quarter" idx="10"/>
          </p:nvPr>
        </p:nvSpPr>
        <p:spPr/>
        <p:txBody>
          <a:bodyPr/>
          <a:lstStyle/>
          <a:p>
            <a:fld id="{A28B19D0-324E-4BAE-A80B-B34924940966}" type="slidenum">
              <a:rPr lang="en-US" smtClean="0"/>
              <a:t>14</a:t>
            </a:fld>
            <a:endParaRPr lang="en-US"/>
          </a:p>
        </p:txBody>
      </p:sp>
    </p:spTree>
    <p:extLst>
      <p:ext uri="{BB962C8B-B14F-4D97-AF65-F5344CB8AC3E}">
        <p14:creationId xmlns:p14="http://schemas.microsoft.com/office/powerpoint/2010/main" val="404114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(3/16/2018-12/31/2020) (3/20-12/21) chloroquine 23 vs 39 Bleach 1276</a:t>
            </a:r>
            <a:r>
              <a:rPr lang="en-US" baseline="0" dirty="0"/>
              <a:t> vs</a:t>
            </a:r>
            <a:r>
              <a:rPr lang="en-US" dirty="0"/>
              <a:t>1491 </a:t>
            </a:r>
            <a:r>
              <a:rPr lang="en-US" dirty="0" err="1"/>
              <a:t>ivermectin</a:t>
            </a:r>
            <a:r>
              <a:rPr lang="en-US" dirty="0"/>
              <a:t> 67 vs 121</a:t>
            </a:r>
          </a:p>
        </p:txBody>
      </p:sp>
      <p:sp>
        <p:nvSpPr>
          <p:cNvPr id="4" name="Slide Number Placeholder 3"/>
          <p:cNvSpPr>
            <a:spLocks noGrp="1"/>
          </p:cNvSpPr>
          <p:nvPr>
            <p:ph type="sldNum" sz="quarter" idx="10"/>
          </p:nvPr>
        </p:nvSpPr>
        <p:spPr/>
        <p:txBody>
          <a:bodyPr/>
          <a:lstStyle/>
          <a:p>
            <a:fld id="{A28B19D0-324E-4BAE-A80B-B34924940966}" type="slidenum">
              <a:rPr lang="en-US" smtClean="0"/>
              <a:t>15</a:t>
            </a:fld>
            <a:endParaRPr lang="en-US"/>
          </a:p>
        </p:txBody>
      </p:sp>
    </p:spTree>
    <p:extLst>
      <p:ext uri="{BB962C8B-B14F-4D97-AF65-F5344CB8AC3E}">
        <p14:creationId xmlns:p14="http://schemas.microsoft.com/office/powerpoint/2010/main" val="223887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through May a 30% increase</a:t>
            </a:r>
          </a:p>
        </p:txBody>
      </p:sp>
      <p:sp>
        <p:nvSpPr>
          <p:cNvPr id="4" name="Slide Number Placeholder 3"/>
          <p:cNvSpPr>
            <a:spLocks noGrp="1"/>
          </p:cNvSpPr>
          <p:nvPr>
            <p:ph type="sldNum" sz="quarter" idx="10"/>
          </p:nvPr>
        </p:nvSpPr>
        <p:spPr/>
        <p:txBody>
          <a:bodyPr/>
          <a:lstStyle/>
          <a:p>
            <a:fld id="{A28B19D0-324E-4BAE-A80B-B34924940966}" type="slidenum">
              <a:rPr lang="en-US" smtClean="0"/>
              <a:t>16</a:t>
            </a:fld>
            <a:endParaRPr lang="en-US"/>
          </a:p>
        </p:txBody>
      </p:sp>
    </p:spTree>
    <p:extLst>
      <p:ext uri="{BB962C8B-B14F-4D97-AF65-F5344CB8AC3E}">
        <p14:creationId xmlns:p14="http://schemas.microsoft.com/office/powerpoint/2010/main" val="147703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completed our March rotation, August 2020 we</a:t>
            </a:r>
            <a:r>
              <a:rPr lang="en-US" baseline="0" dirty="0"/>
              <a:t> began back with rotations  contacted Dan Self Curator of the Reptile House.  Also took PYG1 Pharmacy residents, UAB EM residents, class to botanical gardens. </a:t>
            </a:r>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17</a:t>
            </a:fld>
            <a:endParaRPr lang="en-US"/>
          </a:p>
        </p:txBody>
      </p:sp>
    </p:spTree>
    <p:extLst>
      <p:ext uri="{BB962C8B-B14F-4D97-AF65-F5344CB8AC3E}">
        <p14:creationId xmlns:p14="http://schemas.microsoft.com/office/powerpoint/2010/main" val="287222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4 Chairpersons of SPI Committee, 2 Editors for the FYI publication goes to all 55 PC and 900 SPIs  In 2005 APIC hosted the first national webinar for SPIs, I am one of 11 members of the Accreditation committee ((12 years)</a:t>
            </a:r>
          </a:p>
          <a:p>
            <a:r>
              <a:rPr lang="en-US" baseline="0" dirty="0"/>
              <a:t>164 clinical effects that NPDS gathers, central data repository </a:t>
            </a:r>
            <a:endParaRPr lang="en-US" dirty="0"/>
          </a:p>
        </p:txBody>
      </p:sp>
      <p:sp>
        <p:nvSpPr>
          <p:cNvPr id="4" name="Slide Number Placeholder 3"/>
          <p:cNvSpPr>
            <a:spLocks noGrp="1"/>
          </p:cNvSpPr>
          <p:nvPr>
            <p:ph type="sldNum" sz="quarter" idx="10"/>
          </p:nvPr>
        </p:nvSpPr>
        <p:spPr/>
        <p:txBody>
          <a:bodyPr/>
          <a:lstStyle/>
          <a:p>
            <a:fld id="{A28B19D0-324E-4BAE-A80B-B34924940966}" type="slidenum">
              <a:rPr lang="en-US" smtClean="0"/>
              <a:t>18</a:t>
            </a:fld>
            <a:endParaRPr lang="en-US"/>
          </a:p>
        </p:txBody>
      </p:sp>
    </p:spTree>
    <p:extLst>
      <p:ext uri="{BB962C8B-B14F-4D97-AF65-F5344CB8AC3E}">
        <p14:creationId xmlns:p14="http://schemas.microsoft.com/office/powerpoint/2010/main" val="1727954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Palytoxin</a:t>
            </a:r>
            <a:r>
              <a:rPr lang="en-US" dirty="0"/>
              <a:t>, salmonella, Harmful algae</a:t>
            </a:r>
            <a:r>
              <a:rPr lang="en-US" baseline="0" dirty="0"/>
              <a:t> blooms </a:t>
            </a:r>
            <a:r>
              <a:rPr lang="en-US" dirty="0"/>
              <a:t>AB</a:t>
            </a:r>
          </a:p>
        </p:txBody>
      </p:sp>
      <p:sp>
        <p:nvSpPr>
          <p:cNvPr id="4" name="Slide Number Placeholder 3"/>
          <p:cNvSpPr>
            <a:spLocks noGrp="1"/>
          </p:cNvSpPr>
          <p:nvPr>
            <p:ph type="sldNum" sz="quarter" idx="10"/>
          </p:nvPr>
        </p:nvSpPr>
        <p:spPr/>
        <p:txBody>
          <a:bodyPr/>
          <a:lstStyle/>
          <a:p>
            <a:fld id="{A28B19D0-324E-4BAE-A80B-B34924940966}" type="slidenum">
              <a:rPr lang="en-US" smtClean="0"/>
              <a:t>20</a:t>
            </a:fld>
            <a:endParaRPr lang="en-US"/>
          </a:p>
        </p:txBody>
      </p:sp>
    </p:spTree>
    <p:extLst>
      <p:ext uri="{BB962C8B-B14F-4D97-AF65-F5344CB8AC3E}">
        <p14:creationId xmlns:p14="http://schemas.microsoft.com/office/powerpoint/2010/main" val="315772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E7197D-D9B4-4E7B-9182-5E56DA0B4797}" type="datetimeFigureOut">
              <a:rPr lang="en-US" smtClean="0"/>
              <a:t>10/09/2023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575722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7197D-D9B4-4E7B-9182-5E56DA0B4797}" type="datetimeFigureOut">
              <a:rPr lang="en-US" smtClean="0"/>
              <a:t>10/09/2023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137189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7197D-D9B4-4E7B-9182-5E56DA0B4797}" type="datetimeFigureOut">
              <a:rPr lang="en-US" smtClean="0"/>
              <a:t>10/09/2023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74932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6360782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1" name="Picture 4" descr="Picture 4"/>
          <p:cNvPicPr>
            <a:picLocks noChangeAspect="1"/>
          </p:cNvPicPr>
          <p:nvPr/>
        </p:nvPicPr>
        <p:blipFill>
          <a:blip r:embed="rId2"/>
          <a:stretch>
            <a:fillRect/>
          </a:stretch>
        </p:blipFill>
        <p:spPr>
          <a:xfrm>
            <a:off x="-12700" y="3048"/>
            <a:ext cx="9144000" cy="6851905"/>
          </a:xfrm>
          <a:prstGeom prst="rect">
            <a:avLst/>
          </a:prstGeom>
          <a:ln w="12700">
            <a:miter lim="400000"/>
          </a:ln>
        </p:spPr>
      </p:pic>
      <p:pic>
        <p:nvPicPr>
          <p:cNvPr id="22" name="Picture 7" descr="Picture 7"/>
          <p:cNvPicPr>
            <a:picLocks noChangeAspect="1"/>
          </p:cNvPicPr>
          <p:nvPr/>
        </p:nvPicPr>
        <p:blipFill>
          <a:blip r:embed="rId3"/>
          <a:stretch>
            <a:fillRect/>
          </a:stretch>
        </p:blipFill>
        <p:spPr>
          <a:xfrm>
            <a:off x="227930" y="5903726"/>
            <a:ext cx="1650733" cy="679160"/>
          </a:xfrm>
          <a:prstGeom prst="rect">
            <a:avLst/>
          </a:prstGeom>
          <a:ln w="12700">
            <a:miter lim="400000"/>
          </a:ln>
        </p:spPr>
      </p:pic>
      <p:sp>
        <p:nvSpPr>
          <p:cNvPr id="23" name="Title Text"/>
          <p:cNvSpPr txBox="1">
            <a:spLocks noGrp="1"/>
          </p:cNvSpPr>
          <p:nvPr>
            <p:ph type="title"/>
          </p:nvPr>
        </p:nvSpPr>
        <p:spPr>
          <a:xfrm>
            <a:off x="2209800" y="2130425"/>
            <a:ext cx="7772400" cy="1470025"/>
          </a:xfrm>
          <a:prstGeom prst="rect">
            <a:avLst/>
          </a:prstGeom>
        </p:spPr>
        <p:txBody>
          <a:bodyPr/>
          <a:lstStyle/>
          <a:p>
            <a:r>
              <a:t>Title Text</a:t>
            </a:r>
          </a:p>
        </p:txBody>
      </p:sp>
      <p:sp>
        <p:nvSpPr>
          <p:cNvPr id="24" name="Body Level One…"/>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algn="ctr">
              <a:buFontTx/>
              <a:defRPr>
                <a:solidFill>
                  <a:srgbClr val="888888"/>
                </a:solidFill>
              </a:defRPr>
            </a:lvl2pPr>
            <a:lvl3pPr marL="0" indent="457200" algn="ctr">
              <a:buSzTx/>
              <a:buFontTx/>
              <a:buNone/>
              <a:defRPr>
                <a:solidFill>
                  <a:srgbClr val="888888"/>
                </a:solidFill>
              </a:defRPr>
            </a:lvl3pPr>
            <a:lvl4pPr marL="0" indent="685800" algn="ctr">
              <a:buSzTx/>
              <a:buFontTx/>
              <a:buNone/>
              <a:defRPr>
                <a:solidFill>
                  <a:srgbClr val="888888"/>
                </a:solidFill>
              </a:defRPr>
            </a:lvl4pPr>
            <a:lvl5pPr marL="0" indent="9144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60640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sz="quarter" idx="1"/>
          </p:nvPr>
        </p:nvSpPr>
        <p:spPr>
          <a:xfrm>
            <a:off x="4170946" y="3407343"/>
            <a:ext cx="6039854" cy="218718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50856215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2246313" y="4406900"/>
            <a:ext cx="7772401" cy="1362075"/>
          </a:xfrm>
          <a:prstGeom prst="rect">
            <a:avLst/>
          </a:prstGeom>
        </p:spPr>
        <p:txBody>
          <a:bodyPr anchor="t"/>
          <a:lstStyle>
            <a:lvl1pPr>
              <a:defRPr sz="4000" b="1" cap="all"/>
            </a:lvl1pPr>
          </a:lstStyle>
          <a:p>
            <a:r>
              <a:t>Title Text</a:t>
            </a:r>
          </a:p>
        </p:txBody>
      </p:sp>
      <p:sp>
        <p:nvSpPr>
          <p:cNvPr id="42" name="Body Level One…"/>
          <p:cNvSpPr txBox="1">
            <a:spLocks noGrp="1"/>
          </p:cNvSpPr>
          <p:nvPr>
            <p:ph type="body" sz="quarter" idx="1"/>
          </p:nvPr>
        </p:nvSpPr>
        <p:spPr>
          <a:xfrm>
            <a:off x="2246313" y="2906713"/>
            <a:ext cx="7772401" cy="1500188"/>
          </a:xfrm>
          <a:prstGeom prst="rect">
            <a:avLst/>
          </a:prstGeom>
        </p:spPr>
        <p:txBody>
          <a:bodyPr anchor="b"/>
          <a:lstStyle>
            <a:lvl1pPr marL="0" indent="0">
              <a:spcBef>
                <a:spcPts val="450"/>
              </a:spcBef>
              <a:buSzTx/>
              <a:buFontTx/>
              <a:buNone/>
              <a:defRPr sz="2000">
                <a:solidFill>
                  <a:srgbClr val="888888"/>
                </a:solidFill>
              </a:defRPr>
            </a:lvl1pPr>
            <a:lvl2pPr>
              <a:spcBef>
                <a:spcPts val="450"/>
              </a:spcBef>
              <a:buFontTx/>
              <a:defRPr sz="2000">
                <a:solidFill>
                  <a:srgbClr val="888888"/>
                </a:solidFill>
              </a:defRPr>
            </a:lvl2pPr>
            <a:lvl3pPr marL="0" indent="457200">
              <a:spcBef>
                <a:spcPts val="450"/>
              </a:spcBef>
              <a:buSzTx/>
              <a:buFontTx/>
              <a:buNone/>
              <a:defRPr sz="2000">
                <a:solidFill>
                  <a:srgbClr val="888888"/>
                </a:solidFill>
              </a:defRPr>
            </a:lvl3pPr>
            <a:lvl4pPr marL="0" indent="685800">
              <a:spcBef>
                <a:spcPts val="450"/>
              </a:spcBef>
              <a:buSzTx/>
              <a:buFontTx/>
              <a:buNone/>
              <a:defRPr sz="2000">
                <a:solidFill>
                  <a:srgbClr val="888888"/>
                </a:solidFill>
              </a:defRPr>
            </a:lvl4pPr>
            <a:lvl5pPr marL="0" indent="914400">
              <a:spcBef>
                <a:spcPts val="45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362119698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half" idx="1"/>
          </p:nvPr>
        </p:nvSpPr>
        <p:spPr>
          <a:xfrm>
            <a:off x="1981200" y="1600200"/>
            <a:ext cx="4038600" cy="4525963"/>
          </a:xfrm>
          <a:prstGeom prst="rect">
            <a:avLst/>
          </a:prstGeom>
        </p:spPr>
        <p:txBody>
          <a:bodyPr/>
          <a:lstStyle>
            <a:lvl1pPr>
              <a:spcBef>
                <a:spcPts val="650"/>
              </a:spcBef>
              <a:defRPr sz="2800"/>
            </a:lvl1pPr>
            <a:lvl2pPr>
              <a:spcBef>
                <a:spcPts val="650"/>
              </a:spcBef>
              <a:defRPr sz="2800"/>
            </a:lvl2pPr>
            <a:lvl3pPr marL="777240" indent="-320040">
              <a:spcBef>
                <a:spcPts val="650"/>
              </a:spcBef>
              <a:defRPr sz="2800"/>
            </a:lvl3pPr>
            <a:lvl4pPr marL="1041400" indent="-355600">
              <a:spcBef>
                <a:spcPts val="650"/>
              </a:spcBef>
              <a:defRPr sz="2800"/>
            </a:lvl4pPr>
            <a:lvl5pPr marL="1270000" indent="-355600">
              <a:spcBef>
                <a:spcPts val="650"/>
              </a:spcBef>
              <a:defRPr sz="2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61835010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Body Level One…"/>
          <p:cNvSpPr txBox="1">
            <a:spLocks noGrp="1"/>
          </p:cNvSpPr>
          <p:nvPr>
            <p:ph type="body" sz="quarter" idx="1"/>
          </p:nvPr>
        </p:nvSpPr>
        <p:spPr>
          <a:xfrm>
            <a:off x="1981200" y="1535112"/>
            <a:ext cx="4040188" cy="639763"/>
          </a:xfrm>
          <a:prstGeom prst="rect">
            <a:avLst/>
          </a:prstGeom>
        </p:spPr>
        <p:txBody>
          <a:bodyPr anchor="b"/>
          <a:lstStyle>
            <a:lvl1pPr marL="0" indent="0">
              <a:spcBef>
                <a:spcPts val="550"/>
              </a:spcBef>
              <a:buSzTx/>
              <a:buFontTx/>
              <a:buNone/>
              <a:defRPr sz="2400" b="1"/>
            </a:lvl1pPr>
            <a:lvl2pPr>
              <a:spcBef>
                <a:spcPts val="550"/>
              </a:spcBef>
              <a:buFontTx/>
              <a:defRPr sz="2400" b="1"/>
            </a:lvl2pPr>
            <a:lvl3pPr marL="0" indent="457200">
              <a:spcBef>
                <a:spcPts val="550"/>
              </a:spcBef>
              <a:buSzTx/>
              <a:buFontTx/>
              <a:buNone/>
              <a:defRPr sz="2400" b="1"/>
            </a:lvl3pPr>
            <a:lvl4pPr marL="0" indent="685800">
              <a:spcBef>
                <a:spcPts val="550"/>
              </a:spcBef>
              <a:buSzTx/>
              <a:buFontTx/>
              <a:buNone/>
              <a:defRPr sz="2400" b="1"/>
            </a:lvl4pPr>
            <a:lvl5pPr marL="0" indent="914400">
              <a:spcBef>
                <a:spcPts val="55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6169025" y="1535112"/>
            <a:ext cx="4041775" cy="639763"/>
          </a:xfrm>
          <a:prstGeom prst="rect">
            <a:avLst/>
          </a:prstGeom>
          <a:ln w="12700"/>
        </p:spPr>
        <p:txBody>
          <a:bodyPr anchor="b"/>
          <a:lstStyle>
            <a:lvl1pPr marL="0" indent="0">
              <a:spcBef>
                <a:spcPts val="550"/>
              </a:spcBef>
              <a:buSzTx/>
              <a:buFontTx/>
              <a:buNone/>
              <a:defRPr sz="4800" b="1"/>
            </a:lvl1pPr>
          </a:lstStyle>
          <a:p>
            <a:pPr marL="0" indent="0">
              <a:spcBef>
                <a:spcPts val="1100"/>
              </a:spcBef>
              <a:buSzTx/>
              <a:buFontTx/>
              <a:buNone/>
              <a:defRPr sz="4800" b="1"/>
            </a:pPr>
            <a:endParaRPr/>
          </a:p>
        </p:txBody>
      </p:sp>
      <p:sp>
        <p:nvSpPr>
          <p:cNvPr id="62"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63196357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 name="Title Text"/>
          <p:cNvSpPr txBox="1">
            <a:spLocks noGrp="1"/>
          </p:cNvSpPr>
          <p:nvPr>
            <p:ph type="title"/>
          </p:nvPr>
        </p:nvSpPr>
        <p:spPr>
          <a:prstGeom prst="rect">
            <a:avLst/>
          </a:prstGeom>
        </p:spPr>
        <p:txBody>
          <a:bodyPr/>
          <a:lstStyle/>
          <a:p>
            <a:r>
              <a:t>Title Text</a:t>
            </a:r>
          </a:p>
        </p:txBody>
      </p:sp>
      <p:sp>
        <p:nvSpPr>
          <p:cNvPr id="70"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31225289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33631101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7197D-D9B4-4E7B-9182-5E56DA0B4797}" type="datetimeFigureOut">
              <a:rPr lang="en-US" smtClean="0"/>
              <a:t>10/09/2023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398503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981200" y="273050"/>
            <a:ext cx="3008314" cy="1162050"/>
          </a:xfrm>
          <a:prstGeom prst="rect">
            <a:avLst/>
          </a:prstGeom>
        </p:spPr>
        <p:txBody>
          <a:bodyPr anchor="b"/>
          <a:lstStyle>
            <a:lvl1pPr>
              <a:defRPr sz="2000" b="1"/>
            </a:lvl1pPr>
          </a:lstStyle>
          <a:p>
            <a:r>
              <a:t>Title Text</a:t>
            </a:r>
          </a:p>
        </p:txBody>
      </p:sp>
      <p:sp>
        <p:nvSpPr>
          <p:cNvPr id="85" name="Body Level One…"/>
          <p:cNvSpPr txBox="1">
            <a:spLocks noGrp="1"/>
          </p:cNvSpPr>
          <p:nvPr>
            <p:ph type="body" sz="half" idx="1"/>
          </p:nvPr>
        </p:nvSpPr>
        <p:spPr>
          <a:xfrm>
            <a:off x="5099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Text Placeholder 3"/>
          <p:cNvSpPr>
            <a:spLocks noGrp="1"/>
          </p:cNvSpPr>
          <p:nvPr>
            <p:ph type="body" sz="quarter" idx="21"/>
          </p:nvPr>
        </p:nvSpPr>
        <p:spPr>
          <a:xfrm>
            <a:off x="1981200" y="1435100"/>
            <a:ext cx="3008314" cy="4691063"/>
          </a:xfrm>
          <a:prstGeom prst="rect">
            <a:avLst/>
          </a:prstGeom>
          <a:ln w="12700"/>
        </p:spPr>
        <p:txBody>
          <a:bodyPr/>
          <a:lstStyle>
            <a:lvl1pPr marL="0" indent="0">
              <a:spcBef>
                <a:spcPts val="300"/>
              </a:spcBef>
              <a:buSzTx/>
              <a:buFontTx/>
              <a:buNone/>
              <a:defRPr sz="2800"/>
            </a:lvl1pPr>
          </a:lstStyle>
          <a:p>
            <a:pPr marL="0" indent="0">
              <a:spcBef>
                <a:spcPts val="600"/>
              </a:spcBef>
              <a:buSzTx/>
              <a:buFontTx/>
              <a:buNone/>
              <a:defRPr sz="2800"/>
            </a:pPr>
            <a:endParaRPr/>
          </a:p>
        </p:txBody>
      </p:sp>
      <p:sp>
        <p:nvSpPr>
          <p:cNvPr id="87"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84084775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3316288" y="4800600"/>
            <a:ext cx="5486401" cy="566738"/>
          </a:xfrm>
          <a:prstGeom prst="rect">
            <a:avLst/>
          </a:prstGeom>
        </p:spPr>
        <p:txBody>
          <a:bodyPr anchor="b"/>
          <a:lstStyle>
            <a:lvl1pPr>
              <a:defRPr sz="2000" b="1"/>
            </a:lvl1pPr>
          </a:lstStyle>
          <a:p>
            <a:r>
              <a:t>Title Text</a:t>
            </a:r>
          </a:p>
        </p:txBody>
      </p:sp>
      <p:sp>
        <p:nvSpPr>
          <p:cNvPr id="95" name="Picture Placeholder 2"/>
          <p:cNvSpPr>
            <a:spLocks noGrp="1"/>
          </p:cNvSpPr>
          <p:nvPr>
            <p:ph type="pic" sz="half" idx="21"/>
          </p:nvPr>
        </p:nvSpPr>
        <p:spPr>
          <a:xfrm>
            <a:off x="3316288" y="612775"/>
            <a:ext cx="5486401" cy="4114800"/>
          </a:xfrm>
          <a:prstGeom prst="rect">
            <a:avLst/>
          </a:prstGeom>
          <a:ln w="12700"/>
        </p:spPr>
        <p:txBody>
          <a:bodyPr tIns="45719" bIns="45719">
            <a:noAutofit/>
          </a:bodyPr>
          <a:lstStyle/>
          <a:p>
            <a:endParaRPr/>
          </a:p>
        </p:txBody>
      </p:sp>
      <p:sp>
        <p:nvSpPr>
          <p:cNvPr id="96" name="Body Level One…"/>
          <p:cNvSpPr txBox="1">
            <a:spLocks noGrp="1"/>
          </p:cNvSpPr>
          <p:nvPr>
            <p:ph type="body" sz="quarter" idx="1"/>
          </p:nvPr>
        </p:nvSpPr>
        <p:spPr>
          <a:xfrm>
            <a:off x="3316288" y="5367338"/>
            <a:ext cx="5486401" cy="804863"/>
          </a:xfrm>
          <a:prstGeom prst="rect">
            <a:avLst/>
          </a:prstGeom>
        </p:spPr>
        <p:txBody>
          <a:bodyPr/>
          <a:lstStyle>
            <a:lvl1pPr marL="0" indent="0">
              <a:spcBef>
                <a:spcPts val="300"/>
              </a:spcBef>
              <a:buSzTx/>
              <a:buFontTx/>
              <a:buNone/>
              <a:defRPr sz="1400"/>
            </a:lvl1pPr>
            <a:lvl2pPr>
              <a:spcBef>
                <a:spcPts val="300"/>
              </a:spcBef>
              <a:buFontTx/>
              <a:defRPr sz="1400"/>
            </a:lvl2pPr>
            <a:lvl3pPr marL="0" indent="457200">
              <a:spcBef>
                <a:spcPts val="300"/>
              </a:spcBef>
              <a:buSzTx/>
              <a:buFontTx/>
              <a:buNone/>
              <a:defRPr sz="1400"/>
            </a:lvl3pPr>
            <a:lvl4pPr marL="0" indent="685800">
              <a:spcBef>
                <a:spcPts val="300"/>
              </a:spcBef>
              <a:buSzTx/>
              <a:buFontTx/>
              <a:buNone/>
              <a:defRPr sz="1400"/>
            </a:lvl4pPr>
            <a:lvl5pPr marL="0" indent="9144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362148669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04"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05"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06" name="Title Text"/>
          <p:cNvSpPr txBox="1">
            <a:spLocks noGrp="1"/>
          </p:cNvSpPr>
          <p:nvPr>
            <p:ph type="title"/>
          </p:nvPr>
        </p:nvSpPr>
        <p:spPr>
          <a:xfrm>
            <a:off x="2667000" y="1122363"/>
            <a:ext cx="6858000" cy="2387601"/>
          </a:xfrm>
          <a:prstGeom prst="rect">
            <a:avLst/>
          </a:prstGeom>
        </p:spPr>
        <p:txBody>
          <a:bodyPr anchor="b"/>
          <a:lstStyle>
            <a:lvl1pPr algn="ctr" defTabSz="914400">
              <a:lnSpc>
                <a:spcPct val="90000"/>
              </a:lnSpc>
              <a:defRPr sz="6000">
                <a:latin typeface="Calibri Light"/>
                <a:ea typeface="Calibri Light"/>
                <a:cs typeface="Calibri Light"/>
                <a:sym typeface="Calibri Light"/>
              </a:defRPr>
            </a:lvl1pPr>
          </a:lstStyle>
          <a:p>
            <a:r>
              <a:t>Title Text</a:t>
            </a:r>
          </a:p>
        </p:txBody>
      </p:sp>
      <p:sp>
        <p:nvSpPr>
          <p:cNvPr id="107" name="Body Level One…"/>
          <p:cNvSpPr txBox="1">
            <a:spLocks noGrp="1"/>
          </p:cNvSpPr>
          <p:nvPr>
            <p:ph type="body" sz="quarter" idx="1"/>
          </p:nvPr>
        </p:nvSpPr>
        <p:spPr>
          <a:xfrm>
            <a:off x="2667000" y="3602038"/>
            <a:ext cx="6858000" cy="1655763"/>
          </a:xfrm>
          <a:prstGeom prst="rect">
            <a:avLst/>
          </a:prstGeom>
        </p:spPr>
        <p:txBody>
          <a:bodyPr/>
          <a:lstStyle>
            <a:lvl1pPr marL="0" indent="0" algn="ctr" defTabSz="914400">
              <a:lnSpc>
                <a:spcPct val="90000"/>
              </a:lnSpc>
              <a:spcBef>
                <a:spcPts val="1000"/>
              </a:spcBef>
              <a:buSzTx/>
              <a:buFontTx/>
              <a:buNone/>
              <a:defRPr sz="2400"/>
            </a:lvl1pPr>
            <a:lvl2pPr algn="ctr" defTabSz="914400">
              <a:lnSpc>
                <a:spcPct val="90000"/>
              </a:lnSpc>
              <a:spcBef>
                <a:spcPts val="1000"/>
              </a:spcBef>
              <a:buFontTx/>
              <a:defRPr sz="2400"/>
            </a:lvl2pPr>
            <a:lvl3pPr marL="0" indent="457200" algn="ctr" defTabSz="914400">
              <a:lnSpc>
                <a:spcPct val="90000"/>
              </a:lnSpc>
              <a:spcBef>
                <a:spcPts val="1000"/>
              </a:spcBef>
              <a:buSzTx/>
              <a:buFontTx/>
              <a:buNone/>
              <a:defRPr sz="2400"/>
            </a:lvl3pPr>
            <a:lvl4pPr marL="0" indent="685800" algn="ctr" defTabSz="914400">
              <a:lnSpc>
                <a:spcPct val="90000"/>
              </a:lnSpc>
              <a:spcBef>
                <a:spcPts val="1000"/>
              </a:spcBef>
              <a:buSzTx/>
              <a:buFontTx/>
              <a:buNone/>
              <a:defRPr sz="2400"/>
            </a:lvl4pPr>
            <a:lvl5pPr marL="0" indent="914400" algn="ctr" defTabSz="914400">
              <a:lnSpc>
                <a:spcPct val="9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96420922"/>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5"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16"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17" name="Title Text"/>
          <p:cNvSpPr txBox="1">
            <a:spLocks noGrp="1"/>
          </p:cNvSpPr>
          <p:nvPr>
            <p:ph type="title"/>
          </p:nvPr>
        </p:nvSpPr>
        <p:spPr>
          <a:xfrm>
            <a:off x="2152650" y="365125"/>
            <a:ext cx="7886700" cy="1325563"/>
          </a:xfrm>
          <a:prstGeom prst="rect">
            <a:avLst/>
          </a:prstGeom>
        </p:spPr>
        <p:txBody>
          <a:bodyPr/>
          <a:lstStyle>
            <a:lvl1pPr defTabSz="914400">
              <a:lnSpc>
                <a:spcPct val="90000"/>
              </a:lnSpc>
              <a:defRPr>
                <a:latin typeface="Calibri Light"/>
                <a:ea typeface="Calibri Light"/>
                <a:cs typeface="Calibri Light"/>
                <a:sym typeface="Calibri Light"/>
              </a:defRPr>
            </a:lvl1pPr>
          </a:lstStyle>
          <a:p>
            <a:r>
              <a:t>Title Text</a:t>
            </a:r>
          </a:p>
        </p:txBody>
      </p:sp>
      <p:sp>
        <p:nvSpPr>
          <p:cNvPr id="118" name="Body Level One…"/>
          <p:cNvSpPr txBox="1">
            <a:spLocks noGrp="1"/>
          </p:cNvSpPr>
          <p:nvPr>
            <p:ph type="body" sz="half" idx="1"/>
          </p:nvPr>
        </p:nvSpPr>
        <p:spPr>
          <a:xfrm>
            <a:off x="2152650" y="1825625"/>
            <a:ext cx="7886700" cy="3843655"/>
          </a:xfrm>
          <a:prstGeom prst="rect">
            <a:avLst/>
          </a:prstGeom>
        </p:spPr>
        <p:txBody>
          <a:bodyPr/>
          <a:lstStyle>
            <a:lvl1pPr marL="228600" indent="-228600" defTabSz="914400">
              <a:lnSpc>
                <a:spcPct val="90000"/>
              </a:lnSpc>
              <a:spcBef>
                <a:spcPts val="1000"/>
              </a:spcBef>
              <a:defRPr sz="2800"/>
            </a:lvl1pPr>
            <a:lvl2pPr marL="495300" indent="-266700" defTabSz="914400">
              <a:lnSpc>
                <a:spcPct val="90000"/>
              </a:lnSpc>
              <a:spcBef>
                <a:spcPts val="1000"/>
              </a:spcBef>
              <a:buSzPct val="100000"/>
              <a:buChar char="•"/>
              <a:defRPr sz="2800"/>
            </a:lvl2pPr>
            <a:lvl3pPr marL="777240" indent="-320040" defTabSz="914400">
              <a:lnSpc>
                <a:spcPct val="90000"/>
              </a:lnSpc>
              <a:spcBef>
                <a:spcPts val="1000"/>
              </a:spcBef>
              <a:defRPr sz="2800"/>
            </a:lvl3pPr>
            <a:lvl4pPr marL="1041400" indent="-355600" defTabSz="914400">
              <a:lnSpc>
                <a:spcPct val="90000"/>
              </a:lnSpc>
              <a:spcBef>
                <a:spcPts val="1000"/>
              </a:spcBef>
              <a:buChar char="•"/>
              <a:defRPr sz="2800"/>
            </a:lvl4pPr>
            <a:lvl5pPr marL="12700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61724473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126"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27"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28" name="Title Text"/>
          <p:cNvSpPr txBox="1">
            <a:spLocks noGrp="1"/>
          </p:cNvSpPr>
          <p:nvPr>
            <p:ph type="title"/>
          </p:nvPr>
        </p:nvSpPr>
        <p:spPr>
          <a:xfrm>
            <a:off x="2147888" y="1709738"/>
            <a:ext cx="7886701" cy="2852737"/>
          </a:xfrm>
          <a:prstGeom prst="rect">
            <a:avLst/>
          </a:prstGeom>
        </p:spPr>
        <p:txBody>
          <a:bodyPr anchor="b"/>
          <a:lstStyle>
            <a:lvl1pPr defTabSz="914400">
              <a:lnSpc>
                <a:spcPct val="90000"/>
              </a:lnSpc>
              <a:defRPr sz="6000">
                <a:latin typeface="Calibri Light"/>
                <a:ea typeface="Calibri Light"/>
                <a:cs typeface="Calibri Light"/>
                <a:sym typeface="Calibri Light"/>
              </a:defRPr>
            </a:lvl1pPr>
          </a:lstStyle>
          <a:p>
            <a:r>
              <a:t>Title Text</a:t>
            </a:r>
          </a:p>
        </p:txBody>
      </p:sp>
      <p:sp>
        <p:nvSpPr>
          <p:cNvPr id="129" name="Body Level One…"/>
          <p:cNvSpPr txBox="1">
            <a:spLocks noGrp="1"/>
          </p:cNvSpPr>
          <p:nvPr>
            <p:ph type="body" sz="quarter" idx="1"/>
          </p:nvPr>
        </p:nvSpPr>
        <p:spPr>
          <a:xfrm>
            <a:off x="2147888" y="4589463"/>
            <a:ext cx="7886701" cy="1500188"/>
          </a:xfrm>
          <a:prstGeom prst="rect">
            <a:avLst/>
          </a:prstGeom>
        </p:spPr>
        <p:txBody>
          <a:bodyPr/>
          <a:lstStyle>
            <a:lvl1pPr marL="0" indent="0" defTabSz="914400">
              <a:lnSpc>
                <a:spcPct val="90000"/>
              </a:lnSpc>
              <a:spcBef>
                <a:spcPts val="1000"/>
              </a:spcBef>
              <a:buSzTx/>
              <a:buFontTx/>
              <a:buNone/>
              <a:defRPr sz="2400">
                <a:solidFill>
                  <a:srgbClr val="888888"/>
                </a:solidFill>
              </a:defRPr>
            </a:lvl1pPr>
            <a:lvl2pPr defTabSz="914400">
              <a:lnSpc>
                <a:spcPct val="90000"/>
              </a:lnSpc>
              <a:spcBef>
                <a:spcPts val="1000"/>
              </a:spcBef>
              <a:buFontTx/>
              <a:defRPr sz="2400">
                <a:solidFill>
                  <a:srgbClr val="888888"/>
                </a:solidFill>
              </a:defRPr>
            </a:lvl2pPr>
            <a:lvl3pPr marL="0" indent="457200" defTabSz="914400">
              <a:lnSpc>
                <a:spcPct val="90000"/>
              </a:lnSpc>
              <a:spcBef>
                <a:spcPts val="1000"/>
              </a:spcBef>
              <a:buSzTx/>
              <a:buFontTx/>
              <a:buNone/>
              <a:defRPr sz="2400">
                <a:solidFill>
                  <a:srgbClr val="888888"/>
                </a:solidFill>
              </a:defRPr>
            </a:lvl3pPr>
            <a:lvl4pPr marL="0" indent="685800" defTabSz="914400">
              <a:lnSpc>
                <a:spcPct val="90000"/>
              </a:lnSpc>
              <a:spcBef>
                <a:spcPts val="1000"/>
              </a:spcBef>
              <a:buSzTx/>
              <a:buFontTx/>
              <a:buNone/>
              <a:defRPr sz="2400">
                <a:solidFill>
                  <a:srgbClr val="888888"/>
                </a:solidFill>
              </a:defRPr>
            </a:lvl4pPr>
            <a:lvl5pPr marL="0" indent="914400" defTabSz="9144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340629796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pic>
        <p:nvPicPr>
          <p:cNvPr id="148"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49"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50" name="Title Text"/>
          <p:cNvSpPr txBox="1">
            <a:spLocks noGrp="1"/>
          </p:cNvSpPr>
          <p:nvPr>
            <p:ph type="title"/>
          </p:nvPr>
        </p:nvSpPr>
        <p:spPr>
          <a:xfrm>
            <a:off x="2154238" y="365125"/>
            <a:ext cx="7886701" cy="1325563"/>
          </a:xfrm>
          <a:prstGeom prst="rect">
            <a:avLst/>
          </a:prstGeom>
        </p:spPr>
        <p:txBody>
          <a:bodyPr/>
          <a:lstStyle>
            <a:lvl1pPr defTabSz="914400">
              <a:lnSpc>
                <a:spcPct val="90000"/>
              </a:lnSpc>
              <a:defRPr>
                <a:latin typeface="Calibri Light"/>
                <a:ea typeface="Calibri Light"/>
                <a:cs typeface="Calibri Light"/>
                <a:sym typeface="Calibri Light"/>
              </a:defRPr>
            </a:lvl1pPr>
          </a:lstStyle>
          <a:p>
            <a:r>
              <a:t>Title Text</a:t>
            </a:r>
          </a:p>
        </p:txBody>
      </p:sp>
      <p:sp>
        <p:nvSpPr>
          <p:cNvPr id="151" name="Body Level One…"/>
          <p:cNvSpPr txBox="1">
            <a:spLocks noGrp="1"/>
          </p:cNvSpPr>
          <p:nvPr>
            <p:ph type="body" sz="quarter" idx="1"/>
          </p:nvPr>
        </p:nvSpPr>
        <p:spPr>
          <a:xfrm>
            <a:off x="2154238" y="1681163"/>
            <a:ext cx="3868738" cy="823913"/>
          </a:xfrm>
          <a:prstGeom prst="rect">
            <a:avLst/>
          </a:prstGeom>
        </p:spPr>
        <p:txBody>
          <a:bodyPr anchor="b"/>
          <a:lstStyle>
            <a:lvl1pPr marL="0" indent="0" defTabSz="914400">
              <a:lnSpc>
                <a:spcPct val="90000"/>
              </a:lnSpc>
              <a:spcBef>
                <a:spcPts val="1000"/>
              </a:spcBef>
              <a:buSzTx/>
              <a:buFontTx/>
              <a:buNone/>
              <a:defRPr sz="2400" b="1"/>
            </a:lvl1pPr>
            <a:lvl2pPr defTabSz="914400">
              <a:lnSpc>
                <a:spcPct val="90000"/>
              </a:lnSpc>
              <a:spcBef>
                <a:spcPts val="1000"/>
              </a:spcBef>
              <a:buFontTx/>
              <a:defRPr sz="2400" b="1"/>
            </a:lvl2pPr>
            <a:lvl3pPr marL="0" indent="457200" defTabSz="914400">
              <a:lnSpc>
                <a:spcPct val="90000"/>
              </a:lnSpc>
              <a:spcBef>
                <a:spcPts val="1000"/>
              </a:spcBef>
              <a:buSzTx/>
              <a:buFontTx/>
              <a:buNone/>
              <a:defRPr sz="2400" b="1"/>
            </a:lvl3pPr>
            <a:lvl4pPr marL="0" indent="685800" defTabSz="914400">
              <a:lnSpc>
                <a:spcPct val="90000"/>
              </a:lnSpc>
              <a:spcBef>
                <a:spcPts val="1000"/>
              </a:spcBef>
              <a:buSzTx/>
              <a:buFontTx/>
              <a:buNone/>
              <a:defRPr sz="2400" b="1"/>
            </a:lvl4pPr>
            <a:lvl5pPr marL="0" indent="914400" defTabSz="9144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2" name="Text Placeholder 4"/>
          <p:cNvSpPr>
            <a:spLocks noGrp="1"/>
          </p:cNvSpPr>
          <p:nvPr>
            <p:ph type="body" sz="quarter" idx="21"/>
          </p:nvPr>
        </p:nvSpPr>
        <p:spPr>
          <a:xfrm>
            <a:off x="6153150" y="1681163"/>
            <a:ext cx="3887788" cy="823913"/>
          </a:xfrm>
          <a:prstGeom prst="rect">
            <a:avLst/>
          </a:prstGeom>
          <a:ln w="12700"/>
        </p:spPr>
        <p:txBody>
          <a:bodyPr anchor="b"/>
          <a:lstStyle>
            <a:lvl1pPr marL="0" indent="0" defTabSz="914400">
              <a:lnSpc>
                <a:spcPct val="90000"/>
              </a:lnSpc>
              <a:spcBef>
                <a:spcPts val="1000"/>
              </a:spcBef>
              <a:buSzTx/>
              <a:buFontTx/>
              <a:buNone/>
              <a:defRPr sz="4800" b="1"/>
            </a:lvl1pPr>
          </a:lstStyle>
          <a:p>
            <a:pPr marL="0" indent="0" defTabSz="1828800">
              <a:lnSpc>
                <a:spcPct val="90000"/>
              </a:lnSpc>
              <a:spcBef>
                <a:spcPts val="2000"/>
              </a:spcBef>
              <a:buSzTx/>
              <a:buFontTx/>
              <a:buNone/>
              <a:defRPr sz="4800" b="1"/>
            </a:pPr>
            <a:endParaRPr/>
          </a:p>
        </p:txBody>
      </p:sp>
      <p:sp>
        <p:nvSpPr>
          <p:cNvPr id="153"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99208144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pic>
        <p:nvPicPr>
          <p:cNvPr id="160"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61"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62" name="Title Text"/>
          <p:cNvSpPr txBox="1">
            <a:spLocks noGrp="1"/>
          </p:cNvSpPr>
          <p:nvPr>
            <p:ph type="title"/>
          </p:nvPr>
        </p:nvSpPr>
        <p:spPr>
          <a:xfrm>
            <a:off x="2152650" y="365125"/>
            <a:ext cx="7886700" cy="1325563"/>
          </a:xfrm>
          <a:prstGeom prst="rect">
            <a:avLst/>
          </a:prstGeom>
        </p:spPr>
        <p:txBody>
          <a:bodyPr/>
          <a:lstStyle>
            <a:lvl1pPr defTabSz="914400">
              <a:lnSpc>
                <a:spcPct val="90000"/>
              </a:lnSpc>
              <a:defRPr>
                <a:latin typeface="Calibri Light"/>
                <a:ea typeface="Calibri Light"/>
                <a:cs typeface="Calibri Light"/>
                <a:sym typeface="Calibri Light"/>
              </a:defRPr>
            </a:lvl1pPr>
          </a:lstStyle>
          <a:p>
            <a:r>
              <a:t>Title Text</a:t>
            </a:r>
          </a:p>
        </p:txBody>
      </p:sp>
      <p:sp>
        <p:nvSpPr>
          <p:cNvPr id="163"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02040319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170"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71"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72"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06431775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pic>
        <p:nvPicPr>
          <p:cNvPr id="179"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80"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81" name="Title Text"/>
          <p:cNvSpPr txBox="1">
            <a:spLocks noGrp="1"/>
          </p:cNvSpPr>
          <p:nvPr>
            <p:ph type="title"/>
          </p:nvPr>
        </p:nvSpPr>
        <p:spPr>
          <a:xfrm>
            <a:off x="2154238" y="457200"/>
            <a:ext cx="2949576" cy="1600200"/>
          </a:xfrm>
          <a:prstGeom prst="rect">
            <a:avLst/>
          </a:prstGeom>
        </p:spPr>
        <p:txBody>
          <a:bodyPr anchor="b"/>
          <a:lstStyle>
            <a:lvl1pPr defTabSz="914400">
              <a:lnSpc>
                <a:spcPct val="90000"/>
              </a:lnSpc>
              <a:defRPr sz="3200">
                <a:latin typeface="Calibri Light"/>
                <a:ea typeface="Calibri Light"/>
                <a:cs typeface="Calibri Light"/>
                <a:sym typeface="Calibri Light"/>
              </a:defRPr>
            </a:lvl1pPr>
          </a:lstStyle>
          <a:p>
            <a:r>
              <a:t>Title Text</a:t>
            </a:r>
          </a:p>
        </p:txBody>
      </p:sp>
      <p:sp>
        <p:nvSpPr>
          <p:cNvPr id="182" name="Body Level One…"/>
          <p:cNvSpPr txBox="1">
            <a:spLocks noGrp="1"/>
          </p:cNvSpPr>
          <p:nvPr>
            <p:ph type="body" sz="half" idx="1"/>
          </p:nvPr>
        </p:nvSpPr>
        <p:spPr>
          <a:xfrm>
            <a:off x="5411788" y="987425"/>
            <a:ext cx="4629151" cy="4873625"/>
          </a:xfrm>
          <a:prstGeom prst="rect">
            <a:avLst/>
          </a:prstGeom>
        </p:spPr>
        <p:txBody>
          <a:bodyPr/>
          <a:lstStyle>
            <a:lvl1pPr marL="228600" indent="-228600" defTabSz="914400">
              <a:lnSpc>
                <a:spcPct val="90000"/>
              </a:lnSpc>
              <a:spcBef>
                <a:spcPts val="1000"/>
              </a:spcBef>
            </a:lvl1pPr>
            <a:lvl2pPr marL="489857" indent="-261257" defTabSz="914400">
              <a:lnSpc>
                <a:spcPct val="90000"/>
              </a:lnSpc>
              <a:spcBef>
                <a:spcPts val="1000"/>
              </a:spcBef>
              <a:buSzPct val="100000"/>
              <a:buChar char="•"/>
            </a:lvl2pPr>
            <a:lvl3pPr defTabSz="914400">
              <a:lnSpc>
                <a:spcPct val="90000"/>
              </a:lnSpc>
              <a:spcBef>
                <a:spcPts val="1000"/>
              </a:spcBef>
            </a:lvl3pPr>
            <a:lvl4pPr defTabSz="914400">
              <a:lnSpc>
                <a:spcPct val="90000"/>
              </a:lnSpc>
              <a:spcBef>
                <a:spcPts val="1000"/>
              </a:spcBef>
              <a:buChar char="•"/>
            </a:lvl4pPr>
            <a:lvl5pPr defTabSz="91440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183" name="Text Placeholder 3"/>
          <p:cNvSpPr>
            <a:spLocks noGrp="1"/>
          </p:cNvSpPr>
          <p:nvPr>
            <p:ph type="body" sz="quarter" idx="21"/>
          </p:nvPr>
        </p:nvSpPr>
        <p:spPr>
          <a:xfrm>
            <a:off x="2154238" y="2057400"/>
            <a:ext cx="2949576" cy="3811588"/>
          </a:xfrm>
          <a:prstGeom prst="rect">
            <a:avLst/>
          </a:prstGeom>
          <a:ln w="12700"/>
        </p:spPr>
        <p:txBody>
          <a:bodyPr/>
          <a:lstStyle>
            <a:lvl1pPr marL="0" indent="0" defTabSz="914400">
              <a:lnSpc>
                <a:spcPct val="90000"/>
              </a:lnSpc>
              <a:spcBef>
                <a:spcPts val="1000"/>
              </a:spcBef>
              <a:buSzTx/>
              <a:buFontTx/>
              <a:buNone/>
              <a:defRPr sz="3200"/>
            </a:lvl1pPr>
          </a:lstStyle>
          <a:p>
            <a:pPr marL="0" indent="0" defTabSz="1828800">
              <a:lnSpc>
                <a:spcPct val="90000"/>
              </a:lnSpc>
              <a:spcBef>
                <a:spcPts val="2000"/>
              </a:spcBef>
              <a:buSzTx/>
              <a:buFontTx/>
              <a:buNone/>
              <a:defRPr sz="3200"/>
            </a:pPr>
            <a:endParaRPr/>
          </a:p>
        </p:txBody>
      </p:sp>
      <p:sp>
        <p:nvSpPr>
          <p:cNvPr id="184"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181131013"/>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191"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92"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93" name="Title Text"/>
          <p:cNvSpPr txBox="1">
            <a:spLocks noGrp="1"/>
          </p:cNvSpPr>
          <p:nvPr>
            <p:ph type="title"/>
          </p:nvPr>
        </p:nvSpPr>
        <p:spPr>
          <a:xfrm>
            <a:off x="2154238" y="457200"/>
            <a:ext cx="2949576" cy="1600200"/>
          </a:xfrm>
          <a:prstGeom prst="rect">
            <a:avLst/>
          </a:prstGeom>
        </p:spPr>
        <p:txBody>
          <a:bodyPr anchor="b"/>
          <a:lstStyle>
            <a:lvl1pPr defTabSz="914400">
              <a:lnSpc>
                <a:spcPct val="90000"/>
              </a:lnSpc>
              <a:defRPr sz="3200">
                <a:latin typeface="Calibri Light"/>
                <a:ea typeface="Calibri Light"/>
                <a:cs typeface="Calibri Light"/>
                <a:sym typeface="Calibri Light"/>
              </a:defRPr>
            </a:lvl1pPr>
          </a:lstStyle>
          <a:p>
            <a:r>
              <a:t>Title Text</a:t>
            </a:r>
          </a:p>
        </p:txBody>
      </p:sp>
      <p:sp>
        <p:nvSpPr>
          <p:cNvPr id="194" name="Picture Placeholder 2"/>
          <p:cNvSpPr>
            <a:spLocks noGrp="1"/>
          </p:cNvSpPr>
          <p:nvPr>
            <p:ph type="pic" sz="half" idx="21"/>
          </p:nvPr>
        </p:nvSpPr>
        <p:spPr>
          <a:xfrm>
            <a:off x="5411788" y="987425"/>
            <a:ext cx="4629151" cy="4873625"/>
          </a:xfrm>
          <a:prstGeom prst="rect">
            <a:avLst/>
          </a:prstGeom>
          <a:ln w="12700"/>
        </p:spPr>
        <p:txBody>
          <a:bodyPr tIns="45719" bIns="45719">
            <a:noAutofit/>
          </a:bodyPr>
          <a:lstStyle/>
          <a:p>
            <a:endParaRPr/>
          </a:p>
        </p:txBody>
      </p:sp>
      <p:sp>
        <p:nvSpPr>
          <p:cNvPr id="195" name="Body Level One…"/>
          <p:cNvSpPr txBox="1">
            <a:spLocks noGrp="1"/>
          </p:cNvSpPr>
          <p:nvPr>
            <p:ph type="body" sz="quarter" idx="1"/>
          </p:nvPr>
        </p:nvSpPr>
        <p:spPr>
          <a:xfrm>
            <a:off x="2154238" y="2057400"/>
            <a:ext cx="2949576" cy="3811588"/>
          </a:xfrm>
          <a:prstGeom prst="rect">
            <a:avLst/>
          </a:prstGeom>
        </p:spPr>
        <p:txBody>
          <a:bodyPr/>
          <a:lstStyle>
            <a:lvl1pPr marL="0" indent="0" defTabSz="914400">
              <a:lnSpc>
                <a:spcPct val="90000"/>
              </a:lnSpc>
              <a:spcBef>
                <a:spcPts val="1000"/>
              </a:spcBef>
              <a:buSzTx/>
              <a:buFontTx/>
              <a:buNone/>
              <a:defRPr sz="1600"/>
            </a:lvl1pPr>
            <a:lvl2pPr defTabSz="914400">
              <a:lnSpc>
                <a:spcPct val="90000"/>
              </a:lnSpc>
              <a:spcBef>
                <a:spcPts val="1000"/>
              </a:spcBef>
              <a:buFontTx/>
              <a:defRPr sz="1600"/>
            </a:lvl2pPr>
            <a:lvl3pPr marL="0" indent="457200" defTabSz="914400">
              <a:lnSpc>
                <a:spcPct val="90000"/>
              </a:lnSpc>
              <a:spcBef>
                <a:spcPts val="1000"/>
              </a:spcBef>
              <a:buSzTx/>
              <a:buFontTx/>
              <a:buNone/>
              <a:defRPr sz="1600"/>
            </a:lvl3pPr>
            <a:lvl4pPr marL="0" indent="685800" defTabSz="914400">
              <a:lnSpc>
                <a:spcPct val="90000"/>
              </a:lnSpc>
              <a:spcBef>
                <a:spcPts val="1000"/>
              </a:spcBef>
              <a:buSzTx/>
              <a:buFontTx/>
              <a:buNone/>
              <a:defRPr sz="1600"/>
            </a:lvl4pPr>
            <a:lvl5pPr marL="0" indent="914400" defTabSz="9144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96"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3907574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E7197D-D9B4-4E7B-9182-5E56DA0B4797}" type="datetimeFigureOut">
              <a:rPr lang="en-US" smtClean="0"/>
              <a:t>10/09/2023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2968861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3" name="Title Text"/>
          <p:cNvSpPr txBox="1">
            <a:spLocks noGrp="1"/>
          </p:cNvSpPr>
          <p:nvPr>
            <p:ph type="title"/>
          </p:nvPr>
        </p:nvSpPr>
        <p:spPr>
          <a:prstGeom prst="rect">
            <a:avLst/>
          </a:prstGeom>
        </p:spPr>
        <p:txBody>
          <a:bodyPr/>
          <a:lstStyle/>
          <a:p>
            <a:r>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652106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1" name="Picture 4" descr="Picture 4"/>
          <p:cNvPicPr>
            <a:picLocks noChangeAspect="1"/>
          </p:cNvPicPr>
          <p:nvPr/>
        </p:nvPicPr>
        <p:blipFill>
          <a:blip r:embed="rId2"/>
          <a:stretch>
            <a:fillRect/>
          </a:stretch>
        </p:blipFill>
        <p:spPr>
          <a:xfrm>
            <a:off x="-12700" y="3048"/>
            <a:ext cx="9144000" cy="6851905"/>
          </a:xfrm>
          <a:prstGeom prst="rect">
            <a:avLst/>
          </a:prstGeom>
          <a:ln w="12700">
            <a:miter lim="400000"/>
          </a:ln>
        </p:spPr>
      </p:pic>
      <p:pic>
        <p:nvPicPr>
          <p:cNvPr id="22" name="Picture 7" descr="Picture 7"/>
          <p:cNvPicPr>
            <a:picLocks noChangeAspect="1"/>
          </p:cNvPicPr>
          <p:nvPr/>
        </p:nvPicPr>
        <p:blipFill>
          <a:blip r:embed="rId3"/>
          <a:stretch>
            <a:fillRect/>
          </a:stretch>
        </p:blipFill>
        <p:spPr>
          <a:xfrm>
            <a:off x="227930" y="5903726"/>
            <a:ext cx="1650733" cy="679160"/>
          </a:xfrm>
          <a:prstGeom prst="rect">
            <a:avLst/>
          </a:prstGeom>
          <a:ln w="12700">
            <a:miter lim="400000"/>
          </a:ln>
        </p:spPr>
      </p:pic>
      <p:sp>
        <p:nvSpPr>
          <p:cNvPr id="23" name="Title Text"/>
          <p:cNvSpPr txBox="1">
            <a:spLocks noGrp="1"/>
          </p:cNvSpPr>
          <p:nvPr>
            <p:ph type="title"/>
          </p:nvPr>
        </p:nvSpPr>
        <p:spPr>
          <a:xfrm>
            <a:off x="2209800" y="2130425"/>
            <a:ext cx="7772400" cy="1470025"/>
          </a:xfrm>
          <a:prstGeom prst="rect">
            <a:avLst/>
          </a:prstGeom>
        </p:spPr>
        <p:txBody>
          <a:bodyPr/>
          <a:lstStyle/>
          <a:p>
            <a:r>
              <a:t>Title Text</a:t>
            </a:r>
          </a:p>
        </p:txBody>
      </p:sp>
      <p:sp>
        <p:nvSpPr>
          <p:cNvPr id="24" name="Body Level One…"/>
          <p:cNvSpPr txBox="1">
            <a:spLocks noGrp="1"/>
          </p:cNvSpPr>
          <p:nvPr>
            <p:ph type="body" sz="quarter" idx="1"/>
          </p:nvPr>
        </p:nvSpPr>
        <p:spPr>
          <a:xfrm>
            <a:off x="2895600" y="3886200"/>
            <a:ext cx="6400800" cy="1752600"/>
          </a:xfrm>
          <a:prstGeom prst="rect">
            <a:avLst/>
          </a:prstGeom>
        </p:spPr>
        <p:txBody>
          <a:bodyPr/>
          <a:lstStyle>
            <a:lvl1pPr marL="0" indent="0" algn="ctr">
              <a:buSzTx/>
              <a:buFontTx/>
              <a:buNone/>
              <a:defRPr>
                <a:solidFill>
                  <a:srgbClr val="888888"/>
                </a:solidFill>
              </a:defRPr>
            </a:lvl1pPr>
            <a:lvl2pPr algn="ctr">
              <a:buFontTx/>
              <a:defRPr>
                <a:solidFill>
                  <a:srgbClr val="888888"/>
                </a:solidFill>
              </a:defRPr>
            </a:lvl2pPr>
            <a:lvl3pPr marL="0" indent="457200" algn="ctr">
              <a:buSzTx/>
              <a:buFontTx/>
              <a:buNone/>
              <a:defRPr>
                <a:solidFill>
                  <a:srgbClr val="888888"/>
                </a:solidFill>
              </a:defRPr>
            </a:lvl3pPr>
            <a:lvl4pPr marL="0" indent="685800" algn="ctr">
              <a:buSzTx/>
              <a:buFontTx/>
              <a:buNone/>
              <a:defRPr>
                <a:solidFill>
                  <a:srgbClr val="888888"/>
                </a:solidFill>
              </a:defRPr>
            </a:lvl4pPr>
            <a:lvl5pPr marL="0" indent="9144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1820244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2246313" y="4406900"/>
            <a:ext cx="7772401" cy="1362075"/>
          </a:xfrm>
          <a:prstGeom prst="rect">
            <a:avLst/>
          </a:prstGeom>
        </p:spPr>
        <p:txBody>
          <a:bodyPr anchor="t"/>
          <a:lstStyle>
            <a:lvl1pPr>
              <a:defRPr sz="4000" b="1" cap="all"/>
            </a:lvl1pPr>
          </a:lstStyle>
          <a:p>
            <a:r>
              <a:t>Title Text</a:t>
            </a:r>
          </a:p>
        </p:txBody>
      </p:sp>
      <p:sp>
        <p:nvSpPr>
          <p:cNvPr id="42" name="Body Level One…"/>
          <p:cNvSpPr txBox="1">
            <a:spLocks noGrp="1"/>
          </p:cNvSpPr>
          <p:nvPr>
            <p:ph type="body" sz="quarter" idx="1"/>
          </p:nvPr>
        </p:nvSpPr>
        <p:spPr>
          <a:xfrm>
            <a:off x="2246313" y="2906713"/>
            <a:ext cx="7772401" cy="1500188"/>
          </a:xfrm>
          <a:prstGeom prst="rect">
            <a:avLst/>
          </a:prstGeom>
        </p:spPr>
        <p:txBody>
          <a:bodyPr anchor="b"/>
          <a:lstStyle>
            <a:lvl1pPr marL="0" indent="0">
              <a:spcBef>
                <a:spcPts val="450"/>
              </a:spcBef>
              <a:buSzTx/>
              <a:buFontTx/>
              <a:buNone/>
              <a:defRPr sz="2000">
                <a:solidFill>
                  <a:srgbClr val="888888"/>
                </a:solidFill>
              </a:defRPr>
            </a:lvl1pPr>
            <a:lvl2pPr>
              <a:spcBef>
                <a:spcPts val="450"/>
              </a:spcBef>
              <a:buFontTx/>
              <a:defRPr sz="2000">
                <a:solidFill>
                  <a:srgbClr val="888888"/>
                </a:solidFill>
              </a:defRPr>
            </a:lvl2pPr>
            <a:lvl3pPr marL="0" indent="457200">
              <a:spcBef>
                <a:spcPts val="450"/>
              </a:spcBef>
              <a:buSzTx/>
              <a:buFontTx/>
              <a:buNone/>
              <a:defRPr sz="2000">
                <a:solidFill>
                  <a:srgbClr val="888888"/>
                </a:solidFill>
              </a:defRPr>
            </a:lvl3pPr>
            <a:lvl4pPr marL="0" indent="685800">
              <a:spcBef>
                <a:spcPts val="450"/>
              </a:spcBef>
              <a:buSzTx/>
              <a:buFontTx/>
              <a:buNone/>
              <a:defRPr sz="2000">
                <a:solidFill>
                  <a:srgbClr val="888888"/>
                </a:solidFill>
              </a:defRPr>
            </a:lvl4pPr>
            <a:lvl5pPr marL="0" indent="914400">
              <a:spcBef>
                <a:spcPts val="45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2744296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0" name="Title Text"/>
          <p:cNvSpPr txBox="1">
            <a:spLocks noGrp="1"/>
          </p:cNvSpPr>
          <p:nvPr>
            <p:ph type="title"/>
          </p:nvPr>
        </p:nvSpPr>
        <p:spPr>
          <a:prstGeom prst="rect">
            <a:avLst/>
          </a:prstGeom>
        </p:spPr>
        <p:txBody>
          <a:bodyPr/>
          <a:lstStyle/>
          <a:p>
            <a:r>
              <a:t>Title Text</a:t>
            </a:r>
          </a:p>
        </p:txBody>
      </p:sp>
      <p:sp>
        <p:nvSpPr>
          <p:cNvPr id="51" name="Body Level One…"/>
          <p:cNvSpPr txBox="1">
            <a:spLocks noGrp="1"/>
          </p:cNvSpPr>
          <p:nvPr>
            <p:ph type="body" sz="half" idx="1"/>
          </p:nvPr>
        </p:nvSpPr>
        <p:spPr>
          <a:xfrm>
            <a:off x="1981200" y="1600200"/>
            <a:ext cx="4038600" cy="4525963"/>
          </a:xfrm>
          <a:prstGeom prst="rect">
            <a:avLst/>
          </a:prstGeom>
        </p:spPr>
        <p:txBody>
          <a:bodyPr/>
          <a:lstStyle>
            <a:lvl1pPr>
              <a:spcBef>
                <a:spcPts val="650"/>
              </a:spcBef>
              <a:defRPr sz="2800"/>
            </a:lvl1pPr>
            <a:lvl2pPr>
              <a:spcBef>
                <a:spcPts val="650"/>
              </a:spcBef>
              <a:defRPr sz="2800"/>
            </a:lvl2pPr>
            <a:lvl3pPr marL="777240" indent="-320040">
              <a:spcBef>
                <a:spcPts val="650"/>
              </a:spcBef>
              <a:defRPr sz="2800"/>
            </a:lvl3pPr>
            <a:lvl4pPr marL="1041400" indent="-355600">
              <a:spcBef>
                <a:spcPts val="650"/>
              </a:spcBef>
              <a:defRPr sz="2800"/>
            </a:lvl4pPr>
            <a:lvl5pPr marL="1270000" indent="-355600">
              <a:spcBef>
                <a:spcPts val="650"/>
              </a:spcBef>
              <a:defRPr sz="2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04417506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p>
            <a:r>
              <a:t>Title Text</a:t>
            </a:r>
          </a:p>
        </p:txBody>
      </p:sp>
      <p:sp>
        <p:nvSpPr>
          <p:cNvPr id="60" name="Body Level One…"/>
          <p:cNvSpPr txBox="1">
            <a:spLocks noGrp="1"/>
          </p:cNvSpPr>
          <p:nvPr>
            <p:ph type="body" sz="quarter" idx="1"/>
          </p:nvPr>
        </p:nvSpPr>
        <p:spPr>
          <a:xfrm>
            <a:off x="1981200" y="1535112"/>
            <a:ext cx="4040188" cy="639763"/>
          </a:xfrm>
          <a:prstGeom prst="rect">
            <a:avLst/>
          </a:prstGeom>
        </p:spPr>
        <p:txBody>
          <a:bodyPr anchor="b"/>
          <a:lstStyle>
            <a:lvl1pPr marL="0" indent="0">
              <a:spcBef>
                <a:spcPts val="550"/>
              </a:spcBef>
              <a:buSzTx/>
              <a:buFontTx/>
              <a:buNone/>
              <a:defRPr sz="2400" b="1"/>
            </a:lvl1pPr>
            <a:lvl2pPr>
              <a:spcBef>
                <a:spcPts val="550"/>
              </a:spcBef>
              <a:buFontTx/>
              <a:defRPr sz="2400" b="1"/>
            </a:lvl2pPr>
            <a:lvl3pPr marL="0" indent="457200">
              <a:spcBef>
                <a:spcPts val="550"/>
              </a:spcBef>
              <a:buSzTx/>
              <a:buFontTx/>
              <a:buNone/>
              <a:defRPr sz="2400" b="1"/>
            </a:lvl3pPr>
            <a:lvl4pPr marL="0" indent="685800">
              <a:spcBef>
                <a:spcPts val="550"/>
              </a:spcBef>
              <a:buSzTx/>
              <a:buFontTx/>
              <a:buNone/>
              <a:defRPr sz="2400" b="1"/>
            </a:lvl4pPr>
            <a:lvl5pPr marL="0" indent="914400">
              <a:spcBef>
                <a:spcPts val="55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6169025" y="1535112"/>
            <a:ext cx="4041775" cy="639763"/>
          </a:xfrm>
          <a:prstGeom prst="rect">
            <a:avLst/>
          </a:prstGeom>
          <a:ln w="12700"/>
        </p:spPr>
        <p:txBody>
          <a:bodyPr anchor="b"/>
          <a:lstStyle>
            <a:lvl1pPr marL="0" indent="0">
              <a:spcBef>
                <a:spcPts val="550"/>
              </a:spcBef>
              <a:buSzTx/>
              <a:buFontTx/>
              <a:buNone/>
              <a:defRPr sz="4800" b="1"/>
            </a:lvl1pPr>
          </a:lstStyle>
          <a:p>
            <a:pPr marL="0" indent="0">
              <a:spcBef>
                <a:spcPts val="1100"/>
              </a:spcBef>
              <a:buSzTx/>
              <a:buFontTx/>
              <a:buNone/>
              <a:defRPr sz="4800" b="1"/>
            </a:pPr>
            <a:endParaRPr/>
          </a:p>
        </p:txBody>
      </p:sp>
      <p:sp>
        <p:nvSpPr>
          <p:cNvPr id="62"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891447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9" name="Title Text"/>
          <p:cNvSpPr txBox="1">
            <a:spLocks noGrp="1"/>
          </p:cNvSpPr>
          <p:nvPr>
            <p:ph type="title"/>
          </p:nvPr>
        </p:nvSpPr>
        <p:spPr>
          <a:prstGeom prst="rect">
            <a:avLst/>
          </a:prstGeom>
        </p:spPr>
        <p:txBody>
          <a:bodyPr/>
          <a:lstStyle/>
          <a:p>
            <a:r>
              <a:t>Title Text</a:t>
            </a:r>
          </a:p>
        </p:txBody>
      </p:sp>
      <p:sp>
        <p:nvSpPr>
          <p:cNvPr id="70"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82252254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356741597"/>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Title Text"/>
          <p:cNvSpPr txBox="1">
            <a:spLocks noGrp="1"/>
          </p:cNvSpPr>
          <p:nvPr>
            <p:ph type="title"/>
          </p:nvPr>
        </p:nvSpPr>
        <p:spPr>
          <a:xfrm>
            <a:off x="1981200" y="273050"/>
            <a:ext cx="3008314" cy="1162050"/>
          </a:xfrm>
          <a:prstGeom prst="rect">
            <a:avLst/>
          </a:prstGeom>
        </p:spPr>
        <p:txBody>
          <a:bodyPr anchor="b"/>
          <a:lstStyle>
            <a:lvl1pPr>
              <a:defRPr sz="2000" b="1"/>
            </a:lvl1pPr>
          </a:lstStyle>
          <a:p>
            <a:r>
              <a:t>Title Text</a:t>
            </a:r>
          </a:p>
        </p:txBody>
      </p:sp>
      <p:sp>
        <p:nvSpPr>
          <p:cNvPr id="85" name="Body Level One…"/>
          <p:cNvSpPr txBox="1">
            <a:spLocks noGrp="1"/>
          </p:cNvSpPr>
          <p:nvPr>
            <p:ph type="body" sz="half" idx="1"/>
          </p:nvPr>
        </p:nvSpPr>
        <p:spPr>
          <a:xfrm>
            <a:off x="5099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Text Placeholder 3"/>
          <p:cNvSpPr>
            <a:spLocks noGrp="1"/>
          </p:cNvSpPr>
          <p:nvPr>
            <p:ph type="body" sz="quarter" idx="21"/>
          </p:nvPr>
        </p:nvSpPr>
        <p:spPr>
          <a:xfrm>
            <a:off x="1981200" y="1435100"/>
            <a:ext cx="3008314" cy="4691063"/>
          </a:xfrm>
          <a:prstGeom prst="rect">
            <a:avLst/>
          </a:prstGeom>
          <a:ln w="12700"/>
        </p:spPr>
        <p:txBody>
          <a:bodyPr/>
          <a:lstStyle>
            <a:lvl1pPr marL="0" indent="0">
              <a:spcBef>
                <a:spcPts val="300"/>
              </a:spcBef>
              <a:buSzTx/>
              <a:buFontTx/>
              <a:buNone/>
              <a:defRPr sz="2800"/>
            </a:lvl1pPr>
          </a:lstStyle>
          <a:p>
            <a:pPr marL="0" indent="0">
              <a:spcBef>
                <a:spcPts val="600"/>
              </a:spcBef>
              <a:buSzTx/>
              <a:buFontTx/>
              <a:buNone/>
              <a:defRPr sz="2800"/>
            </a:pPr>
            <a:endParaRPr/>
          </a:p>
        </p:txBody>
      </p:sp>
      <p:sp>
        <p:nvSpPr>
          <p:cNvPr id="87"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292965489"/>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3316288" y="4800600"/>
            <a:ext cx="5486401" cy="566738"/>
          </a:xfrm>
          <a:prstGeom prst="rect">
            <a:avLst/>
          </a:prstGeom>
        </p:spPr>
        <p:txBody>
          <a:bodyPr anchor="b"/>
          <a:lstStyle>
            <a:lvl1pPr>
              <a:defRPr sz="2000" b="1"/>
            </a:lvl1pPr>
          </a:lstStyle>
          <a:p>
            <a:r>
              <a:t>Title Text</a:t>
            </a:r>
          </a:p>
        </p:txBody>
      </p:sp>
      <p:sp>
        <p:nvSpPr>
          <p:cNvPr id="95" name="Picture Placeholder 2"/>
          <p:cNvSpPr>
            <a:spLocks noGrp="1"/>
          </p:cNvSpPr>
          <p:nvPr>
            <p:ph type="pic" sz="half" idx="21"/>
          </p:nvPr>
        </p:nvSpPr>
        <p:spPr>
          <a:xfrm>
            <a:off x="3316288" y="612775"/>
            <a:ext cx="5486401" cy="4114800"/>
          </a:xfrm>
          <a:prstGeom prst="rect">
            <a:avLst/>
          </a:prstGeom>
          <a:ln w="12700"/>
        </p:spPr>
        <p:txBody>
          <a:bodyPr tIns="45719" bIns="45719">
            <a:noAutofit/>
          </a:bodyPr>
          <a:lstStyle/>
          <a:p>
            <a:endParaRPr/>
          </a:p>
        </p:txBody>
      </p:sp>
      <p:sp>
        <p:nvSpPr>
          <p:cNvPr id="96" name="Body Level One…"/>
          <p:cNvSpPr txBox="1">
            <a:spLocks noGrp="1"/>
          </p:cNvSpPr>
          <p:nvPr>
            <p:ph type="body" sz="quarter" idx="1"/>
          </p:nvPr>
        </p:nvSpPr>
        <p:spPr>
          <a:xfrm>
            <a:off x="3316288" y="5367338"/>
            <a:ext cx="5486401" cy="804863"/>
          </a:xfrm>
          <a:prstGeom prst="rect">
            <a:avLst/>
          </a:prstGeom>
        </p:spPr>
        <p:txBody>
          <a:bodyPr/>
          <a:lstStyle>
            <a:lvl1pPr marL="0" indent="0">
              <a:spcBef>
                <a:spcPts val="300"/>
              </a:spcBef>
              <a:buSzTx/>
              <a:buFontTx/>
              <a:buNone/>
              <a:defRPr sz="1400"/>
            </a:lvl1pPr>
            <a:lvl2pPr>
              <a:spcBef>
                <a:spcPts val="300"/>
              </a:spcBef>
              <a:buFontTx/>
              <a:defRPr sz="1400"/>
            </a:lvl2pPr>
            <a:lvl3pPr marL="0" indent="457200">
              <a:spcBef>
                <a:spcPts val="300"/>
              </a:spcBef>
              <a:buSzTx/>
              <a:buFontTx/>
              <a:buNone/>
              <a:defRPr sz="1400"/>
            </a:lvl3pPr>
            <a:lvl4pPr marL="0" indent="685800">
              <a:spcBef>
                <a:spcPts val="300"/>
              </a:spcBef>
              <a:buSzTx/>
              <a:buFontTx/>
              <a:buNone/>
              <a:defRPr sz="1400"/>
            </a:lvl4pPr>
            <a:lvl5pPr marL="0" indent="9144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xfrm>
            <a:off x="807720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595270591"/>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04"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05"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06" name="Title Text"/>
          <p:cNvSpPr txBox="1">
            <a:spLocks noGrp="1"/>
          </p:cNvSpPr>
          <p:nvPr>
            <p:ph type="title"/>
          </p:nvPr>
        </p:nvSpPr>
        <p:spPr>
          <a:xfrm>
            <a:off x="2667000" y="1122363"/>
            <a:ext cx="6858000" cy="2387601"/>
          </a:xfrm>
          <a:prstGeom prst="rect">
            <a:avLst/>
          </a:prstGeom>
        </p:spPr>
        <p:txBody>
          <a:bodyPr anchor="b"/>
          <a:lstStyle>
            <a:lvl1pPr algn="ctr" defTabSz="914400">
              <a:lnSpc>
                <a:spcPct val="90000"/>
              </a:lnSpc>
              <a:defRPr sz="6000">
                <a:latin typeface="Calibri Light"/>
                <a:ea typeface="Calibri Light"/>
                <a:cs typeface="Calibri Light"/>
                <a:sym typeface="Calibri Light"/>
              </a:defRPr>
            </a:lvl1pPr>
          </a:lstStyle>
          <a:p>
            <a:r>
              <a:t>Title Text</a:t>
            </a:r>
          </a:p>
        </p:txBody>
      </p:sp>
      <p:sp>
        <p:nvSpPr>
          <p:cNvPr id="107" name="Body Level One…"/>
          <p:cNvSpPr txBox="1">
            <a:spLocks noGrp="1"/>
          </p:cNvSpPr>
          <p:nvPr>
            <p:ph type="body" sz="quarter" idx="1"/>
          </p:nvPr>
        </p:nvSpPr>
        <p:spPr>
          <a:xfrm>
            <a:off x="2667000" y="3602038"/>
            <a:ext cx="6858000" cy="1655763"/>
          </a:xfrm>
          <a:prstGeom prst="rect">
            <a:avLst/>
          </a:prstGeom>
        </p:spPr>
        <p:txBody>
          <a:bodyPr/>
          <a:lstStyle>
            <a:lvl1pPr marL="0" indent="0" algn="ctr" defTabSz="914400">
              <a:lnSpc>
                <a:spcPct val="90000"/>
              </a:lnSpc>
              <a:spcBef>
                <a:spcPts val="1000"/>
              </a:spcBef>
              <a:buSzTx/>
              <a:buFontTx/>
              <a:buNone/>
              <a:defRPr sz="2400"/>
            </a:lvl1pPr>
            <a:lvl2pPr algn="ctr" defTabSz="914400">
              <a:lnSpc>
                <a:spcPct val="90000"/>
              </a:lnSpc>
              <a:spcBef>
                <a:spcPts val="1000"/>
              </a:spcBef>
              <a:buFontTx/>
              <a:defRPr sz="2400"/>
            </a:lvl2pPr>
            <a:lvl3pPr marL="0" indent="457200" algn="ctr" defTabSz="914400">
              <a:lnSpc>
                <a:spcPct val="90000"/>
              </a:lnSpc>
              <a:spcBef>
                <a:spcPts val="1000"/>
              </a:spcBef>
              <a:buSzTx/>
              <a:buFontTx/>
              <a:buNone/>
              <a:defRPr sz="2400"/>
            </a:lvl3pPr>
            <a:lvl4pPr marL="0" indent="685800" algn="ctr" defTabSz="914400">
              <a:lnSpc>
                <a:spcPct val="90000"/>
              </a:lnSpc>
              <a:spcBef>
                <a:spcPts val="1000"/>
              </a:spcBef>
              <a:buSzTx/>
              <a:buFontTx/>
              <a:buNone/>
              <a:defRPr sz="2400"/>
            </a:lvl4pPr>
            <a:lvl5pPr marL="0" indent="914400" algn="ctr" defTabSz="914400">
              <a:lnSpc>
                <a:spcPct val="90000"/>
              </a:lnSpc>
              <a:spcBef>
                <a:spcPts val="10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283416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E7197D-D9B4-4E7B-9182-5E56DA0B4797}" type="datetimeFigureOut">
              <a:rPr lang="en-US" smtClean="0"/>
              <a:t>10/09/2023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23775083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15"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16"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17" name="Title Text"/>
          <p:cNvSpPr txBox="1">
            <a:spLocks noGrp="1"/>
          </p:cNvSpPr>
          <p:nvPr>
            <p:ph type="title"/>
          </p:nvPr>
        </p:nvSpPr>
        <p:spPr>
          <a:xfrm>
            <a:off x="2152650" y="365125"/>
            <a:ext cx="7886700" cy="1325563"/>
          </a:xfrm>
          <a:prstGeom prst="rect">
            <a:avLst/>
          </a:prstGeom>
        </p:spPr>
        <p:txBody>
          <a:bodyPr/>
          <a:lstStyle>
            <a:lvl1pPr defTabSz="914400">
              <a:lnSpc>
                <a:spcPct val="90000"/>
              </a:lnSpc>
              <a:defRPr>
                <a:latin typeface="Calibri Light"/>
                <a:ea typeface="Calibri Light"/>
                <a:cs typeface="Calibri Light"/>
                <a:sym typeface="Calibri Light"/>
              </a:defRPr>
            </a:lvl1pPr>
          </a:lstStyle>
          <a:p>
            <a:r>
              <a:t>Title Text</a:t>
            </a:r>
          </a:p>
        </p:txBody>
      </p:sp>
      <p:sp>
        <p:nvSpPr>
          <p:cNvPr id="118" name="Body Level One…"/>
          <p:cNvSpPr txBox="1">
            <a:spLocks noGrp="1"/>
          </p:cNvSpPr>
          <p:nvPr>
            <p:ph type="body" sz="half" idx="1"/>
          </p:nvPr>
        </p:nvSpPr>
        <p:spPr>
          <a:xfrm>
            <a:off x="2152650" y="1825625"/>
            <a:ext cx="7886700" cy="3843655"/>
          </a:xfrm>
          <a:prstGeom prst="rect">
            <a:avLst/>
          </a:prstGeom>
        </p:spPr>
        <p:txBody>
          <a:bodyPr/>
          <a:lstStyle>
            <a:lvl1pPr marL="228600" indent="-228600" defTabSz="914400">
              <a:lnSpc>
                <a:spcPct val="90000"/>
              </a:lnSpc>
              <a:spcBef>
                <a:spcPts val="1000"/>
              </a:spcBef>
              <a:defRPr sz="2800"/>
            </a:lvl1pPr>
            <a:lvl2pPr marL="495300" indent="-266700" defTabSz="914400">
              <a:lnSpc>
                <a:spcPct val="90000"/>
              </a:lnSpc>
              <a:spcBef>
                <a:spcPts val="1000"/>
              </a:spcBef>
              <a:buSzPct val="100000"/>
              <a:buChar char="•"/>
              <a:defRPr sz="2800"/>
            </a:lvl2pPr>
            <a:lvl3pPr marL="777240" indent="-320040" defTabSz="914400">
              <a:lnSpc>
                <a:spcPct val="90000"/>
              </a:lnSpc>
              <a:spcBef>
                <a:spcPts val="1000"/>
              </a:spcBef>
              <a:defRPr sz="2800"/>
            </a:lvl3pPr>
            <a:lvl4pPr marL="1041400" indent="-355600" defTabSz="914400">
              <a:lnSpc>
                <a:spcPct val="90000"/>
              </a:lnSpc>
              <a:spcBef>
                <a:spcPts val="1000"/>
              </a:spcBef>
              <a:buChar char="•"/>
              <a:defRPr sz="2800"/>
            </a:lvl4pPr>
            <a:lvl5pPr marL="1270000" indent="-355600" defTabSz="9144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879749413"/>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126"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27"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28" name="Title Text"/>
          <p:cNvSpPr txBox="1">
            <a:spLocks noGrp="1"/>
          </p:cNvSpPr>
          <p:nvPr>
            <p:ph type="title"/>
          </p:nvPr>
        </p:nvSpPr>
        <p:spPr>
          <a:xfrm>
            <a:off x="2147888" y="1709738"/>
            <a:ext cx="7886701" cy="2852737"/>
          </a:xfrm>
          <a:prstGeom prst="rect">
            <a:avLst/>
          </a:prstGeom>
        </p:spPr>
        <p:txBody>
          <a:bodyPr anchor="b"/>
          <a:lstStyle>
            <a:lvl1pPr defTabSz="914400">
              <a:lnSpc>
                <a:spcPct val="90000"/>
              </a:lnSpc>
              <a:defRPr sz="6000">
                <a:latin typeface="Calibri Light"/>
                <a:ea typeface="Calibri Light"/>
                <a:cs typeface="Calibri Light"/>
                <a:sym typeface="Calibri Light"/>
              </a:defRPr>
            </a:lvl1pPr>
          </a:lstStyle>
          <a:p>
            <a:r>
              <a:t>Title Text</a:t>
            </a:r>
          </a:p>
        </p:txBody>
      </p:sp>
      <p:sp>
        <p:nvSpPr>
          <p:cNvPr id="129" name="Body Level One…"/>
          <p:cNvSpPr txBox="1">
            <a:spLocks noGrp="1"/>
          </p:cNvSpPr>
          <p:nvPr>
            <p:ph type="body" sz="quarter" idx="1"/>
          </p:nvPr>
        </p:nvSpPr>
        <p:spPr>
          <a:xfrm>
            <a:off x="2147888" y="4589463"/>
            <a:ext cx="7886701" cy="1500188"/>
          </a:xfrm>
          <a:prstGeom prst="rect">
            <a:avLst/>
          </a:prstGeom>
        </p:spPr>
        <p:txBody>
          <a:bodyPr/>
          <a:lstStyle>
            <a:lvl1pPr marL="0" indent="0" defTabSz="914400">
              <a:lnSpc>
                <a:spcPct val="90000"/>
              </a:lnSpc>
              <a:spcBef>
                <a:spcPts val="1000"/>
              </a:spcBef>
              <a:buSzTx/>
              <a:buFontTx/>
              <a:buNone/>
              <a:defRPr sz="2400">
                <a:solidFill>
                  <a:srgbClr val="888888"/>
                </a:solidFill>
              </a:defRPr>
            </a:lvl1pPr>
            <a:lvl2pPr defTabSz="914400">
              <a:lnSpc>
                <a:spcPct val="90000"/>
              </a:lnSpc>
              <a:spcBef>
                <a:spcPts val="1000"/>
              </a:spcBef>
              <a:buFontTx/>
              <a:defRPr sz="2400">
                <a:solidFill>
                  <a:srgbClr val="888888"/>
                </a:solidFill>
              </a:defRPr>
            </a:lvl2pPr>
            <a:lvl3pPr marL="0" indent="457200" defTabSz="914400">
              <a:lnSpc>
                <a:spcPct val="90000"/>
              </a:lnSpc>
              <a:spcBef>
                <a:spcPts val="1000"/>
              </a:spcBef>
              <a:buSzTx/>
              <a:buFontTx/>
              <a:buNone/>
              <a:defRPr sz="2400">
                <a:solidFill>
                  <a:srgbClr val="888888"/>
                </a:solidFill>
              </a:defRPr>
            </a:lvl3pPr>
            <a:lvl4pPr marL="0" indent="685800" defTabSz="914400">
              <a:lnSpc>
                <a:spcPct val="90000"/>
              </a:lnSpc>
              <a:spcBef>
                <a:spcPts val="1000"/>
              </a:spcBef>
              <a:buSzTx/>
              <a:buFontTx/>
              <a:buNone/>
              <a:defRPr sz="2400">
                <a:solidFill>
                  <a:srgbClr val="888888"/>
                </a:solidFill>
              </a:defRPr>
            </a:lvl4pPr>
            <a:lvl5pPr marL="0" indent="914400" defTabSz="9144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425486860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pic>
        <p:nvPicPr>
          <p:cNvPr id="148"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49"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50" name="Title Text"/>
          <p:cNvSpPr txBox="1">
            <a:spLocks noGrp="1"/>
          </p:cNvSpPr>
          <p:nvPr>
            <p:ph type="title"/>
          </p:nvPr>
        </p:nvSpPr>
        <p:spPr>
          <a:xfrm>
            <a:off x="2154238" y="365125"/>
            <a:ext cx="7886701" cy="1325563"/>
          </a:xfrm>
          <a:prstGeom prst="rect">
            <a:avLst/>
          </a:prstGeom>
        </p:spPr>
        <p:txBody>
          <a:bodyPr/>
          <a:lstStyle>
            <a:lvl1pPr defTabSz="914400">
              <a:lnSpc>
                <a:spcPct val="90000"/>
              </a:lnSpc>
              <a:defRPr>
                <a:latin typeface="Calibri Light"/>
                <a:ea typeface="Calibri Light"/>
                <a:cs typeface="Calibri Light"/>
                <a:sym typeface="Calibri Light"/>
              </a:defRPr>
            </a:lvl1pPr>
          </a:lstStyle>
          <a:p>
            <a:r>
              <a:t>Title Text</a:t>
            </a:r>
          </a:p>
        </p:txBody>
      </p:sp>
      <p:sp>
        <p:nvSpPr>
          <p:cNvPr id="151" name="Body Level One…"/>
          <p:cNvSpPr txBox="1">
            <a:spLocks noGrp="1"/>
          </p:cNvSpPr>
          <p:nvPr>
            <p:ph type="body" sz="quarter" idx="1"/>
          </p:nvPr>
        </p:nvSpPr>
        <p:spPr>
          <a:xfrm>
            <a:off x="2154238" y="1681163"/>
            <a:ext cx="3868738" cy="823913"/>
          </a:xfrm>
          <a:prstGeom prst="rect">
            <a:avLst/>
          </a:prstGeom>
        </p:spPr>
        <p:txBody>
          <a:bodyPr anchor="b"/>
          <a:lstStyle>
            <a:lvl1pPr marL="0" indent="0" defTabSz="914400">
              <a:lnSpc>
                <a:spcPct val="90000"/>
              </a:lnSpc>
              <a:spcBef>
                <a:spcPts val="1000"/>
              </a:spcBef>
              <a:buSzTx/>
              <a:buFontTx/>
              <a:buNone/>
              <a:defRPr sz="2400" b="1"/>
            </a:lvl1pPr>
            <a:lvl2pPr defTabSz="914400">
              <a:lnSpc>
                <a:spcPct val="90000"/>
              </a:lnSpc>
              <a:spcBef>
                <a:spcPts val="1000"/>
              </a:spcBef>
              <a:buFontTx/>
              <a:defRPr sz="2400" b="1"/>
            </a:lvl2pPr>
            <a:lvl3pPr marL="0" indent="457200" defTabSz="914400">
              <a:lnSpc>
                <a:spcPct val="90000"/>
              </a:lnSpc>
              <a:spcBef>
                <a:spcPts val="1000"/>
              </a:spcBef>
              <a:buSzTx/>
              <a:buFontTx/>
              <a:buNone/>
              <a:defRPr sz="2400" b="1"/>
            </a:lvl3pPr>
            <a:lvl4pPr marL="0" indent="685800" defTabSz="914400">
              <a:lnSpc>
                <a:spcPct val="90000"/>
              </a:lnSpc>
              <a:spcBef>
                <a:spcPts val="1000"/>
              </a:spcBef>
              <a:buSzTx/>
              <a:buFontTx/>
              <a:buNone/>
              <a:defRPr sz="2400" b="1"/>
            </a:lvl4pPr>
            <a:lvl5pPr marL="0" indent="914400" defTabSz="9144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52" name="Text Placeholder 4"/>
          <p:cNvSpPr>
            <a:spLocks noGrp="1"/>
          </p:cNvSpPr>
          <p:nvPr>
            <p:ph type="body" sz="quarter" idx="21"/>
          </p:nvPr>
        </p:nvSpPr>
        <p:spPr>
          <a:xfrm>
            <a:off x="6153150" y="1681163"/>
            <a:ext cx="3887788" cy="823913"/>
          </a:xfrm>
          <a:prstGeom prst="rect">
            <a:avLst/>
          </a:prstGeom>
          <a:ln w="12700"/>
        </p:spPr>
        <p:txBody>
          <a:bodyPr anchor="b"/>
          <a:lstStyle>
            <a:lvl1pPr marL="0" indent="0" defTabSz="914400">
              <a:lnSpc>
                <a:spcPct val="90000"/>
              </a:lnSpc>
              <a:spcBef>
                <a:spcPts val="1000"/>
              </a:spcBef>
              <a:buSzTx/>
              <a:buFontTx/>
              <a:buNone/>
              <a:defRPr sz="4800" b="1"/>
            </a:lvl1pPr>
          </a:lstStyle>
          <a:p>
            <a:pPr marL="0" indent="0" defTabSz="1828800">
              <a:lnSpc>
                <a:spcPct val="90000"/>
              </a:lnSpc>
              <a:spcBef>
                <a:spcPts val="2000"/>
              </a:spcBef>
              <a:buSzTx/>
              <a:buFontTx/>
              <a:buNone/>
              <a:defRPr sz="4800" b="1"/>
            </a:pPr>
            <a:endParaRPr/>
          </a:p>
        </p:txBody>
      </p:sp>
      <p:sp>
        <p:nvSpPr>
          <p:cNvPr id="153"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1359060389"/>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pic>
        <p:nvPicPr>
          <p:cNvPr id="160"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61"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62" name="Title Text"/>
          <p:cNvSpPr txBox="1">
            <a:spLocks noGrp="1"/>
          </p:cNvSpPr>
          <p:nvPr>
            <p:ph type="title"/>
          </p:nvPr>
        </p:nvSpPr>
        <p:spPr>
          <a:xfrm>
            <a:off x="2152650" y="365125"/>
            <a:ext cx="7886700" cy="1325563"/>
          </a:xfrm>
          <a:prstGeom prst="rect">
            <a:avLst/>
          </a:prstGeom>
        </p:spPr>
        <p:txBody>
          <a:bodyPr/>
          <a:lstStyle>
            <a:lvl1pPr defTabSz="914400">
              <a:lnSpc>
                <a:spcPct val="90000"/>
              </a:lnSpc>
              <a:defRPr>
                <a:latin typeface="Calibri Light"/>
                <a:ea typeface="Calibri Light"/>
                <a:cs typeface="Calibri Light"/>
                <a:sym typeface="Calibri Light"/>
              </a:defRPr>
            </a:lvl1pPr>
          </a:lstStyle>
          <a:p>
            <a:r>
              <a:t>Title Text</a:t>
            </a:r>
          </a:p>
        </p:txBody>
      </p:sp>
      <p:sp>
        <p:nvSpPr>
          <p:cNvPr id="163"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261214230"/>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pic>
        <p:nvPicPr>
          <p:cNvPr id="170"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71"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72"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840461924"/>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pic>
        <p:nvPicPr>
          <p:cNvPr id="179"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80"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81" name="Title Text"/>
          <p:cNvSpPr txBox="1">
            <a:spLocks noGrp="1"/>
          </p:cNvSpPr>
          <p:nvPr>
            <p:ph type="title"/>
          </p:nvPr>
        </p:nvSpPr>
        <p:spPr>
          <a:xfrm>
            <a:off x="2154238" y="457200"/>
            <a:ext cx="2949576" cy="1600200"/>
          </a:xfrm>
          <a:prstGeom prst="rect">
            <a:avLst/>
          </a:prstGeom>
        </p:spPr>
        <p:txBody>
          <a:bodyPr anchor="b"/>
          <a:lstStyle>
            <a:lvl1pPr defTabSz="914400">
              <a:lnSpc>
                <a:spcPct val="90000"/>
              </a:lnSpc>
              <a:defRPr sz="3200">
                <a:latin typeface="Calibri Light"/>
                <a:ea typeface="Calibri Light"/>
                <a:cs typeface="Calibri Light"/>
                <a:sym typeface="Calibri Light"/>
              </a:defRPr>
            </a:lvl1pPr>
          </a:lstStyle>
          <a:p>
            <a:r>
              <a:t>Title Text</a:t>
            </a:r>
          </a:p>
        </p:txBody>
      </p:sp>
      <p:sp>
        <p:nvSpPr>
          <p:cNvPr id="182" name="Body Level One…"/>
          <p:cNvSpPr txBox="1">
            <a:spLocks noGrp="1"/>
          </p:cNvSpPr>
          <p:nvPr>
            <p:ph type="body" sz="half" idx="1"/>
          </p:nvPr>
        </p:nvSpPr>
        <p:spPr>
          <a:xfrm>
            <a:off x="5411788" y="987425"/>
            <a:ext cx="4629151" cy="4873625"/>
          </a:xfrm>
          <a:prstGeom prst="rect">
            <a:avLst/>
          </a:prstGeom>
        </p:spPr>
        <p:txBody>
          <a:bodyPr/>
          <a:lstStyle>
            <a:lvl1pPr marL="228600" indent="-228600" defTabSz="914400">
              <a:lnSpc>
                <a:spcPct val="90000"/>
              </a:lnSpc>
              <a:spcBef>
                <a:spcPts val="1000"/>
              </a:spcBef>
            </a:lvl1pPr>
            <a:lvl2pPr marL="489857" indent="-261257" defTabSz="914400">
              <a:lnSpc>
                <a:spcPct val="90000"/>
              </a:lnSpc>
              <a:spcBef>
                <a:spcPts val="1000"/>
              </a:spcBef>
              <a:buSzPct val="100000"/>
              <a:buChar char="•"/>
            </a:lvl2pPr>
            <a:lvl3pPr defTabSz="914400">
              <a:lnSpc>
                <a:spcPct val="90000"/>
              </a:lnSpc>
              <a:spcBef>
                <a:spcPts val="1000"/>
              </a:spcBef>
            </a:lvl3pPr>
            <a:lvl4pPr defTabSz="914400">
              <a:lnSpc>
                <a:spcPct val="90000"/>
              </a:lnSpc>
              <a:spcBef>
                <a:spcPts val="1000"/>
              </a:spcBef>
              <a:buChar char="•"/>
            </a:lvl4pPr>
            <a:lvl5pPr defTabSz="91440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183" name="Text Placeholder 3"/>
          <p:cNvSpPr>
            <a:spLocks noGrp="1"/>
          </p:cNvSpPr>
          <p:nvPr>
            <p:ph type="body" sz="quarter" idx="21"/>
          </p:nvPr>
        </p:nvSpPr>
        <p:spPr>
          <a:xfrm>
            <a:off x="2154238" y="2057400"/>
            <a:ext cx="2949576" cy="3811588"/>
          </a:xfrm>
          <a:prstGeom prst="rect">
            <a:avLst/>
          </a:prstGeom>
          <a:ln w="12700"/>
        </p:spPr>
        <p:txBody>
          <a:bodyPr/>
          <a:lstStyle>
            <a:lvl1pPr marL="0" indent="0" defTabSz="914400">
              <a:lnSpc>
                <a:spcPct val="90000"/>
              </a:lnSpc>
              <a:spcBef>
                <a:spcPts val="1000"/>
              </a:spcBef>
              <a:buSzTx/>
              <a:buFontTx/>
              <a:buNone/>
              <a:defRPr sz="3200"/>
            </a:lvl1pPr>
          </a:lstStyle>
          <a:p>
            <a:pPr marL="0" indent="0" defTabSz="1828800">
              <a:lnSpc>
                <a:spcPct val="90000"/>
              </a:lnSpc>
              <a:spcBef>
                <a:spcPts val="2000"/>
              </a:spcBef>
              <a:buSzTx/>
              <a:buFontTx/>
              <a:buNone/>
              <a:defRPr sz="3200"/>
            </a:pPr>
            <a:endParaRPr/>
          </a:p>
        </p:txBody>
      </p:sp>
      <p:sp>
        <p:nvSpPr>
          <p:cNvPr id="184"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25039997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191" name="Picture 9" descr="Picture 9"/>
          <p:cNvPicPr>
            <a:picLocks noChangeAspect="1"/>
          </p:cNvPicPr>
          <p:nvPr/>
        </p:nvPicPr>
        <p:blipFill>
          <a:blip r:embed="rId2"/>
          <a:stretch>
            <a:fillRect/>
          </a:stretch>
        </p:blipFill>
        <p:spPr>
          <a:xfrm>
            <a:off x="-12532" y="-1999226"/>
            <a:ext cx="12217063" cy="9154653"/>
          </a:xfrm>
          <a:prstGeom prst="rect">
            <a:avLst/>
          </a:prstGeom>
          <a:ln w="12700">
            <a:miter lim="400000"/>
          </a:ln>
        </p:spPr>
      </p:pic>
      <p:pic>
        <p:nvPicPr>
          <p:cNvPr id="192" name="Picture 6" descr="Picture 6"/>
          <p:cNvPicPr>
            <a:picLocks noChangeAspect="1"/>
          </p:cNvPicPr>
          <p:nvPr/>
        </p:nvPicPr>
        <p:blipFill>
          <a:blip r:embed="rId3"/>
          <a:stretch>
            <a:fillRect/>
          </a:stretch>
        </p:blipFill>
        <p:spPr>
          <a:xfrm>
            <a:off x="5270633" y="6084707"/>
            <a:ext cx="1650734" cy="679160"/>
          </a:xfrm>
          <a:prstGeom prst="rect">
            <a:avLst/>
          </a:prstGeom>
          <a:ln w="12700">
            <a:miter lim="400000"/>
          </a:ln>
        </p:spPr>
      </p:pic>
      <p:sp>
        <p:nvSpPr>
          <p:cNvPr id="193" name="Title Text"/>
          <p:cNvSpPr txBox="1">
            <a:spLocks noGrp="1"/>
          </p:cNvSpPr>
          <p:nvPr>
            <p:ph type="title"/>
          </p:nvPr>
        </p:nvSpPr>
        <p:spPr>
          <a:xfrm>
            <a:off x="2154238" y="457200"/>
            <a:ext cx="2949576" cy="1600200"/>
          </a:xfrm>
          <a:prstGeom prst="rect">
            <a:avLst/>
          </a:prstGeom>
        </p:spPr>
        <p:txBody>
          <a:bodyPr anchor="b"/>
          <a:lstStyle>
            <a:lvl1pPr defTabSz="914400">
              <a:lnSpc>
                <a:spcPct val="90000"/>
              </a:lnSpc>
              <a:defRPr sz="3200">
                <a:latin typeface="Calibri Light"/>
                <a:ea typeface="Calibri Light"/>
                <a:cs typeface="Calibri Light"/>
                <a:sym typeface="Calibri Light"/>
              </a:defRPr>
            </a:lvl1pPr>
          </a:lstStyle>
          <a:p>
            <a:r>
              <a:t>Title Text</a:t>
            </a:r>
          </a:p>
        </p:txBody>
      </p:sp>
      <p:sp>
        <p:nvSpPr>
          <p:cNvPr id="194" name="Picture Placeholder 2"/>
          <p:cNvSpPr>
            <a:spLocks noGrp="1"/>
          </p:cNvSpPr>
          <p:nvPr>
            <p:ph type="pic" sz="half" idx="21"/>
          </p:nvPr>
        </p:nvSpPr>
        <p:spPr>
          <a:xfrm>
            <a:off x="5411788" y="987425"/>
            <a:ext cx="4629151" cy="4873625"/>
          </a:xfrm>
          <a:prstGeom prst="rect">
            <a:avLst/>
          </a:prstGeom>
          <a:ln w="12700"/>
        </p:spPr>
        <p:txBody>
          <a:bodyPr tIns="45719" bIns="45719">
            <a:noAutofit/>
          </a:bodyPr>
          <a:lstStyle/>
          <a:p>
            <a:endParaRPr/>
          </a:p>
        </p:txBody>
      </p:sp>
      <p:sp>
        <p:nvSpPr>
          <p:cNvPr id="195" name="Body Level One…"/>
          <p:cNvSpPr txBox="1">
            <a:spLocks noGrp="1"/>
          </p:cNvSpPr>
          <p:nvPr>
            <p:ph type="body" sz="quarter" idx="1"/>
          </p:nvPr>
        </p:nvSpPr>
        <p:spPr>
          <a:xfrm>
            <a:off x="2154238" y="2057400"/>
            <a:ext cx="2949576" cy="3811588"/>
          </a:xfrm>
          <a:prstGeom prst="rect">
            <a:avLst/>
          </a:prstGeom>
        </p:spPr>
        <p:txBody>
          <a:bodyPr/>
          <a:lstStyle>
            <a:lvl1pPr marL="0" indent="0" defTabSz="914400">
              <a:lnSpc>
                <a:spcPct val="90000"/>
              </a:lnSpc>
              <a:spcBef>
                <a:spcPts val="1000"/>
              </a:spcBef>
              <a:buSzTx/>
              <a:buFontTx/>
              <a:buNone/>
              <a:defRPr sz="1600"/>
            </a:lvl1pPr>
            <a:lvl2pPr defTabSz="914400">
              <a:lnSpc>
                <a:spcPct val="90000"/>
              </a:lnSpc>
              <a:spcBef>
                <a:spcPts val="1000"/>
              </a:spcBef>
              <a:buFontTx/>
              <a:defRPr sz="1600"/>
            </a:lvl2pPr>
            <a:lvl3pPr marL="0" indent="457200" defTabSz="914400">
              <a:lnSpc>
                <a:spcPct val="90000"/>
              </a:lnSpc>
              <a:spcBef>
                <a:spcPts val="1000"/>
              </a:spcBef>
              <a:buSzTx/>
              <a:buFontTx/>
              <a:buNone/>
              <a:defRPr sz="1600"/>
            </a:lvl3pPr>
            <a:lvl4pPr marL="0" indent="685800" defTabSz="914400">
              <a:lnSpc>
                <a:spcPct val="90000"/>
              </a:lnSpc>
              <a:spcBef>
                <a:spcPts val="1000"/>
              </a:spcBef>
              <a:buSzTx/>
              <a:buFontTx/>
              <a:buNone/>
              <a:defRPr sz="1600"/>
            </a:lvl4pPr>
            <a:lvl5pPr marL="0" indent="914400" defTabSz="9144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96" name="Slide Number"/>
          <p:cNvSpPr txBox="1">
            <a:spLocks noGrp="1"/>
          </p:cNvSpPr>
          <p:nvPr>
            <p:ph type="sldNum" sz="quarter" idx="2"/>
          </p:nvPr>
        </p:nvSpPr>
        <p:spPr>
          <a:xfrm>
            <a:off x="7981950" y="6356350"/>
            <a:ext cx="457176" cy="461663"/>
          </a:xfrm>
          <a:prstGeom prst="rect">
            <a:avLst/>
          </a:prstGeom>
        </p:spPr>
        <p:txBody>
          <a:bodyPr anchor="t"/>
          <a:lstStyle>
            <a:lvl1pPr algn="l">
              <a:defRPr sz="1800"/>
            </a:lvl1pPr>
          </a:lstStyle>
          <a:p>
            <a:fld id="{86CB4B4D-7CA3-9044-876B-883B54F8677D}" type="slidenum">
              <a:t>‹#›</a:t>
            </a:fld>
            <a:endParaRPr/>
          </a:p>
        </p:txBody>
      </p:sp>
    </p:spTree>
    <p:extLst>
      <p:ext uri="{BB962C8B-B14F-4D97-AF65-F5344CB8AC3E}">
        <p14:creationId xmlns:p14="http://schemas.microsoft.com/office/powerpoint/2010/main" val="6619152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E7197D-D9B4-4E7B-9182-5E56DA0B4797}" type="datetimeFigureOut">
              <a:rPr lang="en-US" smtClean="0"/>
              <a:t>10/09/2023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780713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E7197D-D9B4-4E7B-9182-5E56DA0B4797}" type="datetimeFigureOut">
              <a:rPr lang="en-US" smtClean="0"/>
              <a:t>10/09/2023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136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7197D-D9B4-4E7B-9182-5E56DA0B4797}" type="datetimeFigureOut">
              <a:rPr lang="en-US" smtClean="0"/>
              <a:t>10/09/2023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143301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E7197D-D9B4-4E7B-9182-5E56DA0B4797}" type="datetimeFigureOut">
              <a:rPr lang="en-US" smtClean="0"/>
              <a:t>10/09/2023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5742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E7197D-D9B4-4E7B-9182-5E56DA0B4797}" type="datetimeFigureOut">
              <a:rPr lang="en-US" smtClean="0"/>
              <a:t>10/09/2023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B57F7-F85C-4C9E-B20E-6359D33D3CDA}" type="slidenum">
              <a:rPr lang="en-US" smtClean="0"/>
              <a:t>‹#›</a:t>
            </a:fld>
            <a:endParaRPr lang="en-US"/>
          </a:p>
        </p:txBody>
      </p:sp>
    </p:spTree>
    <p:extLst>
      <p:ext uri="{BB962C8B-B14F-4D97-AF65-F5344CB8AC3E}">
        <p14:creationId xmlns:p14="http://schemas.microsoft.com/office/powerpoint/2010/main" val="981705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jpe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7197D-D9B4-4E7B-9182-5E56DA0B4797}" type="datetimeFigureOut">
              <a:rPr lang="en-US" smtClean="0"/>
              <a:t>10/09/2023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B57F7-F85C-4C9E-B20E-6359D33D3CDA}" type="slidenum">
              <a:rPr lang="en-US" smtClean="0"/>
              <a:t>‹#›</a:t>
            </a:fld>
            <a:endParaRPr lang="en-US"/>
          </a:p>
        </p:txBody>
      </p:sp>
    </p:spTree>
    <p:extLst>
      <p:ext uri="{BB962C8B-B14F-4D97-AF65-F5344CB8AC3E}">
        <p14:creationId xmlns:p14="http://schemas.microsoft.com/office/powerpoint/2010/main" val="140528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4" descr="Picture 4"/>
          <p:cNvPicPr>
            <a:picLocks noChangeAspect="1"/>
          </p:cNvPicPr>
          <p:nvPr/>
        </p:nvPicPr>
        <p:blipFill>
          <a:blip r:embed="rId20"/>
          <a:stretch>
            <a:fillRect/>
          </a:stretch>
        </p:blipFill>
        <p:spPr>
          <a:xfrm>
            <a:off x="1524000" y="3048"/>
            <a:ext cx="9144000" cy="6851905"/>
          </a:xfrm>
          <a:prstGeom prst="rect">
            <a:avLst/>
          </a:prstGeom>
          <a:ln w="12700">
            <a:miter lim="400000"/>
          </a:ln>
        </p:spPr>
      </p:pic>
      <p:pic>
        <p:nvPicPr>
          <p:cNvPr id="3" name="Picture 7" descr="Picture 7"/>
          <p:cNvPicPr>
            <a:picLocks noChangeAspect="1"/>
          </p:cNvPicPr>
          <p:nvPr/>
        </p:nvPicPr>
        <p:blipFill>
          <a:blip r:embed="rId21"/>
          <a:stretch>
            <a:fillRect/>
          </a:stretch>
        </p:blipFill>
        <p:spPr>
          <a:xfrm>
            <a:off x="1764630" y="5903726"/>
            <a:ext cx="1650734" cy="679160"/>
          </a:xfrm>
          <a:prstGeom prst="rect">
            <a:avLst/>
          </a:prstGeom>
          <a:ln w="12700">
            <a:miter lim="400000"/>
          </a:ln>
        </p:spPr>
      </p:pic>
      <p:sp>
        <p:nvSpPr>
          <p:cNvPr id="4" name="Title Text"/>
          <p:cNvSpPr txBox="1">
            <a:spLocks noGrp="1"/>
          </p:cNvSpPr>
          <p:nvPr>
            <p:ph type="title"/>
          </p:nvPr>
        </p:nvSpPr>
        <p:spPr>
          <a:xfrm>
            <a:off x="4170947" y="1973710"/>
            <a:ext cx="6039854" cy="11430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5" name="Body Level One…"/>
          <p:cNvSpPr txBox="1">
            <a:spLocks noGrp="1"/>
          </p:cNvSpPr>
          <p:nvPr>
            <p:ph type="body" idx="1"/>
          </p:nvPr>
        </p:nvSpPr>
        <p:spPr>
          <a:xfrm>
            <a:off x="1981200" y="1600200"/>
            <a:ext cx="8229600" cy="452596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709792" y="6171686"/>
            <a:ext cx="367408" cy="369330"/>
          </a:xfrm>
          <a:prstGeom prst="rect">
            <a:avLst/>
          </a:prstGeom>
          <a:ln w="25400">
            <a:miter lim="400000"/>
          </a:ln>
        </p:spPr>
        <p:txBody>
          <a:bodyPr wrap="none" tIns="91439" bIns="9143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2819075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med"/>
  <p:txStyles>
    <p:titleStyle>
      <a:lvl1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0" marR="0" indent="228600" algn="l" defTabSz="457200" rtl="0" latinLnBrk="0">
        <a:lnSpc>
          <a:spcPct val="100000"/>
        </a:lnSpc>
        <a:spcBef>
          <a:spcPts val="750"/>
        </a:spcBef>
        <a:spcAft>
          <a:spcPts val="0"/>
        </a:spcAft>
        <a:buClrTx/>
        <a:buSzTx/>
        <a:buFont typeface="Arial"/>
        <a:buNone/>
        <a:tabLst/>
        <a:defRPr sz="3200" b="0" i="0" u="none" strike="noStrike" cap="none" spc="0" baseline="0">
          <a:solidFill>
            <a:srgbClr val="000000"/>
          </a:solidFill>
          <a:uFillTx/>
          <a:latin typeface="+mn-lt"/>
          <a:ea typeface="+mn-ea"/>
          <a:cs typeface="+mn-cs"/>
          <a:sym typeface="Calibri"/>
        </a:defRPr>
      </a:lvl2pPr>
      <a:lvl3pPr marL="762000" marR="0" indent="-30480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0515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12801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15087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17373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19659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21945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228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685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143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1600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4" descr="Picture 4"/>
          <p:cNvPicPr>
            <a:picLocks noChangeAspect="1"/>
          </p:cNvPicPr>
          <p:nvPr/>
        </p:nvPicPr>
        <p:blipFill>
          <a:blip r:embed="rId19"/>
          <a:stretch>
            <a:fillRect/>
          </a:stretch>
        </p:blipFill>
        <p:spPr>
          <a:xfrm>
            <a:off x="1524000" y="3048"/>
            <a:ext cx="9144000" cy="6851905"/>
          </a:xfrm>
          <a:prstGeom prst="rect">
            <a:avLst/>
          </a:prstGeom>
          <a:ln w="12700">
            <a:miter lim="400000"/>
          </a:ln>
        </p:spPr>
      </p:pic>
      <p:pic>
        <p:nvPicPr>
          <p:cNvPr id="3" name="Picture 7" descr="Picture 7"/>
          <p:cNvPicPr>
            <a:picLocks noChangeAspect="1"/>
          </p:cNvPicPr>
          <p:nvPr/>
        </p:nvPicPr>
        <p:blipFill>
          <a:blip r:embed="rId20"/>
          <a:stretch>
            <a:fillRect/>
          </a:stretch>
        </p:blipFill>
        <p:spPr>
          <a:xfrm>
            <a:off x="1764630" y="5903726"/>
            <a:ext cx="1650734" cy="679160"/>
          </a:xfrm>
          <a:prstGeom prst="rect">
            <a:avLst/>
          </a:prstGeom>
          <a:ln w="12700">
            <a:miter lim="400000"/>
          </a:ln>
        </p:spPr>
      </p:pic>
      <p:sp>
        <p:nvSpPr>
          <p:cNvPr id="4" name="Title Text"/>
          <p:cNvSpPr txBox="1">
            <a:spLocks noGrp="1"/>
          </p:cNvSpPr>
          <p:nvPr>
            <p:ph type="title"/>
          </p:nvPr>
        </p:nvSpPr>
        <p:spPr>
          <a:xfrm>
            <a:off x="4170947" y="1973710"/>
            <a:ext cx="6039854" cy="1143001"/>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ctr">
            <a:normAutofit/>
          </a:bodyPr>
          <a:lstStyle/>
          <a:p>
            <a:r>
              <a:t>Title Text</a:t>
            </a:r>
          </a:p>
        </p:txBody>
      </p:sp>
      <p:sp>
        <p:nvSpPr>
          <p:cNvPr id="5" name="Body Level One…"/>
          <p:cNvSpPr txBox="1">
            <a:spLocks noGrp="1"/>
          </p:cNvSpPr>
          <p:nvPr>
            <p:ph type="body" idx="1"/>
          </p:nvPr>
        </p:nvSpPr>
        <p:spPr>
          <a:xfrm>
            <a:off x="1981200" y="1600200"/>
            <a:ext cx="8229600" cy="452596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709792" y="6171686"/>
            <a:ext cx="367408" cy="369330"/>
          </a:xfrm>
          <a:prstGeom prst="rect">
            <a:avLst/>
          </a:prstGeom>
          <a:ln w="25400">
            <a:miter lim="400000"/>
          </a:ln>
        </p:spPr>
        <p:txBody>
          <a:bodyPr wrap="none" tIns="91439" bIns="9143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118196130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transition spd="med"/>
  <p:txStyles>
    <p:titleStyle>
      <a:lvl1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0" marR="0" indent="228600" algn="l" defTabSz="457200" rtl="0" latinLnBrk="0">
        <a:lnSpc>
          <a:spcPct val="100000"/>
        </a:lnSpc>
        <a:spcBef>
          <a:spcPts val="750"/>
        </a:spcBef>
        <a:spcAft>
          <a:spcPts val="0"/>
        </a:spcAft>
        <a:buClrTx/>
        <a:buSzTx/>
        <a:buFont typeface="Arial"/>
        <a:buNone/>
        <a:tabLst/>
        <a:defRPr sz="3200" b="0" i="0" u="none" strike="noStrike" cap="none" spc="0" baseline="0">
          <a:solidFill>
            <a:srgbClr val="000000"/>
          </a:solidFill>
          <a:uFillTx/>
          <a:latin typeface="+mn-lt"/>
          <a:ea typeface="+mn-ea"/>
          <a:cs typeface="+mn-cs"/>
          <a:sym typeface="Calibri"/>
        </a:defRPr>
      </a:lvl2pPr>
      <a:lvl3pPr marL="762000" marR="0" indent="-30480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0515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12801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15087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17373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19659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2194560" marR="0" indent="-365760" algn="l" defTabSz="457200" rtl="0" latinLnBrk="0">
        <a:lnSpc>
          <a:spcPct val="100000"/>
        </a:lnSpc>
        <a:spcBef>
          <a:spcPts val="75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228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685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1143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1600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cid:93584D33-1D5E-47A4-A693-B350F9148B7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cid:61BC6F5B-B7AB-4B78-849A-A7A035F65C21" TargetMode="External"/><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cid:402c6a56-fcb2-4bbb-bc98-6a70d9f4ad8b" TargetMode="External"/><Relationship Id="rId3" Type="http://schemas.openxmlformats.org/officeDocument/2006/relationships/image" Target="../media/image5.png"/><Relationship Id="rId7" Type="http://schemas.openxmlformats.org/officeDocument/2006/relationships/image" Target="cid:D3519E4D-E5C6-4981-BDDB-3ECF8548D75A" TargetMode="External"/><Relationship Id="rId12"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cid:A4E7CC44-8741-4583-A74E-2A8FABB16DAA" TargetMode="External"/><Relationship Id="rId5" Type="http://schemas.openxmlformats.org/officeDocument/2006/relationships/image" Target="cid:516037A1-D38C-4B16-8F30-CF712A77BAEA" TargetMode="External"/><Relationship Id="rId15" Type="http://schemas.openxmlformats.org/officeDocument/2006/relationships/image" Target="cid:3FF84D6C-44AB-40BE-9CFC-941C00D4C355" TargetMode="Externa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image" Target="cid:C49CF759-673F-49ED-BBA3-A97076DAF20B" TargetMode="External"/><Relationship Id="rId1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ildrensal.org/news/comprehensive-snakebite-program-offers-multidisciplinary-care-snakebite-victim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144" y="0"/>
            <a:ext cx="9896856" cy="6858000"/>
          </a:xfrm>
          <a:prstGeom prst="rect">
            <a:avLst/>
          </a:prstGeom>
        </p:spPr>
      </p:pic>
      <p:sp>
        <p:nvSpPr>
          <p:cNvPr id="5" name="Text Placeholder 4">
            <a:extLst>
              <a:ext uri="{FF2B5EF4-FFF2-40B4-BE49-F238E27FC236}">
                <a16:creationId xmlns:a16="http://schemas.microsoft.com/office/drawing/2014/main" id="{D1B5F8C4-A55A-4F2D-BD1C-C9E5E4470534}"/>
              </a:ext>
            </a:extLst>
          </p:cNvPr>
          <p:cNvSpPr>
            <a:spLocks noGrp="1"/>
          </p:cNvSpPr>
          <p:nvPr>
            <p:ph type="body" sz="quarter" idx="1"/>
          </p:nvPr>
        </p:nvSpPr>
        <p:spPr>
          <a:xfrm>
            <a:off x="4130381" y="4767938"/>
            <a:ext cx="6400800" cy="1752600"/>
          </a:xfrm>
        </p:spPr>
        <p:txBody>
          <a:bodyPr>
            <a:normAutofit/>
          </a:bodyPr>
          <a:lstStyle/>
          <a:p>
            <a:r>
              <a:rPr lang="en-US" sz="4000" dirty="0">
                <a:solidFill>
                  <a:schemeClr val="tx1"/>
                </a:solidFill>
              </a:rPr>
              <a:t>October 10, 2023</a:t>
            </a:r>
          </a:p>
          <a:p>
            <a:r>
              <a:rPr lang="en-US" sz="4000" dirty="0">
                <a:solidFill>
                  <a:schemeClr val="tx1"/>
                </a:solidFill>
              </a:rPr>
              <a:t>9:30 – 10:30 AM</a:t>
            </a:r>
          </a:p>
        </p:txBody>
      </p:sp>
    </p:spTree>
    <p:extLst>
      <p:ext uri="{BB962C8B-B14F-4D97-AF65-F5344CB8AC3E}">
        <p14:creationId xmlns:p14="http://schemas.microsoft.com/office/powerpoint/2010/main" val="320776004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solidFill>
                  <a:prstClr val="black"/>
                </a:solidFill>
              </a:rPr>
              <a:t>2022 APIC Annual Report</a:t>
            </a:r>
            <a:endParaRPr lang="en-US" dirty="0"/>
          </a:p>
        </p:txBody>
      </p:sp>
      <p:pic>
        <p:nvPicPr>
          <p:cNvPr id="4" name="Content Placeholder 3"/>
          <p:cNvPicPr>
            <a:picLocks noGrp="1" noChangeAspect="1"/>
          </p:cNvPicPr>
          <p:nvPr>
            <p:ph idx="1"/>
          </p:nvPr>
        </p:nvPicPr>
        <p:blipFill rotWithShape="1">
          <a:blip r:embed="rId2"/>
          <a:srcRect t="3933"/>
          <a:stretch/>
        </p:blipFill>
        <p:spPr>
          <a:xfrm>
            <a:off x="4147480" y="1538623"/>
            <a:ext cx="4389120" cy="5319377"/>
          </a:xfrm>
          <a:prstGeom prst="rect">
            <a:avLst/>
          </a:prstGeom>
        </p:spPr>
      </p:pic>
    </p:spTree>
    <p:extLst>
      <p:ext uri="{BB962C8B-B14F-4D97-AF65-F5344CB8AC3E}">
        <p14:creationId xmlns:p14="http://schemas.microsoft.com/office/powerpoint/2010/main" val="1599196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Name Change</a:t>
            </a:r>
          </a:p>
        </p:txBody>
      </p:sp>
      <p:sp>
        <p:nvSpPr>
          <p:cNvPr id="3" name="Content Placeholder 2"/>
          <p:cNvSpPr>
            <a:spLocks noGrp="1"/>
          </p:cNvSpPr>
          <p:nvPr>
            <p:ph idx="1"/>
          </p:nvPr>
        </p:nvSpPr>
        <p:spPr/>
        <p:txBody>
          <a:bodyPr/>
          <a:lstStyle/>
          <a:p>
            <a:r>
              <a:rPr lang="en-US" sz="3600" dirty="0"/>
              <a:t>Alabama Poison Information Center</a:t>
            </a:r>
          </a:p>
          <a:p>
            <a:r>
              <a:rPr lang="en-US" sz="3600" dirty="0"/>
              <a:t>Celebration Planned</a:t>
            </a:r>
          </a:p>
          <a:p>
            <a:r>
              <a:rPr lang="en-US" sz="3600" dirty="0"/>
              <a:t>Poison Perils of Alabama</a:t>
            </a:r>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pic>
        <p:nvPicPr>
          <p:cNvPr id="8" name="Picture 7" descr="IMG_7639.jpg"/>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333701" y="4144870"/>
            <a:ext cx="1069340" cy="1060450"/>
          </a:xfrm>
          <a:prstGeom prst="rect">
            <a:avLst/>
          </a:prstGeom>
          <a:noFill/>
          <a:ln>
            <a:noFill/>
          </a:ln>
        </p:spPr>
      </p:pic>
      <p:pic>
        <p:nvPicPr>
          <p:cNvPr id="9" name="Picture 8" descr="IMG_7637.PNG"/>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998590" y="3852135"/>
            <a:ext cx="758825" cy="1645920"/>
          </a:xfrm>
          <a:prstGeom prst="rect">
            <a:avLst/>
          </a:prstGeom>
          <a:noFill/>
          <a:ln>
            <a:noFill/>
          </a:ln>
        </p:spPr>
      </p:pic>
      <p:pic>
        <p:nvPicPr>
          <p:cNvPr id="1027" name="A3754E26-AEBB-40C5-A7F4-2E5E59E820B6" descr="IMG_157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9906000" y="3249687"/>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2952C3C2-815C-4F5D-B198-619888048A04" descr="IMG_571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0" y="1638374"/>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04D72D75-297E-4D79-9DA6-155BBC5EF583" descr="IMG_7646.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532" b="8806"/>
          <a:stretch/>
        </p:blipFill>
        <p:spPr bwMode="auto">
          <a:xfrm>
            <a:off x="6279702" y="3352874"/>
            <a:ext cx="122849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17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APIC Call Volume</a:t>
            </a:r>
          </a:p>
        </p:txBody>
      </p:sp>
      <p:sp>
        <p:nvSpPr>
          <p:cNvPr id="3" name="Content Placeholder 2"/>
          <p:cNvSpPr>
            <a:spLocks noGrp="1"/>
          </p:cNvSpPr>
          <p:nvPr>
            <p:ph idx="1"/>
          </p:nvPr>
        </p:nvSpPr>
        <p:spPr/>
        <p:txBody>
          <a:bodyPr/>
          <a:lstStyle/>
          <a:p>
            <a:r>
              <a:rPr lang="en-US" sz="3600" dirty="0"/>
              <a:t>~ 7% increase total calls</a:t>
            </a:r>
          </a:p>
          <a:p>
            <a:r>
              <a:rPr lang="en-US" sz="3600" dirty="0"/>
              <a:t>Calls originated</a:t>
            </a:r>
          </a:p>
          <a:p>
            <a:pPr lvl="1"/>
            <a:r>
              <a:rPr lang="en-US" sz="3600" dirty="0"/>
              <a:t>Prior 2020 70%  public and 30% HCF</a:t>
            </a:r>
          </a:p>
          <a:p>
            <a:pPr lvl="1"/>
            <a:r>
              <a:rPr lang="en-US" sz="3600" dirty="0"/>
              <a:t>2020-2021 77% public and 23% HCF</a:t>
            </a:r>
          </a:p>
          <a:p>
            <a:r>
              <a:rPr lang="en-US" sz="3600" dirty="0"/>
              <a:t>Age distribution changed</a:t>
            </a:r>
          </a:p>
          <a:p>
            <a:pPr lvl="1"/>
            <a:r>
              <a:rPr lang="en-US" sz="3600" dirty="0"/>
              <a:t>2020 ↑ 8.3% 65+ </a:t>
            </a:r>
            <a:r>
              <a:rPr lang="en-US" sz="3600" dirty="0" err="1"/>
              <a:t>yo</a:t>
            </a:r>
            <a:endParaRPr lang="en-US" sz="3600" dirty="0"/>
          </a:p>
          <a:p>
            <a:pPr lvl="1"/>
            <a:r>
              <a:rPr lang="en-US" sz="3600" dirty="0"/>
              <a:t>2021 ↑7.2% 65+ </a:t>
            </a:r>
            <a:r>
              <a:rPr lang="en-US" sz="3600" dirty="0" err="1"/>
              <a:t>yo</a:t>
            </a:r>
            <a:endParaRPr lang="en-US" sz="3600" dirty="0"/>
          </a:p>
          <a:p>
            <a:pPr lvl="1"/>
            <a:endParaRPr lang="en-US" dirty="0"/>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340160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APIC Patient Satisfaction Survey</a:t>
            </a:r>
          </a:p>
        </p:txBody>
      </p:sp>
      <p:sp>
        <p:nvSpPr>
          <p:cNvPr id="3" name="Content Placeholder 2"/>
          <p:cNvSpPr>
            <a:spLocks noGrp="1"/>
          </p:cNvSpPr>
          <p:nvPr>
            <p:ph idx="1"/>
          </p:nvPr>
        </p:nvSpPr>
        <p:spPr/>
        <p:txBody>
          <a:bodyPr>
            <a:normAutofit/>
          </a:bodyPr>
          <a:lstStyle/>
          <a:p>
            <a:r>
              <a:rPr lang="en-US" sz="3600" dirty="0"/>
              <a:t>If the poison center was not available what would you have done?</a:t>
            </a:r>
          </a:p>
          <a:p>
            <a:endParaRPr lang="en-US" sz="3600" dirty="0"/>
          </a:p>
          <a:p>
            <a:pPr lvl="1"/>
            <a:r>
              <a:rPr lang="en-US" sz="2800" dirty="0"/>
              <a:t>Prior 2020 – </a:t>
            </a:r>
            <a:r>
              <a:rPr lang="en-US" sz="2800" b="1" dirty="0"/>
              <a:t>43% </a:t>
            </a:r>
            <a:r>
              <a:rPr lang="en-US" sz="2800" dirty="0"/>
              <a:t>would have called or visited their primary care physician, </a:t>
            </a:r>
            <a:r>
              <a:rPr lang="en-US" sz="2800" b="1" dirty="0"/>
              <a:t>32% </a:t>
            </a:r>
            <a:r>
              <a:rPr lang="en-US" sz="2800" dirty="0"/>
              <a:t>would have gone to the emergency department. </a:t>
            </a:r>
          </a:p>
          <a:p>
            <a:pPr lvl="1"/>
            <a:endParaRPr lang="en-US" sz="2800" dirty="0"/>
          </a:p>
          <a:p>
            <a:pPr lvl="1"/>
            <a:r>
              <a:rPr lang="en-US" sz="2800" dirty="0"/>
              <a:t>2020-2021 - </a:t>
            </a:r>
            <a:r>
              <a:rPr lang="en-US" sz="2800" b="1" dirty="0"/>
              <a:t>49% </a:t>
            </a:r>
            <a:r>
              <a:rPr lang="en-US" sz="2800" dirty="0"/>
              <a:t>would have called or visited their primary care physician, </a:t>
            </a:r>
            <a:r>
              <a:rPr lang="en-US" sz="2800" b="1" dirty="0"/>
              <a:t>25% </a:t>
            </a:r>
            <a:r>
              <a:rPr lang="en-US" sz="2800" dirty="0"/>
              <a:t>would have gone to the emergency department.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3464671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Remote Workers and PIPS </a:t>
            </a:r>
          </a:p>
        </p:txBody>
      </p:sp>
      <p:sp>
        <p:nvSpPr>
          <p:cNvPr id="3" name="Content Placeholder 2"/>
          <p:cNvSpPr>
            <a:spLocks noGrp="1"/>
          </p:cNvSpPr>
          <p:nvPr>
            <p:ph idx="1"/>
          </p:nvPr>
        </p:nvSpPr>
        <p:spPr/>
        <p:txBody>
          <a:bodyPr>
            <a:normAutofit/>
          </a:bodyPr>
          <a:lstStyle/>
          <a:p>
            <a:r>
              <a:rPr lang="en-US" sz="4000" dirty="0">
                <a:ea typeface="Tahoma" panose="020B0604030504040204" pitchFamily="34" charset="0"/>
                <a:cs typeface="Tahoma" panose="020B0604030504040204" pitchFamily="34" charset="0"/>
              </a:rPr>
              <a:t>Remote workers</a:t>
            </a:r>
          </a:p>
          <a:p>
            <a:pPr marL="685800" lvl="2">
              <a:spcBef>
                <a:spcPts val="1000"/>
              </a:spcBef>
            </a:pPr>
            <a:r>
              <a:rPr lang="en-US" sz="3600" dirty="0">
                <a:ea typeface="Tahoma" panose="020B0604030504040204" pitchFamily="34" charset="0"/>
                <a:cs typeface="Tahoma" panose="020B0604030504040204" pitchFamily="34" charset="0"/>
              </a:rPr>
              <a:t>Increase of </a:t>
            </a:r>
            <a:r>
              <a:rPr lang="en-US" sz="3600" dirty="0" err="1">
                <a:ea typeface="Tahoma" panose="020B0604030504040204" pitchFamily="34" charset="0"/>
                <a:cs typeface="Tahoma" panose="020B0604030504040204" pitchFamily="34" charset="0"/>
              </a:rPr>
              <a:t>clin</a:t>
            </a:r>
            <a:r>
              <a:rPr lang="en-US" sz="3600" dirty="0">
                <a:ea typeface="Tahoma" panose="020B0604030504040204" pitchFamily="34" charset="0"/>
                <a:cs typeface="Tahoma" panose="020B0604030504040204" pitchFamily="34" charset="0"/>
              </a:rPr>
              <a:t> </a:t>
            </a:r>
            <a:r>
              <a:rPr lang="en-US" sz="3600" dirty="0" err="1">
                <a:ea typeface="Tahoma" panose="020B0604030504040204" pitchFamily="34" charset="0"/>
                <a:cs typeface="Tahoma" panose="020B0604030504040204" pitchFamily="34" charset="0"/>
              </a:rPr>
              <a:t>tox</a:t>
            </a:r>
            <a:r>
              <a:rPr lang="en-US" sz="3600" dirty="0">
                <a:ea typeface="Tahoma" panose="020B0604030504040204" pitchFamily="34" charset="0"/>
                <a:cs typeface="Tahoma" panose="020B0604030504040204" pitchFamily="34" charset="0"/>
              </a:rPr>
              <a:t> call</a:t>
            </a:r>
          </a:p>
          <a:p>
            <a:endParaRPr lang="en-US" sz="4000" dirty="0">
              <a:ea typeface="Tahoma" panose="020B0604030504040204" pitchFamily="34" charset="0"/>
              <a:cs typeface="Tahoma" panose="020B0604030504040204" pitchFamily="34" charset="0"/>
            </a:endParaRPr>
          </a:p>
          <a:p>
            <a:r>
              <a:rPr lang="en-US" sz="4000" dirty="0"/>
              <a:t>Poison Information Providers</a:t>
            </a:r>
          </a:p>
          <a:p>
            <a:pPr marL="0" indent="0">
              <a:buNone/>
            </a:pPr>
            <a:endParaRPr lang="en-US" sz="40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254318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Unique Calls</a:t>
            </a:r>
          </a:p>
        </p:txBody>
      </p:sp>
      <p:sp>
        <p:nvSpPr>
          <p:cNvPr id="3" name="Content Placeholder 2"/>
          <p:cNvSpPr>
            <a:spLocks noGrp="1"/>
          </p:cNvSpPr>
          <p:nvPr>
            <p:ph idx="1"/>
          </p:nvPr>
        </p:nvSpPr>
        <p:spPr/>
        <p:txBody>
          <a:bodyPr/>
          <a:lstStyle/>
          <a:p>
            <a:r>
              <a:rPr lang="en-US" sz="4000" dirty="0">
                <a:ea typeface="Tahoma" panose="020B0604030504040204" pitchFamily="34" charset="0"/>
                <a:cs typeface="Tahoma" panose="020B0604030504040204" pitchFamily="34" charset="0"/>
              </a:rPr>
              <a:t>Bleach –  ↑ 17% increase (all cleaning products ↑ 11.8%)</a:t>
            </a:r>
          </a:p>
          <a:p>
            <a:r>
              <a:rPr lang="en-US" sz="4000" dirty="0">
                <a:ea typeface="Tahoma" panose="020B0604030504040204" pitchFamily="34" charset="0"/>
                <a:cs typeface="Tahoma" panose="020B0604030504040204" pitchFamily="34" charset="0"/>
              </a:rPr>
              <a:t>Chloroquine/</a:t>
            </a:r>
            <a:r>
              <a:rPr lang="en-US" sz="4000" dirty="0" err="1">
                <a:ea typeface="Tahoma" panose="020B0604030504040204" pitchFamily="34" charset="0"/>
                <a:cs typeface="Tahoma" panose="020B0604030504040204" pitchFamily="34" charset="0"/>
              </a:rPr>
              <a:t>hydroxychloroquine</a:t>
            </a:r>
            <a:r>
              <a:rPr lang="en-US" sz="4000" dirty="0">
                <a:ea typeface="Tahoma" panose="020B0604030504040204" pitchFamily="34" charset="0"/>
                <a:cs typeface="Tahoma" panose="020B0604030504040204" pitchFamily="34" charset="0"/>
              </a:rPr>
              <a:t> – ↑ 69% increase</a:t>
            </a:r>
          </a:p>
          <a:p>
            <a:r>
              <a:rPr lang="en-US" sz="4000" dirty="0" err="1">
                <a:ea typeface="Tahoma" panose="020B0604030504040204" pitchFamily="34" charset="0"/>
                <a:cs typeface="Tahoma" panose="020B0604030504040204" pitchFamily="34" charset="0"/>
              </a:rPr>
              <a:t>Ivermectin</a:t>
            </a:r>
            <a:r>
              <a:rPr lang="en-US" sz="4000" dirty="0">
                <a:ea typeface="Tahoma" panose="020B0604030504040204" pitchFamily="34" charset="0"/>
                <a:cs typeface="Tahoma" panose="020B0604030504040204" pitchFamily="34" charset="0"/>
              </a:rPr>
              <a:t> – ↑80% increase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43237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Cleaning Products 2019 versus 2020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pic>
        <p:nvPicPr>
          <p:cNvPr id="5" name="Content Placeholder 4" descr="C:\Users\AnSlatte\Downloads\Main Dashboard (1).png"/>
          <p:cNvPicPr>
            <a:picLocks noGrp="1"/>
          </p:cNvPicPr>
          <p:nvPr>
            <p:ph idx="1"/>
          </p:nvPr>
        </p:nvPicPr>
        <p:blipFill rotWithShape="1">
          <a:blip r:embed="rId4">
            <a:extLst>
              <a:ext uri="{28A0092B-C50C-407E-A947-70E740481C1C}">
                <a14:useLocalDpi xmlns:a14="http://schemas.microsoft.com/office/drawing/2010/main" val="0"/>
              </a:ext>
            </a:extLst>
          </a:blip>
          <a:srcRect b="29592"/>
          <a:stretch/>
        </p:blipFill>
        <p:spPr bwMode="auto">
          <a:xfrm>
            <a:off x="838200" y="2353943"/>
            <a:ext cx="10515600" cy="3294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383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Remote Rotations</a:t>
            </a:r>
          </a:p>
        </p:txBody>
      </p:sp>
      <p:sp>
        <p:nvSpPr>
          <p:cNvPr id="3" name="Content Placeholder 2"/>
          <p:cNvSpPr>
            <a:spLocks noGrp="1"/>
          </p:cNvSpPr>
          <p:nvPr>
            <p:ph idx="1"/>
          </p:nvPr>
        </p:nvSpPr>
        <p:spPr/>
        <p:txBody>
          <a:bodyPr/>
          <a:lstStyle/>
          <a:p>
            <a:r>
              <a:rPr lang="en-US" sz="4000" dirty="0"/>
              <a:t>ZOOM</a:t>
            </a:r>
          </a:p>
          <a:p>
            <a:endParaRPr lang="en-US" sz="4000" dirty="0"/>
          </a:p>
          <a:p>
            <a:r>
              <a:rPr lang="en-US" sz="4000" dirty="0">
                <a:ea typeface="Tahoma" panose="020B0604030504040204" pitchFamily="34" charset="0"/>
                <a:cs typeface="Tahoma" panose="020B0604030504040204" pitchFamily="34" charset="0"/>
              </a:rPr>
              <a:t>Birmingham Zoo Reptile House</a:t>
            </a:r>
          </a:p>
          <a:p>
            <a:endParaRPr lang="en-US" sz="4000" dirty="0">
              <a:ea typeface="Tahoma" panose="020B0604030504040204" pitchFamily="34" charset="0"/>
              <a:cs typeface="Tahoma" panose="020B0604030504040204" pitchFamily="34" charset="0"/>
            </a:endParaRPr>
          </a:p>
          <a:p>
            <a:r>
              <a:rPr lang="en-US" sz="4000" dirty="0">
                <a:ea typeface="Tahoma" panose="020B0604030504040204" pitchFamily="34" charset="0"/>
                <a:cs typeface="Tahoma" panose="020B0604030504040204" pitchFamily="34" charset="0"/>
              </a:rPr>
              <a:t>Botanical Gardens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pic>
        <p:nvPicPr>
          <p:cNvPr id="8" name="Picture 7" descr="IMG_7440.jpg"/>
          <p:cNvPicPr/>
          <p:nvPr/>
        </p:nvPicPr>
        <p:blipFill>
          <a:blip r:embed="rId4" r:link="rId5">
            <a:extLst>
              <a:ext uri="{28A0092B-C50C-407E-A947-70E740481C1C}">
                <a14:useLocalDpi xmlns:a14="http://schemas.microsoft.com/office/drawing/2010/main" val="0"/>
              </a:ext>
            </a:extLst>
          </a:blip>
          <a:srcRect/>
          <a:stretch>
            <a:fillRect/>
          </a:stretch>
        </p:blipFill>
        <p:spPr bwMode="auto">
          <a:xfrm rot="5400000">
            <a:off x="10288587" y="3161138"/>
            <a:ext cx="2130425" cy="1600200"/>
          </a:xfrm>
          <a:prstGeom prst="rect">
            <a:avLst/>
          </a:prstGeom>
          <a:noFill/>
          <a:ln>
            <a:noFill/>
          </a:ln>
        </p:spPr>
      </p:pic>
      <p:pic>
        <p:nvPicPr>
          <p:cNvPr id="10" name="Picture 9" descr="IMG_4092.jpg"/>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8508424" y="1788966"/>
            <a:ext cx="2038985" cy="1526540"/>
          </a:xfrm>
          <a:prstGeom prst="rect">
            <a:avLst/>
          </a:prstGeom>
          <a:noFill/>
          <a:ln>
            <a:noFill/>
          </a:ln>
        </p:spPr>
      </p:pic>
      <p:pic>
        <p:nvPicPr>
          <p:cNvPr id="12" name="Picture 11" descr="IMG_4316.jpg"/>
          <p:cNvPicPr/>
          <p:nvPr/>
        </p:nvPicPr>
        <p:blipFill>
          <a:blip r:embed="rId8" r:link="rId9">
            <a:extLst>
              <a:ext uri="{28A0092B-C50C-407E-A947-70E740481C1C}">
                <a14:useLocalDpi xmlns:a14="http://schemas.microsoft.com/office/drawing/2010/main" val="0"/>
              </a:ext>
            </a:extLst>
          </a:blip>
          <a:srcRect/>
          <a:stretch>
            <a:fillRect/>
          </a:stretch>
        </p:blipFill>
        <p:spPr bwMode="auto">
          <a:xfrm rot="5400000">
            <a:off x="10409237" y="264636"/>
            <a:ext cx="2038985" cy="1526540"/>
          </a:xfrm>
          <a:prstGeom prst="rect">
            <a:avLst/>
          </a:prstGeom>
          <a:noFill/>
          <a:ln>
            <a:noFill/>
          </a:ln>
        </p:spPr>
      </p:pic>
      <p:pic>
        <p:nvPicPr>
          <p:cNvPr id="13" name="Picture 12" descr="IMG_7428.jpg"/>
          <p:cNvPicPr/>
          <p:nvPr/>
        </p:nvPicPr>
        <p:blipFill>
          <a:blip r:embed="rId10" r:link="rId11">
            <a:extLst>
              <a:ext uri="{28A0092B-C50C-407E-A947-70E740481C1C}">
                <a14:useLocalDpi xmlns:a14="http://schemas.microsoft.com/office/drawing/2010/main" val="0"/>
              </a:ext>
            </a:extLst>
          </a:blip>
          <a:srcRect/>
          <a:stretch>
            <a:fillRect/>
          </a:stretch>
        </p:blipFill>
        <p:spPr bwMode="auto">
          <a:xfrm rot="5400000">
            <a:off x="9997239" y="1419066"/>
            <a:ext cx="2038985" cy="1526540"/>
          </a:xfrm>
          <a:prstGeom prst="rect">
            <a:avLst/>
          </a:prstGeom>
          <a:noFill/>
          <a:ln>
            <a:noFill/>
          </a:ln>
        </p:spPr>
      </p:pic>
      <p:pic>
        <p:nvPicPr>
          <p:cNvPr id="11" name="Picture 10" descr="cid:402c6a56-fcb2-4bbb-bc98-6a70d9f4ad8b"/>
          <p:cNvPicPr/>
          <p:nvPr/>
        </p:nvPicPr>
        <p:blipFill rotWithShape="1">
          <a:blip r:embed="rId12" r:link="rId13">
            <a:extLst>
              <a:ext uri="{28A0092B-C50C-407E-A947-70E740481C1C}">
                <a14:useLocalDpi xmlns:a14="http://schemas.microsoft.com/office/drawing/2010/main" val="0"/>
              </a:ext>
            </a:extLst>
          </a:blip>
          <a:srcRect t="3907" r="50491" b="35540"/>
          <a:stretch/>
        </p:blipFill>
        <p:spPr bwMode="auto">
          <a:xfrm>
            <a:off x="7996579" y="4620476"/>
            <a:ext cx="2880995" cy="1476375"/>
          </a:xfrm>
          <a:prstGeom prst="rect">
            <a:avLst/>
          </a:prstGeom>
          <a:noFill/>
          <a:ln>
            <a:noFill/>
          </a:ln>
          <a:extLst>
            <a:ext uri="{53640926-AAD7-44D8-BBD7-CCE9431645EC}">
              <a14:shadowObscured xmlns:a14="http://schemas.microsoft.com/office/drawing/2010/main"/>
            </a:ext>
          </a:extLst>
        </p:spPr>
      </p:pic>
      <p:pic>
        <p:nvPicPr>
          <p:cNvPr id="14" name="Picture 13" descr="cid:402c6a56-fcb2-4bbb-bc98-6a70d9f4ad8b"/>
          <p:cNvPicPr/>
          <p:nvPr/>
        </p:nvPicPr>
        <p:blipFill rotWithShape="1">
          <a:blip r:embed="rId12" r:link="rId13">
            <a:extLst>
              <a:ext uri="{28A0092B-C50C-407E-A947-70E740481C1C}">
                <a14:useLocalDpi xmlns:a14="http://schemas.microsoft.com/office/drawing/2010/main" val="0"/>
              </a:ext>
            </a:extLst>
          </a:blip>
          <a:srcRect l="68778"/>
          <a:stretch/>
        </p:blipFill>
        <p:spPr bwMode="auto">
          <a:xfrm>
            <a:off x="9527916" y="0"/>
            <a:ext cx="1243330" cy="1673225"/>
          </a:xfrm>
          <a:prstGeom prst="rect">
            <a:avLst/>
          </a:prstGeom>
          <a:noFill/>
          <a:ln>
            <a:noFill/>
          </a:ln>
          <a:extLst>
            <a:ext uri="{53640926-AAD7-44D8-BBD7-CCE9431645EC}">
              <a14:shadowObscured xmlns:a14="http://schemas.microsoft.com/office/drawing/2010/main"/>
            </a:ext>
          </a:extLst>
        </p:spPr>
      </p:pic>
      <p:pic>
        <p:nvPicPr>
          <p:cNvPr id="15" name="Picture 14" descr="IMG_5749.jpg"/>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8603009" y="3236471"/>
            <a:ext cx="1947545" cy="1463040"/>
          </a:xfrm>
          <a:prstGeom prst="rect">
            <a:avLst/>
          </a:prstGeom>
          <a:noFill/>
          <a:ln>
            <a:noFill/>
          </a:ln>
        </p:spPr>
      </p:pic>
    </p:spTree>
    <p:extLst>
      <p:ext uri="{BB962C8B-B14F-4D97-AF65-F5344CB8AC3E}">
        <p14:creationId xmlns:p14="http://schemas.microsoft.com/office/powerpoint/2010/main" val="2840339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47"/>
            <a:ext cx="10515600" cy="1327638"/>
          </a:xfrm>
        </p:spPr>
        <p:txBody>
          <a:bodyPr/>
          <a:lstStyle/>
          <a:p>
            <a:pPr algn="ctr"/>
            <a:r>
              <a:rPr lang="en-US" dirty="0"/>
              <a:t>APIC Partners</a:t>
            </a:r>
          </a:p>
        </p:txBody>
      </p:sp>
      <p:sp>
        <p:nvSpPr>
          <p:cNvPr id="3" name="Content Placeholder 2"/>
          <p:cNvSpPr>
            <a:spLocks noGrp="1"/>
          </p:cNvSpPr>
          <p:nvPr>
            <p:ph idx="1"/>
          </p:nvPr>
        </p:nvSpPr>
        <p:spPr>
          <a:xfrm>
            <a:off x="838200" y="1125416"/>
            <a:ext cx="10515600" cy="4695092"/>
          </a:xfrm>
        </p:spPr>
        <p:txBody>
          <a:bodyPr>
            <a:normAutofit fontScale="92500" lnSpcReduction="10000"/>
          </a:bodyPr>
          <a:lstStyle/>
          <a:p>
            <a:endParaRPr lang="en-US" dirty="0"/>
          </a:p>
          <a:p>
            <a:r>
              <a:rPr lang="en-US" dirty="0"/>
              <a:t>AAPCC, now the America’s Poison Centers</a:t>
            </a:r>
          </a:p>
          <a:p>
            <a:r>
              <a:rPr lang="en-US" dirty="0"/>
              <a:t>BCBS – funds special APIC projects (Pitt’s BCBS of AL </a:t>
            </a:r>
            <a:r>
              <a:rPr lang="en-US" dirty="0" err="1"/>
              <a:t>Tox</a:t>
            </a:r>
            <a:r>
              <a:rPr lang="en-US" dirty="0"/>
              <a:t> Fellowship)</a:t>
            </a:r>
          </a:p>
          <a:p>
            <a:r>
              <a:rPr lang="en-US" dirty="0"/>
              <a:t>EPA – mercury and testing</a:t>
            </a:r>
          </a:p>
          <a:p>
            <a:r>
              <a:rPr lang="en-US" dirty="0"/>
              <a:t>HRSA (CDC)– Poison Control Program; CARES Funds for Poison Centers</a:t>
            </a:r>
          </a:p>
          <a:p>
            <a:r>
              <a:rPr lang="en-US" dirty="0"/>
              <a:t>ADPH </a:t>
            </a:r>
          </a:p>
          <a:p>
            <a:pPr lvl="1"/>
            <a:r>
              <a:rPr lang="en-US" dirty="0" err="1"/>
              <a:t>ToxSentry</a:t>
            </a:r>
            <a:r>
              <a:rPr lang="en-US" dirty="0"/>
              <a:t> CEP – Delta 8</a:t>
            </a:r>
          </a:p>
          <a:p>
            <a:pPr lvl="1"/>
            <a:r>
              <a:rPr lang="en-US" dirty="0"/>
              <a:t>ELC 115 Emerging Infectious Disease – Clinical Effects Surveillance</a:t>
            </a:r>
          </a:p>
          <a:p>
            <a:r>
              <a:rPr lang="en-US" dirty="0"/>
              <a:t>HCCA – continued visiting every day care except one quarter</a:t>
            </a:r>
          </a:p>
          <a:p>
            <a:r>
              <a:rPr lang="en-US" dirty="0"/>
              <a:t>HIDTA – DEA submit annual reports</a:t>
            </a:r>
          </a:p>
          <a:p>
            <a:r>
              <a:rPr lang="en-US" dirty="0"/>
              <a:t>Alabama Opioid Overdose and Addiction Council - CDR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2948011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Clinical Effects - Constellation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6856" y="1509102"/>
            <a:ext cx="9778287"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188086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BE5CE-64DE-4F7E-9A1B-DA9B24F93EBA}"/>
              </a:ext>
            </a:extLst>
          </p:cNvPr>
          <p:cNvSpPr>
            <a:spLocks noGrp="1"/>
          </p:cNvSpPr>
          <p:nvPr>
            <p:ph type="title"/>
          </p:nvPr>
        </p:nvSpPr>
        <p:spPr>
          <a:xfrm>
            <a:off x="2420988" y="0"/>
            <a:ext cx="9127699" cy="1470025"/>
          </a:xfrm>
        </p:spPr>
        <p:txBody>
          <a:bodyPr>
            <a:noAutofit/>
          </a:bodyPr>
          <a:lstStyle/>
          <a:p>
            <a:r>
              <a:rPr lang="en-US" dirty="0"/>
              <a:t>Disclosure</a:t>
            </a:r>
          </a:p>
        </p:txBody>
      </p:sp>
      <p:sp>
        <p:nvSpPr>
          <p:cNvPr id="5" name="Text Placeholder 4">
            <a:extLst>
              <a:ext uri="{FF2B5EF4-FFF2-40B4-BE49-F238E27FC236}">
                <a16:creationId xmlns:a16="http://schemas.microsoft.com/office/drawing/2014/main" id="{D1B5F8C4-A55A-4F2D-BD1C-C9E5E4470534}"/>
              </a:ext>
            </a:extLst>
          </p:cNvPr>
          <p:cNvSpPr>
            <a:spLocks noGrp="1"/>
          </p:cNvSpPr>
          <p:nvPr>
            <p:ph type="body" sz="quarter" idx="1"/>
          </p:nvPr>
        </p:nvSpPr>
        <p:spPr>
          <a:xfrm>
            <a:off x="2483217" y="1470025"/>
            <a:ext cx="9508486" cy="5165905"/>
          </a:xfrm>
        </p:spPr>
        <p:txBody>
          <a:bodyPr>
            <a:normAutofit fontScale="55000" lnSpcReduction="20000"/>
          </a:bodyPr>
          <a:lstStyle/>
          <a:p>
            <a:pPr marL="457200" lvl="0" indent="-457200" algn="l" defTabSz="1828800">
              <a:lnSpc>
                <a:spcPct val="90000"/>
              </a:lnSpc>
              <a:spcBef>
                <a:spcPts val="2000"/>
              </a:spcBef>
              <a:buFont typeface="Arial" panose="020B0604020202020204" pitchFamily="34" charset="0"/>
              <a:buChar char="•"/>
            </a:pPr>
            <a:r>
              <a:rPr lang="en-US" sz="3600" kern="1200" dirty="0">
                <a:solidFill>
                  <a:prstClr val="black"/>
                </a:solidFill>
                <a:latin typeface="Calibri" panose="020F0502020204030204" pitchFamily="34" charset="0"/>
                <a:cs typeface="Calibri" panose="020F0502020204030204" pitchFamily="34" charset="0"/>
              </a:rPr>
              <a:t>As a result of this activity, the learner will be able to identify the services and resources provided by the Alabama Poison Information Center. </a:t>
            </a:r>
          </a:p>
          <a:p>
            <a:pPr marL="457200" lvl="0" indent="-457200" algn="l" defTabSz="1828800">
              <a:lnSpc>
                <a:spcPct val="90000"/>
              </a:lnSpc>
              <a:spcBef>
                <a:spcPts val="2000"/>
              </a:spcBef>
              <a:buFont typeface="Arial" panose="020B0604020202020204" pitchFamily="34" charset="0"/>
              <a:buChar char="•"/>
            </a:pPr>
            <a:r>
              <a:rPr lang="en-US" sz="3600" kern="1200" dirty="0">
                <a:solidFill>
                  <a:prstClr val="black"/>
                </a:solidFill>
                <a:latin typeface="Calibri" panose="020F0502020204030204" pitchFamily="34" charset="0"/>
                <a:cs typeface="Calibri" panose="020F0502020204030204" pitchFamily="34" charset="0"/>
              </a:rPr>
              <a:t>To successfully complete this activity the learner must attend at least 90% of the activity and must complete and submit the evaluation.</a:t>
            </a:r>
          </a:p>
          <a:p>
            <a:pPr marL="457200" lvl="0" indent="-457200" algn="l" defTabSz="1828800">
              <a:lnSpc>
                <a:spcPct val="90000"/>
              </a:lnSpc>
              <a:spcBef>
                <a:spcPts val="2000"/>
              </a:spcBef>
              <a:buFont typeface="Arial" panose="020B0604020202020204" pitchFamily="34" charset="0"/>
              <a:buChar char="•"/>
            </a:pPr>
            <a:r>
              <a:rPr lang="en-US"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This educational activity does not include any content that relates to the products and/or services of an Ineligible company with whom there is a financial relationship.</a:t>
            </a:r>
          </a:p>
          <a:p>
            <a:pPr marL="457200" lvl="0" indent="-457200" algn="l" defTabSz="1828800">
              <a:lnSpc>
                <a:spcPct val="90000"/>
              </a:lnSpc>
              <a:spcBef>
                <a:spcPts val="2000"/>
              </a:spcBef>
              <a:buFont typeface="Arial" panose="020B0604020202020204" pitchFamily="34" charset="0"/>
              <a:buChar char="•"/>
            </a:pPr>
            <a:r>
              <a:rPr lang="en-US"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There is no commercial support being received for this event.</a:t>
            </a:r>
          </a:p>
          <a:p>
            <a:pPr marL="457200" lvl="0" indent="-457200" algn="l" defTabSz="1828800">
              <a:lnSpc>
                <a:spcPct val="90000"/>
              </a:lnSpc>
              <a:spcBef>
                <a:spcPts val="2000"/>
              </a:spcBef>
              <a:buFont typeface="Arial" panose="020B0604020202020204" pitchFamily="34" charset="0"/>
              <a:buChar char="•"/>
            </a:pPr>
            <a:r>
              <a:rPr lang="en-US" sz="3600" kern="1200" dirty="0">
                <a:solidFill>
                  <a:prstClr val="black"/>
                </a:solidFill>
                <a:latin typeface="Calibri" panose="020F0502020204030204" pitchFamily="34" charset="0"/>
                <a:cs typeface="Calibri" panose="020F0502020204030204" pitchFamily="34" charset="0"/>
              </a:rPr>
              <a:t>Children’s of Alabama is an approved provider of nursing continuing education by the </a:t>
            </a:r>
            <a:r>
              <a:rPr lang="en-US"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Alabama Board of Nursing (ABN): ABNP0113, Expiration Date: 03/31/2025.</a:t>
            </a:r>
          </a:p>
          <a:p>
            <a:pPr marL="457200" lvl="0" indent="-457200" algn="l" defTabSz="1828800">
              <a:lnSpc>
                <a:spcPct val="90000"/>
              </a:lnSpc>
              <a:spcBef>
                <a:spcPts val="2000"/>
              </a:spcBef>
              <a:buFont typeface="Arial" panose="020B0604020202020204" pitchFamily="34" charset="0"/>
              <a:buChar char="•"/>
            </a:pPr>
            <a:r>
              <a:rPr lang="en-US"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Children’s of Alabama is approved as a provider of nursing continuing professional development by the Northeast Multistate Division Education Unit, an accredited approver of continuing nursing education by the American Nurses Credentialing Center’s Commission on Accreditation. Provider Number: 5-173, Expiration Date: 09/14/2025 </a:t>
            </a:r>
          </a:p>
          <a:p>
            <a:pPr algn="l"/>
            <a:endParaRPr lang="en-US" dirty="0">
              <a:solidFill>
                <a:schemeClr val="tx1"/>
              </a:solidFill>
            </a:endParaRPr>
          </a:p>
        </p:txBody>
      </p:sp>
    </p:spTree>
    <p:extLst>
      <p:ext uri="{BB962C8B-B14F-4D97-AF65-F5344CB8AC3E}">
        <p14:creationId xmlns:p14="http://schemas.microsoft.com/office/powerpoint/2010/main" val="39569145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a:t>
            </a:r>
            <a:r>
              <a:rPr lang="en-US" dirty="0" err="1"/>
              <a:t>Heme</a:t>
            </a:r>
            <a:r>
              <a:rPr lang="en-US" dirty="0"/>
              <a:t>/Hepatic</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06856" y="1690688"/>
            <a:ext cx="9778287" cy="435133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130784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Other </a:t>
            </a:r>
            <a:r>
              <a:rPr lang="en-US" dirty="0" err="1"/>
              <a:t>Heme</a:t>
            </a:r>
            <a:r>
              <a:rPr lang="en-US" dirty="0"/>
              <a:t>/Hepatic - Infectious Disease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6856" y="1690688"/>
            <a:ext cx="9778287" cy="435133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242391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Tachycardia – Infectious Disease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27725" y="1579440"/>
            <a:ext cx="9778287" cy="4351338"/>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1264" y="6176963"/>
            <a:ext cx="2468880" cy="510287"/>
          </a:xfrm>
          <a:prstGeom prst="rect">
            <a:avLst/>
          </a:prstGeom>
        </p:spPr>
      </p:pic>
    </p:spTree>
    <p:extLst>
      <p:ext uri="{BB962C8B-B14F-4D97-AF65-F5344CB8AC3E}">
        <p14:creationId xmlns:p14="http://schemas.microsoft.com/office/powerpoint/2010/main" val="59126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What’s Trending Weekly Digest</a:t>
            </a:r>
            <a:br>
              <a:rPr lang="en-US" dirty="0"/>
            </a:br>
            <a:r>
              <a:rPr lang="en-US" sz="2000" dirty="0"/>
              <a:t>(last week 9/24/2023 – 9/30/2023)</a:t>
            </a:r>
          </a:p>
        </p:txBody>
      </p:sp>
      <p:pic>
        <p:nvPicPr>
          <p:cNvPr id="5" name="Content Placeholder 4"/>
          <p:cNvPicPr>
            <a:picLocks noGrp="1" noChangeAspect="1"/>
          </p:cNvPicPr>
          <p:nvPr>
            <p:ph idx="1"/>
          </p:nvPr>
        </p:nvPicPr>
        <p:blipFill>
          <a:blip r:embed="rId3"/>
          <a:stretch>
            <a:fillRect/>
          </a:stretch>
        </p:blipFill>
        <p:spPr>
          <a:xfrm>
            <a:off x="2471448" y="2183434"/>
            <a:ext cx="7249104" cy="4351338"/>
          </a:xfrm>
          <a:prstGeom prst="rect">
            <a:avLst/>
          </a:prstGeom>
        </p:spPr>
      </p:pic>
    </p:spTree>
    <p:extLst>
      <p:ext uri="{BB962C8B-B14F-4D97-AF65-F5344CB8AC3E}">
        <p14:creationId xmlns:p14="http://schemas.microsoft.com/office/powerpoint/2010/main" val="792460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Fentanyl</a:t>
            </a:r>
          </a:p>
        </p:txBody>
      </p:sp>
      <p:graphicFrame>
        <p:nvGraphicFramePr>
          <p:cNvPr id="6" name="Table 5"/>
          <p:cNvGraphicFramePr>
            <a:graphicFrameLocks noGrp="1"/>
          </p:cNvGraphicFramePr>
          <p:nvPr>
            <p:extLst>
              <p:ext uri="{D42A27DB-BD31-4B8C-83A1-F6EECF244321}">
                <p14:modId xmlns:p14="http://schemas.microsoft.com/office/powerpoint/2010/main" val="969363206"/>
              </p:ext>
            </p:extLst>
          </p:nvPr>
        </p:nvGraphicFramePr>
        <p:xfrm>
          <a:off x="7593874" y="2904752"/>
          <a:ext cx="3733800" cy="1939290"/>
        </p:xfrm>
        <a:graphic>
          <a:graphicData uri="http://schemas.openxmlformats.org/drawingml/2006/table">
            <a:tbl>
              <a:tblPr>
                <a:tableStyleId>{5C22544A-7EE6-4342-B048-85BDC9FD1C3A}</a:tableStyleId>
              </a:tblPr>
              <a:tblGrid>
                <a:gridCol w="1002683">
                  <a:extLst>
                    <a:ext uri="{9D8B030D-6E8A-4147-A177-3AD203B41FA5}">
                      <a16:colId xmlns:a16="http://schemas.microsoft.com/office/drawing/2014/main" val="2218360681"/>
                    </a:ext>
                  </a:extLst>
                </a:gridCol>
                <a:gridCol w="964485">
                  <a:extLst>
                    <a:ext uri="{9D8B030D-6E8A-4147-A177-3AD203B41FA5}">
                      <a16:colId xmlns:a16="http://schemas.microsoft.com/office/drawing/2014/main" val="2716900793"/>
                    </a:ext>
                  </a:extLst>
                </a:gridCol>
                <a:gridCol w="1155473">
                  <a:extLst>
                    <a:ext uri="{9D8B030D-6E8A-4147-A177-3AD203B41FA5}">
                      <a16:colId xmlns:a16="http://schemas.microsoft.com/office/drawing/2014/main" val="2589522139"/>
                    </a:ext>
                  </a:extLst>
                </a:gridCol>
                <a:gridCol w="611159">
                  <a:extLst>
                    <a:ext uri="{9D8B030D-6E8A-4147-A177-3AD203B41FA5}">
                      <a16:colId xmlns:a16="http://schemas.microsoft.com/office/drawing/2014/main" val="1131540698"/>
                    </a:ext>
                  </a:extLst>
                </a:gridCol>
              </a:tblGrid>
              <a:tr h="238125">
                <a:tc gridSpan="4">
                  <a:txBody>
                    <a:bodyPr/>
                    <a:lstStyle/>
                    <a:p>
                      <a:pPr algn="ctr" fontAlgn="b"/>
                      <a:r>
                        <a:rPr lang="en-US" sz="1400" u="none" strike="noStrike" dirty="0">
                          <a:effectLst/>
                        </a:rPr>
                        <a:t>Fentanyl Exposures By Year  (APIC)</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26853461"/>
                  </a:ext>
                </a:extLst>
              </a:tr>
              <a:tr h="190500">
                <a:tc>
                  <a:txBody>
                    <a:bodyPr/>
                    <a:lstStyle/>
                    <a:p>
                      <a:pPr algn="ctr" fontAlgn="b"/>
                      <a:r>
                        <a:rPr lang="en-US" sz="1100" u="none" strike="noStrike" dirty="0">
                          <a:effectLst/>
                        </a:rPr>
                        <a:t>Year </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Prescription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Non-Prescription </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Total </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2926472"/>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710269"/>
                  </a:ext>
                </a:extLst>
              </a:tr>
              <a:tr h="0">
                <a:tc>
                  <a:txBody>
                    <a:bodyPr/>
                    <a:lstStyle/>
                    <a:p>
                      <a:pPr algn="ct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7859487"/>
                  </a:ext>
                </a:extLst>
              </a:tr>
              <a:tr h="190500">
                <a:tc>
                  <a:txBody>
                    <a:bodyPr/>
                    <a:lstStyle/>
                    <a:p>
                      <a:pPr algn="ctr" fontAlgn="b"/>
                      <a:r>
                        <a:rPr lang="en-US" sz="1100" u="none" strike="noStrike" dirty="0">
                          <a:effectLst/>
                        </a:rPr>
                        <a:t>2018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2686365"/>
                  </a:ext>
                </a:extLst>
              </a:tr>
              <a:tr h="190500">
                <a:tc>
                  <a:txBody>
                    <a:bodyPr/>
                    <a:lstStyle/>
                    <a:p>
                      <a:pPr algn="ct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276222"/>
                  </a:ext>
                </a:extLst>
              </a:tr>
              <a:tr h="190500">
                <a:tc>
                  <a:txBody>
                    <a:bodyPr/>
                    <a:lstStyle/>
                    <a:p>
                      <a:pPr algn="ct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0677066"/>
                  </a:ext>
                </a:extLst>
              </a:tr>
              <a:tr h="190500">
                <a:tc>
                  <a:txBody>
                    <a:bodyPr/>
                    <a:lstStyle/>
                    <a:p>
                      <a:pPr algn="ctr" fontAlgn="b"/>
                      <a:r>
                        <a:rPr lang="en-US" sz="1100" u="none" strike="noStrike" dirty="0">
                          <a:effectLst/>
                        </a:rPr>
                        <a:t>2021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7427765"/>
                  </a:ext>
                </a:extLst>
              </a:tr>
              <a:tr h="190500">
                <a:tc>
                  <a:txBody>
                    <a:bodyPr/>
                    <a:lstStyle/>
                    <a:p>
                      <a:pPr algn="ct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344740"/>
                  </a:ext>
                </a:extLst>
              </a:tr>
              <a:tr h="190500">
                <a:tc>
                  <a:txBody>
                    <a:bodyPr/>
                    <a:lstStyle/>
                    <a:p>
                      <a:pPr algn="ctr" fontAlgn="b"/>
                      <a:r>
                        <a:rPr lang="en-US" sz="1100" u="none" strike="noStrike" dirty="0">
                          <a:effectLst/>
                        </a:rPr>
                        <a:t>2023 (10/04/23)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86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89</a:t>
                      </a:r>
                    </a:p>
                  </a:txBody>
                  <a:tcPr marL="9525" marR="9525" marT="9525" marB="0" anchor="b"/>
                </a:tc>
                <a:extLst>
                  <a:ext uri="{0D108BD9-81ED-4DB2-BD59-A6C34878D82A}">
                    <a16:rowId xmlns:a16="http://schemas.microsoft.com/office/drawing/2014/main" val="3408870317"/>
                  </a:ext>
                </a:extLst>
              </a:tr>
            </a:tbl>
          </a:graphicData>
        </a:graphic>
      </p:graphicFrame>
      <p:pic>
        <p:nvPicPr>
          <p:cNvPr id="5" name="Content Placeholder 4"/>
          <p:cNvPicPr>
            <a:picLocks noGrp="1" noChangeAspect="1"/>
          </p:cNvPicPr>
          <p:nvPr>
            <p:ph idx="1"/>
          </p:nvPr>
        </p:nvPicPr>
        <p:blipFill>
          <a:blip r:embed="rId3"/>
          <a:stretch>
            <a:fillRect/>
          </a:stretch>
        </p:blipFill>
        <p:spPr>
          <a:xfrm>
            <a:off x="225287" y="2468594"/>
            <a:ext cx="6949440" cy="2811605"/>
          </a:xfrm>
          <a:prstGeom prst="rect">
            <a:avLst/>
          </a:prstGeom>
        </p:spPr>
      </p:pic>
    </p:spTree>
    <p:extLst>
      <p:ext uri="{BB962C8B-B14F-4D97-AF65-F5344CB8AC3E}">
        <p14:creationId xmlns:p14="http://schemas.microsoft.com/office/powerpoint/2010/main" val="264878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365125"/>
            <a:ext cx="11234057" cy="1325563"/>
          </a:xfrm>
        </p:spPr>
        <p:txBody>
          <a:bodyPr>
            <a:normAutofit/>
          </a:bodyPr>
          <a:lstStyle/>
          <a:p>
            <a:pPr algn="ctr"/>
            <a:r>
              <a:rPr lang="en-US" dirty="0"/>
              <a:t>Alabama Opioid Overdose and Addiction Council </a:t>
            </a:r>
            <a:r>
              <a:rPr lang="en-US" sz="1800" dirty="0"/>
              <a:t>https://druguse.alabama.gov/</a:t>
            </a:r>
            <a:br>
              <a:rPr lang="en-US" sz="1800" dirty="0"/>
            </a:br>
            <a:endParaRPr lang="en-US" sz="1800" dirty="0"/>
          </a:p>
        </p:txBody>
      </p:sp>
      <p:pic>
        <p:nvPicPr>
          <p:cNvPr id="4" name="Content Placeholder 3"/>
          <p:cNvPicPr>
            <a:picLocks noGrp="1" noChangeAspect="1"/>
          </p:cNvPicPr>
          <p:nvPr>
            <p:ph idx="1"/>
          </p:nvPr>
        </p:nvPicPr>
        <p:blipFill>
          <a:blip r:embed="rId3"/>
          <a:stretch>
            <a:fillRect/>
          </a:stretch>
        </p:blipFill>
        <p:spPr>
          <a:xfrm>
            <a:off x="3072390" y="1825625"/>
            <a:ext cx="6047219" cy="43513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
        <p:nvSpPr>
          <p:cNvPr id="3" name="Rectangle 2"/>
          <p:cNvSpPr/>
          <p:nvPr/>
        </p:nvSpPr>
        <p:spPr>
          <a:xfrm>
            <a:off x="8341915" y="6354577"/>
            <a:ext cx="3008901" cy="369332"/>
          </a:xfrm>
          <a:prstGeom prst="rect">
            <a:avLst/>
          </a:prstGeom>
        </p:spPr>
        <p:txBody>
          <a:bodyPr wrap="none">
            <a:spAutoFit/>
          </a:bodyPr>
          <a:lstStyle/>
          <a:p>
            <a:r>
              <a:rPr lang="en-US" dirty="0"/>
              <a:t>https://druguse.alabama.gov/</a:t>
            </a:r>
          </a:p>
        </p:txBody>
      </p:sp>
    </p:spTree>
    <p:extLst>
      <p:ext uri="{BB962C8B-B14F-4D97-AF65-F5344CB8AC3E}">
        <p14:creationId xmlns:p14="http://schemas.microsoft.com/office/powerpoint/2010/main" val="197282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Opioid Exposures to APIC Last Rolling Year</a:t>
            </a:r>
          </a:p>
        </p:txBody>
      </p:sp>
      <p:sp>
        <p:nvSpPr>
          <p:cNvPr id="5" name="TextBox 4"/>
          <p:cNvSpPr txBox="1"/>
          <p:nvPr/>
        </p:nvSpPr>
        <p:spPr>
          <a:xfrm>
            <a:off x="4954556" y="6558740"/>
            <a:ext cx="2584580" cy="230832"/>
          </a:xfrm>
          <a:prstGeom prst="rect">
            <a:avLst/>
          </a:prstGeom>
          <a:noFill/>
        </p:spPr>
        <p:txBody>
          <a:bodyPr wrap="square" rtlCol="0">
            <a:spAutoFit/>
          </a:bodyPr>
          <a:lstStyle/>
          <a:p>
            <a:r>
              <a:rPr lang="en-US" sz="900" dirty="0"/>
              <a:t>https://druguse.alabama.gov/poisoncontrol.html</a:t>
            </a:r>
          </a:p>
        </p:txBody>
      </p:sp>
      <p:pic>
        <p:nvPicPr>
          <p:cNvPr id="6" name="Content Placeholder 5"/>
          <p:cNvPicPr>
            <a:picLocks noGrp="1" noChangeAspect="1"/>
          </p:cNvPicPr>
          <p:nvPr>
            <p:ph idx="1"/>
          </p:nvPr>
        </p:nvPicPr>
        <p:blipFill rotWithShape="1">
          <a:blip r:embed="rId2"/>
          <a:srcRect l="3230"/>
          <a:stretch/>
        </p:blipFill>
        <p:spPr>
          <a:xfrm>
            <a:off x="2998954" y="1321966"/>
            <a:ext cx="6194092" cy="5101852"/>
          </a:xfrm>
          <a:prstGeom prst="rect">
            <a:avLst/>
          </a:prstGeom>
        </p:spPr>
      </p:pic>
    </p:spTree>
    <p:extLst>
      <p:ext uri="{BB962C8B-B14F-4D97-AF65-F5344CB8AC3E}">
        <p14:creationId xmlns:p14="http://schemas.microsoft.com/office/powerpoint/2010/main" val="4035294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Opioid Exposures to APIC Last 7 years</a:t>
            </a:r>
          </a:p>
        </p:txBody>
      </p:sp>
      <p:pic>
        <p:nvPicPr>
          <p:cNvPr id="4" name="Content Placeholder 3"/>
          <p:cNvPicPr>
            <a:picLocks noGrp="1" noChangeAspect="1"/>
          </p:cNvPicPr>
          <p:nvPr>
            <p:ph idx="1"/>
          </p:nvPr>
        </p:nvPicPr>
        <p:blipFill rotWithShape="1">
          <a:blip r:embed="rId3"/>
          <a:srcRect l="1410" t="9508" r="1953"/>
          <a:stretch/>
        </p:blipFill>
        <p:spPr>
          <a:xfrm>
            <a:off x="1524000" y="1836398"/>
            <a:ext cx="9144000" cy="4638064"/>
          </a:xfrm>
          <a:prstGeom prst="rect">
            <a:avLst/>
          </a:prstGeom>
        </p:spPr>
      </p:pic>
      <p:sp>
        <p:nvSpPr>
          <p:cNvPr id="5" name="TextBox 4"/>
          <p:cNvSpPr txBox="1"/>
          <p:nvPr/>
        </p:nvSpPr>
        <p:spPr>
          <a:xfrm>
            <a:off x="4982546" y="6620172"/>
            <a:ext cx="3153747" cy="230832"/>
          </a:xfrm>
          <a:prstGeom prst="rect">
            <a:avLst/>
          </a:prstGeom>
          <a:noFill/>
        </p:spPr>
        <p:txBody>
          <a:bodyPr wrap="square" rtlCol="0">
            <a:spAutoFit/>
          </a:bodyPr>
          <a:lstStyle/>
          <a:p>
            <a:r>
              <a:rPr lang="en-US" sz="900" dirty="0"/>
              <a:t>https://druguse.alabama.gov/poisoncontrol.html</a:t>
            </a:r>
          </a:p>
        </p:txBody>
      </p:sp>
    </p:spTree>
    <p:extLst>
      <p:ext uri="{BB962C8B-B14F-4D97-AF65-F5344CB8AC3E}">
        <p14:creationId xmlns:p14="http://schemas.microsoft.com/office/powerpoint/2010/main" val="336977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869"/>
            <a:ext cx="10515600" cy="1325563"/>
          </a:xfrm>
        </p:spPr>
        <p:txBody>
          <a:bodyPr/>
          <a:lstStyle/>
          <a:p>
            <a:pPr algn="ctr"/>
            <a:r>
              <a:rPr lang="en-US" dirty="0"/>
              <a:t>APIC Partners</a:t>
            </a:r>
          </a:p>
        </p:txBody>
      </p:sp>
      <p:pic>
        <p:nvPicPr>
          <p:cNvPr id="4" name="Content Placeholder 3"/>
          <p:cNvPicPr>
            <a:picLocks noGrp="1" noChangeAspect="1"/>
          </p:cNvPicPr>
          <p:nvPr>
            <p:ph idx="1"/>
          </p:nvPr>
        </p:nvPicPr>
        <p:blipFill>
          <a:blip r:embed="rId3"/>
          <a:stretch>
            <a:fillRect/>
          </a:stretch>
        </p:blipFill>
        <p:spPr>
          <a:xfrm>
            <a:off x="8950627" y="3995317"/>
            <a:ext cx="1476581" cy="1467055"/>
          </a:xfrm>
          <a:prstGeom prst="rect">
            <a:avLst/>
          </a:prstGeom>
        </p:spPr>
      </p:pic>
      <p:sp>
        <p:nvSpPr>
          <p:cNvPr id="5" name="Rectangle 4"/>
          <p:cNvSpPr/>
          <p:nvPr/>
        </p:nvSpPr>
        <p:spPr>
          <a:xfrm>
            <a:off x="543842" y="1336420"/>
            <a:ext cx="11178766" cy="4744889"/>
          </a:xfrm>
          <a:prstGeom prst="rect">
            <a:avLst/>
          </a:prstGeom>
        </p:spPr>
        <p:txBody>
          <a:bodyPr wrap="square">
            <a:spAutoFit/>
          </a:bodyPr>
          <a:lstStyle/>
          <a:p>
            <a:pPr marL="228600" indent="-457200">
              <a:spcBef>
                <a:spcPts val="1000"/>
              </a:spcBef>
              <a:buFont typeface="Arial" panose="020B0604020202020204" pitchFamily="34" charset="0"/>
              <a:buChar char="•"/>
            </a:pPr>
            <a:r>
              <a:rPr lang="en-US" sz="2800" dirty="0"/>
              <a:t>ALSDE – Naloxone training for school RNs and naloxone training for unlicensed personnel</a:t>
            </a:r>
          </a:p>
          <a:p>
            <a:pPr marL="228600" indent="-457200">
              <a:spcBef>
                <a:spcPts val="1000"/>
              </a:spcBef>
              <a:buFont typeface="Arial" panose="020B0604020202020204" pitchFamily="34" charset="0"/>
              <a:buChar char="•"/>
            </a:pPr>
            <a:r>
              <a:rPr lang="en-US" sz="2800" dirty="0"/>
              <a:t>Alabama Radiation Control Office</a:t>
            </a:r>
          </a:p>
          <a:p>
            <a:pPr marL="228600" indent="-457200">
              <a:spcBef>
                <a:spcPts val="1000"/>
              </a:spcBef>
              <a:buFont typeface="Arial" panose="020B0604020202020204" pitchFamily="34" charset="0"/>
              <a:buChar char="•"/>
            </a:pPr>
            <a:r>
              <a:rPr lang="en-US" sz="2800" dirty="0"/>
              <a:t>R4PC3 - Region 4 Poison Control Center Collaborative</a:t>
            </a:r>
          </a:p>
          <a:p>
            <a:pPr marL="685800" lvl="1" indent="-457200">
              <a:spcBef>
                <a:spcPts val="1000"/>
              </a:spcBef>
              <a:buFont typeface="Arial" panose="020B0604020202020204" pitchFamily="34" charset="0"/>
              <a:buChar char="•"/>
            </a:pPr>
            <a:r>
              <a:rPr lang="en-US" sz="2400" dirty="0"/>
              <a:t>Radiation Exposure/Contamination with Radioactive Material </a:t>
            </a:r>
          </a:p>
          <a:p>
            <a:pPr marL="685800" lvl="1" indent="-457200">
              <a:spcBef>
                <a:spcPts val="1000"/>
              </a:spcBef>
              <a:buFont typeface="Arial" panose="020B0604020202020204" pitchFamily="34" charset="0"/>
              <a:buChar char="•"/>
            </a:pPr>
            <a:r>
              <a:rPr lang="en-US" sz="2400" dirty="0" err="1"/>
              <a:t>Novichok</a:t>
            </a:r>
            <a:r>
              <a:rPr lang="en-US" sz="2400" dirty="0"/>
              <a:t> Guideline</a:t>
            </a:r>
          </a:p>
          <a:p>
            <a:pPr marL="228600" indent="-457200">
              <a:spcBef>
                <a:spcPts val="1000"/>
              </a:spcBef>
              <a:buFont typeface="Arial" panose="020B0604020202020204" pitchFamily="34" charset="0"/>
              <a:buChar char="•"/>
            </a:pPr>
            <a:r>
              <a:rPr lang="en-US" sz="2800" dirty="0"/>
              <a:t>SRDRS – Southern Regional Disaster Response System</a:t>
            </a:r>
          </a:p>
          <a:p>
            <a:pPr marL="228600" indent="-457200">
              <a:spcBef>
                <a:spcPts val="1000"/>
              </a:spcBef>
              <a:buFont typeface="Arial" panose="020B0604020202020204" pitchFamily="34" charset="0"/>
              <a:buChar char="•"/>
            </a:pPr>
            <a:r>
              <a:rPr lang="en-US" sz="2800" dirty="0"/>
              <a:t>AARP/Addiction Prevention Coalition</a:t>
            </a:r>
          </a:p>
          <a:p>
            <a:pPr marL="228600" indent="-457200">
              <a:spcBef>
                <a:spcPts val="1000"/>
              </a:spcBef>
              <a:buFont typeface="Arial" panose="020B0604020202020204" pitchFamily="34" charset="0"/>
              <a:buChar char="•"/>
            </a:pPr>
            <a:r>
              <a:rPr lang="en-US" sz="2800" dirty="0"/>
              <a:t>McWhorter and Harrison Schools of Pharmacy, UAB Med </a:t>
            </a:r>
            <a:r>
              <a:rPr lang="en-US" sz="2800" dirty="0" err="1"/>
              <a:t>Tox</a:t>
            </a:r>
            <a:r>
              <a:rPr lang="en-US" sz="2800" dirty="0"/>
              <a:t>, PGY1&amp;2</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149013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Snakebites</a:t>
            </a:r>
          </a:p>
        </p:txBody>
      </p:sp>
      <p:sp>
        <p:nvSpPr>
          <p:cNvPr id="3" name="Content Placeholder 2"/>
          <p:cNvSpPr>
            <a:spLocks noGrp="1"/>
          </p:cNvSpPr>
          <p:nvPr>
            <p:ph idx="1"/>
          </p:nvPr>
        </p:nvSpPr>
        <p:spPr/>
        <p:txBody>
          <a:bodyPr/>
          <a:lstStyle/>
          <a:p>
            <a:r>
              <a:rPr lang="en-US" dirty="0"/>
              <a:t>7000-8000 per year in the United States with an average of 5 deaths per year</a:t>
            </a:r>
          </a:p>
          <a:p>
            <a:r>
              <a:rPr lang="en-US" dirty="0"/>
              <a:t>In Alabama only 10% of snakebites are from rattlesnakes, the most common are copperheads and cottonmouths/water moccasins</a:t>
            </a:r>
          </a:p>
          <a:p>
            <a:r>
              <a:rPr lang="en-US" dirty="0"/>
              <a:t>30-50% of snakebites are dry bites</a:t>
            </a:r>
          </a:p>
          <a:p>
            <a:r>
              <a:rPr lang="en-US" dirty="0"/>
              <a:t>Most common complications are</a:t>
            </a:r>
          </a:p>
          <a:p>
            <a:pPr lvl="1"/>
            <a:r>
              <a:rPr lang="en-US" dirty="0"/>
              <a:t>Local wound damage</a:t>
            </a:r>
          </a:p>
          <a:p>
            <a:pPr lvl="1"/>
            <a:r>
              <a:rPr lang="en-US" dirty="0"/>
              <a:t>Swelling of the extremities</a:t>
            </a:r>
          </a:p>
          <a:p>
            <a:pPr lvl="1"/>
            <a:r>
              <a:rPr lang="en-US" dirty="0"/>
              <a:t>Painful blood blisters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264" y="6176963"/>
            <a:ext cx="2468880" cy="510287"/>
          </a:xfrm>
          <a:prstGeom prst="rect">
            <a:avLst/>
          </a:prstGeom>
        </p:spPr>
      </p:pic>
    </p:spTree>
    <p:extLst>
      <p:ext uri="{BB962C8B-B14F-4D97-AF65-F5344CB8AC3E}">
        <p14:creationId xmlns:p14="http://schemas.microsoft.com/office/powerpoint/2010/main" val="369475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264" y="156441"/>
            <a:ext cx="7772400" cy="1470025"/>
          </a:xfrm>
        </p:spPr>
        <p:txBody>
          <a:bodyPr/>
          <a:lstStyle/>
          <a:p>
            <a:r>
              <a:rPr lang="en-US" dirty="0"/>
              <a:t>Objectives</a:t>
            </a:r>
          </a:p>
        </p:txBody>
      </p:sp>
      <p:sp>
        <p:nvSpPr>
          <p:cNvPr id="4" name="TextBox 3"/>
          <p:cNvSpPr txBox="1"/>
          <p:nvPr/>
        </p:nvSpPr>
        <p:spPr>
          <a:xfrm>
            <a:off x="2594264" y="1492469"/>
            <a:ext cx="9229874" cy="356526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a:lnSpc>
                <a:spcPct val="107000"/>
              </a:lnSpc>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As a result of this activity, the learner will be able to:</a:t>
            </a:r>
          </a:p>
          <a:p>
            <a:pPr marL="800100" lvl="1" indent="-342900">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List changes that occurred with the Alabama Poison Information Center during 2020-2021 (COVID-19).</a:t>
            </a:r>
          </a:p>
          <a:p>
            <a:pPr marL="800100" lvl="1" indent="-342900">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Identify programs associated with the Alabama Poison Information Center.</a:t>
            </a:r>
          </a:p>
          <a:p>
            <a:pPr marL="800100" lvl="1" indent="-342900">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Explain the importance of post antivenin snakebite management.</a:t>
            </a:r>
          </a:p>
          <a:p>
            <a:pPr marL="800100" lvl="1" indent="-342900">
              <a:spcAft>
                <a:spcPts val="12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Recognize </a:t>
            </a:r>
            <a:r>
              <a:rPr lang="en-US" sz="2400" dirty="0" err="1">
                <a:latin typeface="Calibri" panose="020F0502020204030204" pitchFamily="34" charset="0"/>
                <a:ea typeface="Calibri" panose="020F0502020204030204" pitchFamily="34" charset="0"/>
                <a:cs typeface="Times New Roman" panose="02020603050405020304" pitchFamily="18" charset="0"/>
              </a:rPr>
              <a:t>tianeptine</a:t>
            </a:r>
            <a:r>
              <a:rPr lang="en-US" sz="2400" dirty="0">
                <a:latin typeface="Calibri" panose="020F0502020204030204" pitchFamily="34" charset="0"/>
                <a:ea typeface="Calibri" panose="020F0502020204030204" pitchFamily="34" charset="0"/>
                <a:cs typeface="Times New Roman" panose="02020603050405020304" pitchFamily="18" charset="0"/>
              </a:rPr>
              <a:t> and its toxicity.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87457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68178"/>
          </a:xfrm>
        </p:spPr>
        <p:txBody>
          <a:bodyPr/>
          <a:lstStyle/>
          <a:p>
            <a:pPr algn="ctr"/>
            <a:r>
              <a:rPr lang="en-US" dirty="0"/>
              <a:t>Morbidity Associated with Snakebite Envenomation</a:t>
            </a:r>
          </a:p>
        </p:txBody>
      </p:sp>
      <p:sp>
        <p:nvSpPr>
          <p:cNvPr id="3" name="Content Placeholder 2"/>
          <p:cNvSpPr>
            <a:spLocks noGrp="1"/>
          </p:cNvSpPr>
          <p:nvPr>
            <p:ph idx="1"/>
          </p:nvPr>
        </p:nvSpPr>
        <p:spPr/>
        <p:txBody>
          <a:bodyPr/>
          <a:lstStyle/>
          <a:p>
            <a:endParaRPr lang="en-US" dirty="0"/>
          </a:p>
          <a:p>
            <a:r>
              <a:rPr lang="en-US" sz="3200" dirty="0"/>
              <a:t>88% - time lost from work average 13.9 days</a:t>
            </a:r>
          </a:p>
          <a:p>
            <a:r>
              <a:rPr lang="en-US" sz="3200" dirty="0"/>
              <a:t>79% - had pain at the site at 16.4 days post</a:t>
            </a:r>
          </a:p>
          <a:p>
            <a:r>
              <a:rPr lang="en-US" sz="3200" dirty="0"/>
              <a:t>68% - edema at site at 15.6 days post</a:t>
            </a:r>
          </a:p>
          <a:p>
            <a:r>
              <a:rPr lang="en-US" sz="3200" dirty="0"/>
              <a:t>16% - recurrent edema and pain at 31 days post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
        <p:nvSpPr>
          <p:cNvPr id="6" name="Rectangle 5"/>
          <p:cNvSpPr/>
          <p:nvPr/>
        </p:nvSpPr>
        <p:spPr>
          <a:xfrm>
            <a:off x="409302" y="5627247"/>
            <a:ext cx="11373395" cy="261610"/>
          </a:xfrm>
          <a:prstGeom prst="rect">
            <a:avLst/>
          </a:prstGeom>
        </p:spPr>
        <p:txBody>
          <a:bodyPr wrap="square">
            <a:spAutoFit/>
          </a:bodyPr>
          <a:lstStyle/>
          <a:p>
            <a:r>
              <a:rPr lang="en-US" sz="1100" dirty="0">
                <a:solidFill>
                  <a:srgbClr val="212121"/>
                </a:solidFill>
              </a:rPr>
              <a:t>Spiller HA, </a:t>
            </a:r>
            <a:r>
              <a:rPr lang="en-US" sz="1100" dirty="0" err="1">
                <a:solidFill>
                  <a:srgbClr val="212121"/>
                </a:solidFill>
              </a:rPr>
              <a:t>Bosse</a:t>
            </a:r>
            <a:r>
              <a:rPr lang="en-US" sz="1100" dirty="0">
                <a:solidFill>
                  <a:srgbClr val="212121"/>
                </a:solidFill>
              </a:rPr>
              <a:t> GM. Prospective study of morbidity associated with snakebite envenomation. J </a:t>
            </a:r>
            <a:r>
              <a:rPr lang="en-US" sz="1100" dirty="0" err="1">
                <a:solidFill>
                  <a:srgbClr val="212121"/>
                </a:solidFill>
              </a:rPr>
              <a:t>Toxicol</a:t>
            </a:r>
            <a:r>
              <a:rPr lang="en-US" sz="1100" dirty="0">
                <a:solidFill>
                  <a:srgbClr val="212121"/>
                </a:solidFill>
              </a:rPr>
              <a:t> </a:t>
            </a:r>
            <a:r>
              <a:rPr lang="en-US" sz="1100" dirty="0" err="1">
                <a:solidFill>
                  <a:srgbClr val="212121"/>
                </a:solidFill>
              </a:rPr>
              <a:t>Clin</a:t>
            </a:r>
            <a:r>
              <a:rPr lang="en-US" sz="1100" dirty="0">
                <a:solidFill>
                  <a:srgbClr val="212121"/>
                </a:solidFill>
              </a:rPr>
              <a:t> </a:t>
            </a:r>
            <a:r>
              <a:rPr lang="en-US" sz="1100" dirty="0" err="1">
                <a:solidFill>
                  <a:srgbClr val="212121"/>
                </a:solidFill>
              </a:rPr>
              <a:t>Toxicol</a:t>
            </a:r>
            <a:r>
              <a:rPr lang="en-US" sz="1100" dirty="0">
                <a:solidFill>
                  <a:srgbClr val="212121"/>
                </a:solidFill>
              </a:rPr>
              <a:t>. 2003;41(2):125-30. </a:t>
            </a:r>
            <a:r>
              <a:rPr lang="en-US" sz="1100" dirty="0" err="1">
                <a:solidFill>
                  <a:srgbClr val="212121"/>
                </a:solidFill>
              </a:rPr>
              <a:t>doi</a:t>
            </a:r>
            <a:r>
              <a:rPr lang="en-US" sz="1100" dirty="0">
                <a:solidFill>
                  <a:srgbClr val="212121"/>
                </a:solidFill>
              </a:rPr>
              <a:t>: 10.1081/clt-120019127. PMID: 12733849.</a:t>
            </a:r>
            <a:endParaRPr lang="en-US" sz="1100" dirty="0"/>
          </a:p>
        </p:txBody>
      </p:sp>
    </p:spTree>
    <p:extLst>
      <p:ext uri="{BB962C8B-B14F-4D97-AF65-F5344CB8AC3E}">
        <p14:creationId xmlns:p14="http://schemas.microsoft.com/office/powerpoint/2010/main" val="397713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North American Snakebite Registry</a:t>
            </a:r>
          </a:p>
        </p:txBody>
      </p:sp>
      <p:sp>
        <p:nvSpPr>
          <p:cNvPr id="3" name="Content Placeholder 2"/>
          <p:cNvSpPr>
            <a:spLocks noGrp="1"/>
          </p:cNvSpPr>
          <p:nvPr>
            <p:ph idx="1"/>
          </p:nvPr>
        </p:nvSpPr>
        <p:spPr/>
        <p:txBody>
          <a:bodyPr/>
          <a:lstStyle/>
          <a:p>
            <a:endParaRPr lang="en-US" dirty="0"/>
          </a:p>
          <a:p>
            <a:r>
              <a:rPr lang="en-US" sz="3200" dirty="0"/>
              <a:t>10.7% had residual limb defects</a:t>
            </a:r>
          </a:p>
          <a:p>
            <a:endParaRPr lang="en-US" sz="3200" dirty="0"/>
          </a:p>
          <a:p>
            <a:endParaRPr lang="en-US" sz="3200" dirty="0"/>
          </a:p>
          <a:p>
            <a:r>
              <a:rPr lang="en-US" sz="3200" dirty="0"/>
              <a:t>No follow-up on ~40% of patient in registry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3934668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a:t>
            </a:r>
          </a:p>
        </p:txBody>
      </p:sp>
      <p:sp>
        <p:nvSpPr>
          <p:cNvPr id="3" name="Content Placeholder 2"/>
          <p:cNvSpPr>
            <a:spLocks noGrp="1"/>
          </p:cNvSpPr>
          <p:nvPr>
            <p:ph idx="1"/>
          </p:nvPr>
        </p:nvSpPr>
        <p:spPr/>
        <p:txBody>
          <a:bodyPr>
            <a:normAutofit/>
          </a:bodyPr>
          <a:lstStyle/>
          <a:p>
            <a:r>
              <a:rPr lang="en-US" sz="3200" dirty="0"/>
              <a:t>Physicians may be uncomfortable treating snakebites and doing follow-up</a:t>
            </a:r>
          </a:p>
          <a:p>
            <a:endParaRPr lang="en-US" sz="3200" dirty="0"/>
          </a:p>
          <a:p>
            <a:r>
              <a:rPr lang="en-US" sz="3200" dirty="0"/>
              <a:t>Patients do not know who or where to receive care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420406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CoA/UAB Comprehensive Snakebite Program</a:t>
            </a:r>
            <a:br>
              <a:rPr lang="en-US" b="1" dirty="0"/>
            </a:br>
            <a:endParaRPr lang="en-US" dirty="0"/>
          </a:p>
        </p:txBody>
      </p:sp>
      <p:sp>
        <p:nvSpPr>
          <p:cNvPr id="3" name="Content Placeholder 2"/>
          <p:cNvSpPr>
            <a:spLocks noGrp="1"/>
          </p:cNvSpPr>
          <p:nvPr>
            <p:ph idx="1"/>
          </p:nvPr>
        </p:nvSpPr>
        <p:spPr/>
        <p:txBody>
          <a:bodyPr/>
          <a:lstStyle/>
          <a:p>
            <a:r>
              <a:rPr lang="en-US" dirty="0">
                <a:hlinkClick r:id="rId3"/>
              </a:rPr>
              <a:t>https://www.uabmedicine.org/specialties/uab-comprehensive-snakebite-program/ </a:t>
            </a:r>
          </a:p>
          <a:p>
            <a:r>
              <a:rPr lang="en-US" dirty="0">
                <a:hlinkClick r:id="rId3"/>
              </a:rPr>
              <a:t>https://www.childrensal.org/news/comprehensive-snakebite-program-offers-multidisciplinary-care-snakebite-victims</a:t>
            </a:r>
            <a:r>
              <a:rPr lang="en-US" dirty="0"/>
              <a:t> </a:t>
            </a:r>
          </a:p>
          <a:p>
            <a:endParaRPr lang="en-US" dirty="0"/>
          </a:p>
          <a:p>
            <a:r>
              <a:rPr lang="en-US" sz="3200" dirty="0"/>
              <a:t>Long term effects of snakebites</a:t>
            </a:r>
          </a:p>
          <a:p>
            <a:pPr lvl="1"/>
            <a:r>
              <a:rPr lang="en-US" sz="3200" dirty="0"/>
              <a:t>Chronic limb swelling</a:t>
            </a:r>
          </a:p>
          <a:p>
            <a:pPr lvl="1"/>
            <a:r>
              <a:rPr lang="en-US" sz="3200" dirty="0"/>
              <a:t>Wound</a:t>
            </a:r>
          </a:p>
          <a:p>
            <a:pPr lvl="1"/>
            <a:r>
              <a:rPr lang="en-US" sz="3200" dirty="0"/>
              <a:t>Muscle damage</a:t>
            </a: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46833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UAB Comprehensive Snakebite Clinic</a:t>
            </a:r>
          </a:p>
        </p:txBody>
      </p:sp>
      <p:sp>
        <p:nvSpPr>
          <p:cNvPr id="3" name="Content Placeholder 2"/>
          <p:cNvSpPr>
            <a:spLocks noGrp="1"/>
          </p:cNvSpPr>
          <p:nvPr>
            <p:ph idx="1"/>
          </p:nvPr>
        </p:nvSpPr>
        <p:spPr/>
        <p:txBody>
          <a:bodyPr/>
          <a:lstStyle/>
          <a:p>
            <a:r>
              <a:rPr lang="en-US" sz="3600" dirty="0"/>
              <a:t>The UAB Comprehensive Snakebite Clinic focuses on four common post-bite complications: </a:t>
            </a:r>
          </a:p>
          <a:p>
            <a:pPr lvl="1"/>
            <a:r>
              <a:rPr lang="en-US" sz="3600" dirty="0"/>
              <a:t>persistent swelling of the extremities</a:t>
            </a:r>
          </a:p>
          <a:p>
            <a:pPr lvl="1"/>
            <a:r>
              <a:rPr lang="en-US" sz="3600" dirty="0"/>
              <a:t>bad blood blisters</a:t>
            </a:r>
          </a:p>
          <a:p>
            <a:pPr lvl="1"/>
            <a:r>
              <a:rPr lang="en-US" sz="3600" dirty="0"/>
              <a:t>range-of-motion activity</a:t>
            </a:r>
          </a:p>
          <a:p>
            <a:pPr lvl="1"/>
            <a:r>
              <a:rPr lang="en-US" sz="3600" dirty="0"/>
              <a:t>rebound coagulopathy</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1264" y="6176963"/>
            <a:ext cx="2468880" cy="510287"/>
          </a:xfrm>
          <a:prstGeom prst="rect">
            <a:avLst/>
          </a:prstGeom>
        </p:spPr>
      </p:pic>
    </p:spTree>
    <p:extLst>
      <p:ext uri="{BB962C8B-B14F-4D97-AF65-F5344CB8AC3E}">
        <p14:creationId xmlns:p14="http://schemas.microsoft.com/office/powerpoint/2010/main" val="3018049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CoA/UAB Comprehensive Snakebite Program</a:t>
            </a:r>
          </a:p>
        </p:txBody>
      </p:sp>
      <p:sp>
        <p:nvSpPr>
          <p:cNvPr id="3" name="Content Placeholder 2"/>
          <p:cNvSpPr>
            <a:spLocks noGrp="1"/>
          </p:cNvSpPr>
          <p:nvPr>
            <p:ph idx="1"/>
          </p:nvPr>
        </p:nvSpPr>
        <p:spPr>
          <a:xfrm>
            <a:off x="838200" y="1502229"/>
            <a:ext cx="10515600" cy="4674734"/>
          </a:xfrm>
        </p:spPr>
        <p:txBody>
          <a:bodyPr>
            <a:normAutofit/>
          </a:bodyPr>
          <a:lstStyle/>
          <a:p>
            <a:r>
              <a:rPr lang="en-US" dirty="0"/>
              <a:t>Alabama Poison Information Center offers follow up to all reported snakebite envenomation regardless of there of their location</a:t>
            </a:r>
          </a:p>
          <a:p>
            <a:pPr lvl="1"/>
            <a:r>
              <a:rPr lang="en-US" dirty="0"/>
              <a:t>1. Working Phone Number</a:t>
            </a:r>
          </a:p>
          <a:p>
            <a:pPr lvl="1"/>
            <a:r>
              <a:rPr lang="en-US" dirty="0"/>
              <a:t>2. Date of Birth</a:t>
            </a:r>
          </a:p>
          <a:p>
            <a:pPr lvl="1"/>
            <a:r>
              <a:rPr lang="en-US" dirty="0"/>
              <a:t>3. # of Vials and type of antivenin/</a:t>
            </a:r>
            <a:r>
              <a:rPr lang="en-US" dirty="0" err="1"/>
              <a:t>antivenom</a:t>
            </a:r>
            <a:r>
              <a:rPr lang="en-US" dirty="0"/>
              <a:t> (</a:t>
            </a:r>
            <a:r>
              <a:rPr lang="en-US" dirty="0" err="1"/>
              <a:t>Crofab</a:t>
            </a:r>
            <a:r>
              <a:rPr lang="en-US" dirty="0"/>
              <a:t> or </a:t>
            </a:r>
            <a:r>
              <a:rPr lang="en-US" dirty="0" err="1"/>
              <a:t>Anavip</a:t>
            </a:r>
            <a:r>
              <a:rPr lang="en-US" dirty="0"/>
              <a:t>) given</a:t>
            </a:r>
          </a:p>
          <a:p>
            <a:pPr lvl="1"/>
            <a:r>
              <a:rPr lang="en-US" dirty="0"/>
              <a:t>4. Bite Location</a:t>
            </a:r>
          </a:p>
          <a:p>
            <a:pPr lvl="1"/>
            <a:r>
              <a:rPr lang="en-US" dirty="0"/>
              <a:t>5. Date of bite</a:t>
            </a:r>
          </a:p>
          <a:p>
            <a:pPr lvl="1"/>
            <a:r>
              <a:rPr lang="en-US" dirty="0"/>
              <a:t>6. Dates of hospitalization</a:t>
            </a:r>
          </a:p>
          <a:p>
            <a:pPr marL="0" indent="0">
              <a:buNone/>
            </a:pPr>
            <a:r>
              <a:rPr lang="en-US" dirty="0"/>
              <a:t>• The clinic will contact the patient within 48 hours after discharge</a:t>
            </a:r>
          </a:p>
          <a:p>
            <a:pPr marL="0" indent="0">
              <a:buNone/>
            </a:pPr>
            <a:r>
              <a:rPr lang="en-US" dirty="0"/>
              <a:t>	to set up an appointment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1811887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err="1">
                <a:ea typeface="Tahoma" panose="020B0604030504040204" pitchFamily="34" charset="0"/>
                <a:cs typeface="Tahoma" panose="020B0604030504040204" pitchFamily="34" charset="0"/>
              </a:rPr>
              <a:t>Tianeptine</a:t>
            </a:r>
            <a:endParaRPr lang="en-US" sz="48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r>
              <a:rPr lang="en-US" dirty="0">
                <a:ea typeface="Tahoma" panose="020B0604030504040204" pitchFamily="34" charset="0"/>
                <a:cs typeface="Tahoma" panose="020B0604030504040204" pitchFamily="34" charset="0"/>
              </a:rPr>
              <a:t>Structure similar to a tricyclic antidepressant</a:t>
            </a:r>
          </a:p>
          <a:p>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Approved in several European countries </a:t>
            </a:r>
          </a:p>
          <a:p>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Not FDA approved in the United States</a:t>
            </a:r>
          </a:p>
          <a:p>
            <a:pPr marL="0" indent="0">
              <a:buNone/>
            </a:pPr>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Sold online or convenience stores as </a:t>
            </a:r>
            <a:r>
              <a:rPr lang="en-US" dirty="0" err="1">
                <a:ea typeface="Tahoma" panose="020B0604030504040204" pitchFamily="34" charset="0"/>
                <a:cs typeface="Tahoma" panose="020B0604030504040204" pitchFamily="34" charset="0"/>
              </a:rPr>
              <a:t>ZaZa</a:t>
            </a:r>
            <a:r>
              <a:rPr lang="en-US" dirty="0">
                <a:ea typeface="Tahoma" panose="020B0604030504040204" pitchFamily="34" charset="0"/>
                <a:cs typeface="Tahoma" panose="020B0604030504040204" pitchFamily="34" charset="0"/>
              </a:rPr>
              <a:t> or Tianna Red </a:t>
            </a:r>
          </a:p>
          <a:p>
            <a:pPr lvl="1"/>
            <a:r>
              <a:rPr lang="en-US" sz="2800" dirty="0">
                <a:ea typeface="Tahoma" panose="020B0604030504040204" pitchFamily="34" charset="0"/>
                <a:cs typeface="Tahoma" panose="020B0604030504040204" pitchFamily="34" charset="0"/>
              </a:rPr>
              <a:t>Larger doses used as an opioid substitute</a:t>
            </a:r>
          </a:p>
        </p:txBody>
      </p:sp>
      <p:pic>
        <p:nvPicPr>
          <p:cNvPr id="8" name="Picture 7" descr="Tianeptine, AKA 'Zaza Red,' 'Tiana Red' now Schedule II drug |  rocketcitynow.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4440" y="0"/>
            <a:ext cx="3337560" cy="187452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2577458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478"/>
            <a:ext cx="10515600" cy="1325563"/>
          </a:xfrm>
        </p:spPr>
        <p:txBody>
          <a:bodyPr>
            <a:normAutofit/>
          </a:bodyPr>
          <a:lstStyle/>
          <a:p>
            <a:pPr algn="ctr"/>
            <a:r>
              <a:rPr lang="en-US" sz="4800" dirty="0" err="1">
                <a:ea typeface="Tahoma" panose="020B0604030504040204" pitchFamily="34" charset="0"/>
                <a:cs typeface="Tahoma" panose="020B0604030504040204" pitchFamily="34" charset="0"/>
              </a:rPr>
              <a:t>Tianeptine</a:t>
            </a:r>
            <a:endParaRPr lang="en-US" sz="48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838200" y="1908003"/>
            <a:ext cx="10515600" cy="4351338"/>
          </a:xfrm>
        </p:spPr>
        <p:txBody>
          <a:bodyPr>
            <a:normAutofit/>
          </a:bodyPr>
          <a:lstStyle/>
          <a:p>
            <a:r>
              <a:rPr lang="en-US" sz="3200" dirty="0">
                <a:ea typeface="Tahoma" panose="020B0604030504040204" pitchFamily="34" charset="0"/>
                <a:cs typeface="Tahoma" panose="020B0604030504040204" pitchFamily="34" charset="0"/>
              </a:rPr>
              <a:t>48 cases from January 2015 to March 2020, 37 (77%) May 2019 – March 2020</a:t>
            </a:r>
          </a:p>
          <a:p>
            <a:pPr lvl="1"/>
            <a:r>
              <a:rPr lang="en-US" sz="3000" dirty="0">
                <a:ea typeface="Tahoma" panose="020B0604030504040204" pitchFamily="34" charset="0"/>
                <a:cs typeface="Tahoma" panose="020B0604030504040204" pitchFamily="34" charset="0"/>
              </a:rPr>
              <a:t>17 cases were due to </a:t>
            </a:r>
            <a:r>
              <a:rPr lang="en-US" sz="3000" dirty="0" err="1">
                <a:ea typeface="Tahoma" panose="020B0604030504040204" pitchFamily="34" charset="0"/>
                <a:cs typeface="Tahoma" panose="020B0604030504040204" pitchFamily="34" charset="0"/>
              </a:rPr>
              <a:t>tianeptine</a:t>
            </a:r>
            <a:r>
              <a:rPr lang="en-US" sz="3000" dirty="0">
                <a:ea typeface="Tahoma" panose="020B0604030504040204" pitchFamily="34" charset="0"/>
                <a:cs typeface="Tahoma" panose="020B0604030504040204" pitchFamily="34" charset="0"/>
              </a:rPr>
              <a:t> intoxication</a:t>
            </a:r>
          </a:p>
          <a:p>
            <a:pPr lvl="1"/>
            <a:r>
              <a:rPr lang="en-US" sz="3000" dirty="0">
                <a:ea typeface="Tahoma" panose="020B0604030504040204" pitchFamily="34" charset="0"/>
                <a:cs typeface="Tahoma" panose="020B0604030504040204" pitchFamily="34" charset="0"/>
              </a:rPr>
              <a:t>31 cases were due to </a:t>
            </a:r>
            <a:r>
              <a:rPr lang="en-US" sz="3000" dirty="0" err="1">
                <a:ea typeface="Tahoma" panose="020B0604030504040204" pitchFamily="34" charset="0"/>
                <a:cs typeface="Tahoma" panose="020B0604030504040204" pitchFamily="34" charset="0"/>
              </a:rPr>
              <a:t>tianeptine</a:t>
            </a:r>
            <a:r>
              <a:rPr lang="en-US" sz="3000" dirty="0">
                <a:ea typeface="Tahoma" panose="020B0604030504040204" pitchFamily="34" charset="0"/>
                <a:cs typeface="Tahoma" panose="020B0604030504040204" pitchFamily="34" charset="0"/>
              </a:rPr>
              <a:t> withdrawals</a:t>
            </a:r>
          </a:p>
          <a:p>
            <a:pPr marL="457200" lvl="1" indent="0">
              <a:buNone/>
            </a:pPr>
            <a:endParaRPr lang="en-US" sz="2400" dirty="0">
              <a:ea typeface="Tahoma" panose="020B0604030504040204" pitchFamily="34" charset="0"/>
              <a:cs typeface="Tahoma" panose="020B0604030504040204" pitchFamily="34" charset="0"/>
            </a:endParaRPr>
          </a:p>
          <a:p>
            <a:r>
              <a:rPr lang="en-US" sz="3200" dirty="0">
                <a:ea typeface="Tahoma" panose="020B0604030504040204" pitchFamily="34" charset="0"/>
                <a:cs typeface="Tahoma" panose="020B0604030504040204" pitchFamily="34" charset="0"/>
              </a:rPr>
              <a:t>127 cases from April 2020 through March 2021 – 85 (67%) reason for exposure was intentional abuse or for withdrawals</a:t>
            </a:r>
          </a:p>
          <a:p>
            <a:endParaRPr lang="en-US" sz="2400" dirty="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Tianeptine, AKA 'Zaza Red,' 'Tiana Red' now Schedule II drug |  rocketcitynow.c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4440" y="0"/>
            <a:ext cx="3337560" cy="187452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3785571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err="1">
                <a:ea typeface="Tahoma" panose="020B0604030504040204" pitchFamily="34" charset="0"/>
                <a:cs typeface="Tahoma" panose="020B0604030504040204" pitchFamily="34" charset="0"/>
              </a:rPr>
              <a:t>Tianeptine</a:t>
            </a:r>
            <a:endParaRPr lang="en-US" sz="4800" dirty="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fontScale="92500" lnSpcReduction="10000"/>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3000" dirty="0" err="1">
                <a:ea typeface="Tahoma" panose="020B0604030504040204" pitchFamily="34" charset="0"/>
                <a:cs typeface="Tahoma" panose="020B0604030504040204" pitchFamily="34" charset="0"/>
              </a:rPr>
              <a:t>Tianeptine</a:t>
            </a:r>
            <a:r>
              <a:rPr lang="en-US" sz="3000" dirty="0">
                <a:ea typeface="Tahoma" panose="020B0604030504040204" pitchFamily="34" charset="0"/>
                <a:cs typeface="Tahoma" panose="020B0604030504040204" pitchFamily="34" charset="0"/>
              </a:rPr>
              <a:t> was added to the controlled substance list in 2020 in Alabama then withdrawn in November </a:t>
            </a:r>
          </a:p>
          <a:p>
            <a:r>
              <a:rPr lang="en-US" sz="3000" dirty="0">
                <a:ea typeface="Tahoma" panose="020B0604030504040204" pitchFamily="34" charset="0"/>
                <a:cs typeface="Tahoma" panose="020B0604030504040204" pitchFamily="34" charset="0"/>
              </a:rPr>
              <a:t>March 15 , 2021 Alabama classified </a:t>
            </a:r>
            <a:r>
              <a:rPr lang="en-US" sz="3000" dirty="0" err="1">
                <a:ea typeface="Tahoma" panose="020B0604030504040204" pitchFamily="34" charset="0"/>
                <a:cs typeface="Tahoma" panose="020B0604030504040204" pitchFamily="34" charset="0"/>
              </a:rPr>
              <a:t>tianeptine</a:t>
            </a:r>
            <a:r>
              <a:rPr lang="en-US" sz="3000" dirty="0">
                <a:ea typeface="Tahoma" panose="020B0604030504040204" pitchFamily="34" charset="0"/>
                <a:cs typeface="Tahoma" panose="020B0604030504040204" pitchFamily="34" charset="0"/>
              </a:rPr>
              <a:t> as a Schedule II controlled substance</a:t>
            </a:r>
          </a:p>
          <a:p>
            <a:r>
              <a:rPr lang="en-US" sz="3000" dirty="0">
                <a:ea typeface="Tahoma" panose="020B0604030504040204" pitchFamily="34" charset="0"/>
                <a:cs typeface="Tahoma" panose="020B0604030504040204" pitchFamily="34" charset="0"/>
              </a:rPr>
              <a:t>Overdoses  - lethargy and agitation</a:t>
            </a:r>
          </a:p>
          <a:p>
            <a:pPr lvl="1"/>
            <a:r>
              <a:rPr lang="en-US" sz="3000" dirty="0">
                <a:ea typeface="Tahoma" panose="020B0604030504040204" pitchFamily="34" charset="0"/>
                <a:cs typeface="Tahoma" panose="020B0604030504040204" pitchFamily="34" charset="0"/>
              </a:rPr>
              <a:t>Treated with naloxone and benzodiazepines</a:t>
            </a:r>
          </a:p>
          <a:p>
            <a:r>
              <a:rPr lang="en-US" sz="3000" dirty="0">
                <a:ea typeface="Tahoma" panose="020B0604030504040204" pitchFamily="34" charset="0"/>
                <a:cs typeface="Tahoma" panose="020B0604030504040204" pitchFamily="34" charset="0"/>
              </a:rPr>
              <a:t>Withdrawal – agitation, N&amp;V, tachycardia, and tremors</a:t>
            </a:r>
          </a:p>
          <a:p>
            <a:pPr lvl="1"/>
            <a:r>
              <a:rPr lang="en-US" sz="3000" dirty="0">
                <a:ea typeface="Tahoma" panose="020B0604030504040204" pitchFamily="34" charset="0"/>
                <a:cs typeface="Tahoma" panose="020B0604030504040204" pitchFamily="34" charset="0"/>
              </a:rPr>
              <a:t>Treated with benzodiazepines and </a:t>
            </a:r>
            <a:r>
              <a:rPr lang="en-US" sz="3000" dirty="0" err="1">
                <a:ea typeface="Tahoma" panose="020B0604030504040204" pitchFamily="34" charset="0"/>
                <a:cs typeface="Tahoma" panose="020B0604030504040204" pitchFamily="34" charset="0"/>
              </a:rPr>
              <a:t>dexmedetomidine</a:t>
            </a:r>
            <a:endParaRPr lang="en-US" sz="3000" dirty="0">
              <a:ea typeface="Tahoma" panose="020B0604030504040204" pitchFamily="34" charset="0"/>
              <a:cs typeface="Tahoma" panose="020B0604030504040204" pitchFamily="34" charset="0"/>
            </a:endParaRPr>
          </a:p>
          <a:p>
            <a:r>
              <a:rPr lang="en-US" sz="3000" dirty="0">
                <a:ea typeface="Tahoma" panose="020B0604030504040204" pitchFamily="34" charset="0"/>
                <a:cs typeface="Tahoma" panose="020B0604030504040204" pitchFamily="34" charset="0"/>
              </a:rPr>
              <a:t>Entered </a:t>
            </a:r>
            <a:r>
              <a:rPr lang="en-US" sz="3000" dirty="0" err="1">
                <a:ea typeface="Tahoma" panose="020B0604030504040204" pitchFamily="34" charset="0"/>
                <a:cs typeface="Tahoma" panose="020B0604030504040204" pitchFamily="34" charset="0"/>
              </a:rPr>
              <a:t>Phrenze</a:t>
            </a:r>
            <a:r>
              <a:rPr lang="en-US" sz="3000" dirty="0">
                <a:ea typeface="Tahoma" panose="020B0604030504040204" pitchFamily="34" charset="0"/>
                <a:cs typeface="Tahoma" panose="020B0604030504040204" pitchFamily="34" charset="0"/>
              </a:rPr>
              <a:t> Red - contains </a:t>
            </a:r>
            <a:r>
              <a:rPr lang="en-US" sz="3000" dirty="0" err="1">
                <a:ea typeface="Tahoma" panose="020B0604030504040204" pitchFamily="34" charset="0"/>
                <a:cs typeface="Tahoma" panose="020B0604030504040204" pitchFamily="34" charset="0"/>
              </a:rPr>
              <a:t>phenibut</a:t>
            </a:r>
            <a:r>
              <a:rPr lang="en-US" sz="3000" dirty="0">
                <a:ea typeface="Tahoma" panose="020B0604030504040204" pitchFamily="34" charset="0"/>
                <a:cs typeface="Tahoma" panose="020B0604030504040204" pitchFamily="34" charset="0"/>
              </a:rPr>
              <a:t> and kava</a:t>
            </a:r>
          </a:p>
        </p:txBody>
      </p:sp>
      <p:pic>
        <p:nvPicPr>
          <p:cNvPr id="4" name="Picture 3" descr="bottle of prenze r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0" y="7489"/>
            <a:ext cx="1828800" cy="182880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pic>
        <p:nvPicPr>
          <p:cNvPr id="1028" name="Picture 4" descr="Tianaa Red, Tianaa White, Tianaa Green - Truth in Advertis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4400" y="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err="1">
                <a:ea typeface="Tahoma" panose="020B0604030504040204" pitchFamily="34" charset="0"/>
                <a:cs typeface="Tahoma" panose="020B0604030504040204" pitchFamily="34" charset="0"/>
              </a:rPr>
              <a:t>Phenibut</a:t>
            </a:r>
            <a:br>
              <a:rPr lang="en-US" dirty="0"/>
            </a:br>
            <a:endParaRPr lang="en-US" dirty="0"/>
          </a:p>
        </p:txBody>
      </p:sp>
      <p:sp>
        <p:nvSpPr>
          <p:cNvPr id="3" name="Content Placeholder 2"/>
          <p:cNvSpPr>
            <a:spLocks noGrp="1"/>
          </p:cNvSpPr>
          <p:nvPr>
            <p:ph idx="1"/>
          </p:nvPr>
        </p:nvSpPr>
        <p:spPr/>
        <p:txBody>
          <a:bodyPr>
            <a:normAutofit/>
          </a:bodyPr>
          <a:lstStyle/>
          <a:p>
            <a:r>
              <a:rPr lang="en-US" dirty="0">
                <a:ea typeface="Tahoma" panose="020B0604030504040204" pitchFamily="34" charset="0"/>
                <a:cs typeface="Tahoma" panose="020B0604030504040204" pitchFamily="34" charset="0"/>
              </a:rPr>
              <a:t>Beta-phenyl-gamma-aminobutyric acid HCL (aminobutyric acid)</a:t>
            </a:r>
          </a:p>
          <a:p>
            <a:r>
              <a:rPr lang="en-US" dirty="0">
                <a:ea typeface="Tahoma" panose="020B0604030504040204" pitchFamily="34" charset="0"/>
                <a:cs typeface="Tahoma" panose="020B0604030504040204" pitchFamily="34" charset="0"/>
              </a:rPr>
              <a:t>Used in Russia for alcohol withdrawals</a:t>
            </a:r>
          </a:p>
          <a:p>
            <a:r>
              <a:rPr lang="en-US" dirty="0">
                <a:ea typeface="Tahoma" panose="020B0604030504040204" pitchFamily="34" charset="0"/>
                <a:cs typeface="Tahoma" panose="020B0604030504040204" pitchFamily="34" charset="0"/>
              </a:rPr>
              <a:t>Acts on the GABA receptors</a:t>
            </a:r>
          </a:p>
          <a:p>
            <a:r>
              <a:rPr lang="en-US" dirty="0">
                <a:ea typeface="Tahoma" panose="020B0604030504040204" pitchFamily="34" charset="0"/>
                <a:cs typeface="Tahoma" panose="020B0604030504040204" pitchFamily="34" charset="0"/>
              </a:rPr>
              <a:t>Onset 2-4 hours, duration 24 hours</a:t>
            </a:r>
          </a:p>
          <a:p>
            <a:r>
              <a:rPr lang="en-US" dirty="0">
                <a:ea typeface="Tahoma" panose="020B0604030504040204" pitchFamily="34" charset="0"/>
                <a:cs typeface="Tahoma" panose="020B0604030504040204" pitchFamily="34" charset="0"/>
              </a:rPr>
              <a:t>Causes sedation, CNS depression and ataxia, and severe symptoms – hallucination, agitation, and seizures</a:t>
            </a:r>
          </a:p>
          <a:p>
            <a:r>
              <a:rPr lang="en-US" dirty="0">
                <a:ea typeface="Tahoma" panose="020B0604030504040204" pitchFamily="34" charset="0"/>
                <a:cs typeface="Tahoma" panose="020B0604030504040204" pitchFamily="34" charset="0"/>
              </a:rPr>
              <a:t>Treatment – Respiratory support</a:t>
            </a:r>
          </a:p>
          <a:p>
            <a:r>
              <a:rPr lang="en-US" dirty="0">
                <a:ea typeface="Tahoma" panose="020B0604030504040204" pitchFamily="34" charset="0"/>
                <a:cs typeface="Tahoma" panose="020B0604030504040204" pitchFamily="34" charset="0"/>
              </a:rPr>
              <a:t>Potential for withdrawal</a:t>
            </a:r>
          </a:p>
        </p:txBody>
      </p:sp>
      <p:pic>
        <p:nvPicPr>
          <p:cNvPr id="4" name="Picture 3" descr="bottle of prenze re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0" y="0"/>
            <a:ext cx="1828800" cy="1828800"/>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80200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a:xfrm>
            <a:off x="3553691" y="2628900"/>
            <a:ext cx="6982691" cy="1752600"/>
          </a:xfrm>
        </p:spPr>
        <p:txBody>
          <a:bodyPr>
            <a:normAutofit fontScale="92500" lnSpcReduction="10000"/>
          </a:bodyPr>
          <a:lstStyle/>
          <a:p>
            <a:r>
              <a:rPr lang="en-US" sz="4000" dirty="0">
                <a:solidFill>
                  <a:schemeClr val="tx1"/>
                </a:solidFill>
              </a:rPr>
              <a:t>If you have any questions, please type them in the Q &amp; A section throughout the presentation.</a:t>
            </a:r>
          </a:p>
        </p:txBody>
      </p:sp>
    </p:spTree>
    <p:extLst>
      <p:ext uri="{BB962C8B-B14F-4D97-AF65-F5344CB8AC3E}">
        <p14:creationId xmlns:p14="http://schemas.microsoft.com/office/powerpoint/2010/main" val="263855689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ea typeface="Tahoma" panose="020B0604030504040204" pitchFamily="34" charset="0"/>
                <a:cs typeface="Tahoma" panose="020B0604030504040204" pitchFamily="34" charset="0"/>
              </a:rPr>
              <a:t>Kava</a:t>
            </a:r>
          </a:p>
        </p:txBody>
      </p:sp>
      <p:sp>
        <p:nvSpPr>
          <p:cNvPr id="3" name="Content Placeholder 2"/>
          <p:cNvSpPr>
            <a:spLocks noGrp="1"/>
          </p:cNvSpPr>
          <p:nvPr>
            <p:ph idx="1"/>
          </p:nvPr>
        </p:nvSpPr>
        <p:spPr/>
        <p:txBody>
          <a:bodyPr>
            <a:normAutofit lnSpcReduction="10000"/>
          </a:bodyPr>
          <a:lstStyle/>
          <a:p>
            <a:r>
              <a:rPr lang="en-US" dirty="0">
                <a:ea typeface="Tahoma" panose="020B0604030504040204" pitchFamily="34" charset="0"/>
                <a:cs typeface="Tahoma" panose="020B0604030504040204" pitchFamily="34" charset="0"/>
              </a:rPr>
              <a:t>Derived from the Piper </a:t>
            </a:r>
            <a:r>
              <a:rPr lang="en-US" dirty="0" err="1">
                <a:ea typeface="Tahoma" panose="020B0604030504040204" pitchFamily="34" charset="0"/>
                <a:cs typeface="Tahoma" panose="020B0604030504040204" pitchFamily="34" charset="0"/>
              </a:rPr>
              <a:t>methysticum</a:t>
            </a:r>
            <a:r>
              <a:rPr lang="en-US" dirty="0">
                <a:ea typeface="Tahoma" panose="020B0604030504040204" pitchFamily="34" charset="0"/>
                <a:cs typeface="Tahoma" panose="020B0604030504040204" pitchFamily="34" charset="0"/>
              </a:rPr>
              <a:t> – smoked or used as a tea to relax or to treat anxiety</a:t>
            </a:r>
          </a:p>
          <a:p>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Exact mechanism of action is unknown</a:t>
            </a:r>
          </a:p>
          <a:p>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Symptoms are not expected to be severe enough to require intervention</a:t>
            </a:r>
          </a:p>
          <a:p>
            <a:pPr marL="0" indent="0">
              <a:buNone/>
            </a:pPr>
            <a:endParaRPr lang="en-US" dirty="0">
              <a:ea typeface="Tahoma" panose="020B0604030504040204" pitchFamily="34" charset="0"/>
              <a:cs typeface="Tahoma" panose="020B0604030504040204" pitchFamily="34" charset="0"/>
            </a:endParaRPr>
          </a:p>
          <a:p>
            <a:r>
              <a:rPr lang="en-US" dirty="0">
                <a:ea typeface="Tahoma" panose="020B0604030504040204" pitchFamily="34" charset="0"/>
                <a:cs typeface="Tahoma" panose="020B0604030504040204" pitchFamily="34" charset="0"/>
              </a:rPr>
              <a:t>Long term use may result in dermatitis, hepatotoxicity, indigestion, and nausea</a:t>
            </a:r>
          </a:p>
          <a:p>
            <a:endParaRPr lang="en-US" dirty="0"/>
          </a:p>
        </p:txBody>
      </p:sp>
      <p:pic>
        <p:nvPicPr>
          <p:cNvPr id="4098" name="Picture 2" descr="What Is Kava (Piper Methysticum) and How Is It Used? - Sensi 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137" y="-3175"/>
            <a:ext cx="346686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1043288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Delta 8</a:t>
            </a:r>
          </a:p>
        </p:txBody>
      </p:sp>
      <p:pic>
        <p:nvPicPr>
          <p:cNvPr id="4" name="Content Placeholder 3"/>
          <p:cNvPicPr>
            <a:picLocks noGrp="1" noChangeAspect="1"/>
          </p:cNvPicPr>
          <p:nvPr>
            <p:ph idx="1"/>
          </p:nvPr>
        </p:nvPicPr>
        <p:blipFill>
          <a:blip r:embed="rId2"/>
          <a:stretch>
            <a:fillRect/>
          </a:stretch>
        </p:blipFill>
        <p:spPr>
          <a:xfrm>
            <a:off x="2895600" y="2374958"/>
            <a:ext cx="6400800" cy="3473606"/>
          </a:xfrm>
          <a:prstGeom prst="rect">
            <a:avLst/>
          </a:prstGeom>
        </p:spPr>
      </p:pic>
    </p:spTree>
    <p:extLst>
      <p:ext uri="{BB962C8B-B14F-4D97-AF65-F5344CB8AC3E}">
        <p14:creationId xmlns:p14="http://schemas.microsoft.com/office/powerpoint/2010/main" val="2230346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Delta 8</a:t>
            </a:r>
          </a:p>
        </p:txBody>
      </p:sp>
      <p:sp>
        <p:nvSpPr>
          <p:cNvPr id="3" name="Content Placeholder 2"/>
          <p:cNvSpPr>
            <a:spLocks noGrp="1"/>
          </p:cNvSpPr>
          <p:nvPr>
            <p:ph idx="1"/>
          </p:nvPr>
        </p:nvSpPr>
        <p:spPr/>
        <p:txBody>
          <a:bodyPr/>
          <a:lstStyle/>
          <a:p>
            <a:r>
              <a:rPr lang="en-US" dirty="0"/>
              <a:t>One of 100 cannabinoids</a:t>
            </a:r>
          </a:p>
          <a:p>
            <a:endParaRPr lang="en-US" dirty="0"/>
          </a:p>
          <a:p>
            <a:r>
              <a:rPr lang="en-US" dirty="0"/>
              <a:t>Manufactured from hemp derived CBD</a:t>
            </a:r>
          </a:p>
          <a:p>
            <a:endParaRPr lang="en-US" dirty="0"/>
          </a:p>
          <a:p>
            <a:r>
              <a:rPr lang="en-US" dirty="0"/>
              <a:t>Has psychoactive properties</a:t>
            </a:r>
          </a:p>
          <a:p>
            <a:endParaRPr lang="en-US" dirty="0"/>
          </a:p>
          <a:p>
            <a:r>
              <a:rPr lang="en-US" dirty="0"/>
              <a:t>Not approved or regulated by the FDA</a:t>
            </a:r>
          </a:p>
          <a:p>
            <a:endParaRPr lang="en-US" dirty="0"/>
          </a:p>
        </p:txBody>
      </p:sp>
      <p:pic>
        <p:nvPicPr>
          <p:cNvPr id="4" name="Picture 3"/>
          <p:cNvPicPr>
            <a:picLocks noChangeAspect="1"/>
          </p:cNvPicPr>
          <p:nvPr/>
        </p:nvPicPr>
        <p:blipFill>
          <a:blip r:embed="rId2"/>
          <a:stretch>
            <a:fillRect/>
          </a:stretch>
        </p:blipFill>
        <p:spPr>
          <a:xfrm>
            <a:off x="9707138" y="4534678"/>
            <a:ext cx="2484862" cy="2323322"/>
          </a:xfrm>
          <a:prstGeom prst="rect">
            <a:avLst/>
          </a:prstGeom>
        </p:spPr>
      </p:pic>
      <p:pic>
        <p:nvPicPr>
          <p:cNvPr id="5" name="Picture 4"/>
          <p:cNvPicPr>
            <a:picLocks noChangeAspect="1"/>
          </p:cNvPicPr>
          <p:nvPr/>
        </p:nvPicPr>
        <p:blipFill>
          <a:blip r:embed="rId3"/>
          <a:stretch>
            <a:fillRect/>
          </a:stretch>
        </p:blipFill>
        <p:spPr>
          <a:xfrm>
            <a:off x="9814559" y="1825625"/>
            <a:ext cx="2377441" cy="2142309"/>
          </a:xfrm>
          <a:prstGeom prst="rect">
            <a:avLst/>
          </a:prstGeom>
        </p:spPr>
      </p:pic>
    </p:spTree>
    <p:extLst>
      <p:ext uri="{BB962C8B-B14F-4D97-AF65-F5344CB8AC3E}">
        <p14:creationId xmlns:p14="http://schemas.microsoft.com/office/powerpoint/2010/main" val="505590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Delta 8</a:t>
            </a:r>
          </a:p>
        </p:txBody>
      </p:sp>
      <p:sp>
        <p:nvSpPr>
          <p:cNvPr id="3" name="Content Placeholder 2"/>
          <p:cNvSpPr>
            <a:spLocks noGrp="1"/>
          </p:cNvSpPr>
          <p:nvPr>
            <p:ph idx="1"/>
          </p:nvPr>
        </p:nvSpPr>
        <p:spPr>
          <a:xfrm>
            <a:off x="838200" y="1825625"/>
            <a:ext cx="10515600" cy="4780448"/>
          </a:xfrm>
        </p:spPr>
        <p:txBody>
          <a:bodyPr/>
          <a:lstStyle/>
          <a:p>
            <a:r>
              <a:rPr lang="en-US" dirty="0"/>
              <a:t>Adverse effects include:</a:t>
            </a:r>
          </a:p>
          <a:p>
            <a:pPr lvl="1"/>
            <a:r>
              <a:rPr lang="en-US" dirty="0"/>
              <a:t>Hallucination	</a:t>
            </a:r>
          </a:p>
          <a:p>
            <a:pPr lvl="1"/>
            <a:r>
              <a:rPr lang="en-US" dirty="0"/>
              <a:t>Vomiting </a:t>
            </a:r>
          </a:p>
          <a:p>
            <a:pPr lvl="1"/>
            <a:r>
              <a:rPr lang="en-US" dirty="0"/>
              <a:t>Tremor, anxiety, dizziness,</a:t>
            </a:r>
          </a:p>
          <a:p>
            <a:pPr lvl="1"/>
            <a:r>
              <a:rPr lang="en-US" dirty="0"/>
              <a:t>Confusion and loss of consciousness</a:t>
            </a:r>
          </a:p>
        </p:txBody>
      </p:sp>
      <p:graphicFrame>
        <p:nvGraphicFramePr>
          <p:cNvPr id="4" name="Table 3"/>
          <p:cNvGraphicFramePr>
            <a:graphicFrameLocks noGrp="1"/>
          </p:cNvGraphicFramePr>
          <p:nvPr>
            <p:extLst>
              <p:ext uri="{D42A27DB-BD31-4B8C-83A1-F6EECF244321}">
                <p14:modId xmlns:p14="http://schemas.microsoft.com/office/powerpoint/2010/main" val="2047472784"/>
              </p:ext>
            </p:extLst>
          </p:nvPr>
        </p:nvGraphicFramePr>
        <p:xfrm>
          <a:off x="3287486" y="4551800"/>
          <a:ext cx="5617028" cy="1876425"/>
        </p:xfrm>
        <a:graphic>
          <a:graphicData uri="http://schemas.openxmlformats.org/drawingml/2006/table">
            <a:tbl>
              <a:tblPr>
                <a:tableStyleId>{5C22544A-7EE6-4342-B048-85BDC9FD1C3A}</a:tableStyleId>
              </a:tblPr>
              <a:tblGrid>
                <a:gridCol w="2786853">
                  <a:extLst>
                    <a:ext uri="{9D8B030D-6E8A-4147-A177-3AD203B41FA5}">
                      <a16:colId xmlns:a16="http://schemas.microsoft.com/office/drawing/2014/main" val="1839585251"/>
                    </a:ext>
                  </a:extLst>
                </a:gridCol>
                <a:gridCol w="2830175">
                  <a:extLst>
                    <a:ext uri="{9D8B030D-6E8A-4147-A177-3AD203B41FA5}">
                      <a16:colId xmlns:a16="http://schemas.microsoft.com/office/drawing/2014/main" val="3296190339"/>
                    </a:ext>
                  </a:extLst>
                </a:gridCol>
              </a:tblGrid>
              <a:tr h="190500">
                <a:tc gridSpan="2">
                  <a:txBody>
                    <a:bodyPr/>
                    <a:lstStyle/>
                    <a:p>
                      <a:pPr algn="ctr" fontAlgn="b"/>
                      <a:r>
                        <a:rPr lang="en-US" sz="2400" u="none" strike="noStrike" dirty="0">
                          <a:effectLst/>
                        </a:rPr>
                        <a:t>Delta  8 Exposures Reported to APIC</a:t>
                      </a:r>
                      <a:endParaRPr lang="en-US" sz="2400" b="0" i="0" u="none" strike="noStrike" dirty="0">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a16="http://schemas.microsoft.com/office/drawing/2014/main" val="243869009"/>
                  </a:ext>
                </a:extLst>
              </a:tr>
              <a:tr h="190500">
                <a:tc>
                  <a:txBody>
                    <a:bodyPr/>
                    <a:lstStyle/>
                    <a:p>
                      <a:pPr algn="ctr" fontAlgn="b"/>
                      <a:r>
                        <a:rPr lang="en-US" sz="2400" u="none" strike="noStrike" dirty="0">
                          <a:effectLst/>
                        </a:rPr>
                        <a:t>Year </a:t>
                      </a:r>
                      <a:endParaRPr lang="en-US" sz="2400" b="0" i="0" u="none" strike="noStrike" dirty="0">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Exposures</a:t>
                      </a:r>
                      <a:endParaRPr lang="en-US" sz="2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943481148"/>
                  </a:ext>
                </a:extLst>
              </a:tr>
              <a:tr h="190500">
                <a:tc>
                  <a:txBody>
                    <a:bodyPr/>
                    <a:lstStyle/>
                    <a:p>
                      <a:pPr algn="ctr" fontAlgn="b"/>
                      <a:r>
                        <a:rPr lang="en-US" sz="2400" u="none" strike="noStrike" dirty="0">
                          <a:effectLst/>
                        </a:rPr>
                        <a:t>2021</a:t>
                      </a:r>
                      <a:endParaRPr lang="en-US" sz="2400" b="0" i="0" u="none" strike="noStrike" dirty="0">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163</a:t>
                      </a:r>
                      <a:endParaRPr lang="en-US" sz="2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271568033"/>
                  </a:ext>
                </a:extLst>
              </a:tr>
              <a:tr h="190500">
                <a:tc>
                  <a:txBody>
                    <a:bodyPr/>
                    <a:lstStyle/>
                    <a:p>
                      <a:pPr algn="ctr" fontAlgn="b"/>
                      <a:r>
                        <a:rPr lang="en-US" sz="2400" u="none" strike="noStrike">
                          <a:effectLst/>
                        </a:rPr>
                        <a:t>2022</a:t>
                      </a:r>
                      <a:endParaRPr lang="en-US" sz="2400" b="0" i="0" u="none" strike="noStrike">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140</a:t>
                      </a:r>
                      <a:endParaRPr lang="en-US" sz="2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24025706"/>
                  </a:ext>
                </a:extLst>
              </a:tr>
              <a:tr h="190500">
                <a:tc>
                  <a:txBody>
                    <a:bodyPr/>
                    <a:lstStyle/>
                    <a:p>
                      <a:pPr algn="ctr" fontAlgn="b"/>
                      <a:r>
                        <a:rPr lang="en-US" sz="2400" u="none" strike="noStrike" dirty="0">
                          <a:effectLst/>
                        </a:rPr>
                        <a:t>2023 (</a:t>
                      </a:r>
                      <a:r>
                        <a:rPr lang="en-US" sz="1800" u="none" strike="noStrike" dirty="0">
                          <a:effectLst/>
                        </a:rPr>
                        <a:t>YTD 9/24/23</a:t>
                      </a:r>
                      <a:r>
                        <a:rPr lang="en-US" sz="2400" u="none" strike="noStrike" dirty="0">
                          <a:effectLst/>
                        </a:rPr>
                        <a:t>)</a:t>
                      </a:r>
                      <a:endParaRPr lang="en-US" sz="2400" b="0" i="0" u="none" strike="noStrike" dirty="0">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187</a:t>
                      </a:r>
                      <a:endParaRPr lang="en-US" sz="2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2089556489"/>
                  </a:ext>
                </a:extLst>
              </a:tr>
            </a:tbl>
          </a:graphicData>
        </a:graphic>
      </p:graphicFrame>
    </p:spTree>
    <p:extLst>
      <p:ext uri="{BB962C8B-B14F-4D97-AF65-F5344CB8AC3E}">
        <p14:creationId xmlns:p14="http://schemas.microsoft.com/office/powerpoint/2010/main" val="245058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800" dirty="0"/>
              <a:t>Questions?</a:t>
            </a:r>
            <a:br>
              <a:rPr lang="en-US" sz="8800" dirty="0"/>
            </a:br>
            <a:endParaRPr lang="en-US" sz="8800" dirty="0"/>
          </a:p>
        </p:txBody>
      </p:sp>
      <p:sp>
        <p:nvSpPr>
          <p:cNvPr id="3" name="Text Placeholder 2"/>
          <p:cNvSpPr>
            <a:spLocks noGrp="1"/>
          </p:cNvSpPr>
          <p:nvPr>
            <p:ph type="body" idx="1"/>
          </p:nvPr>
        </p:nvSpPr>
        <p:spPr/>
        <p:txBody>
          <a:bodyPr>
            <a:normAutofit/>
          </a:bodyPr>
          <a:lstStyle/>
          <a:p>
            <a:pPr algn="ctr"/>
            <a:r>
              <a:rPr lang="en-US" sz="4000" dirty="0"/>
              <a:t>1-800-222-1222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828362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144" y="0"/>
            <a:ext cx="9896856" cy="6858000"/>
          </a:xfrm>
          <a:prstGeom prst="rect">
            <a:avLst/>
          </a:prstGeom>
        </p:spPr>
      </p:pic>
      <p:sp>
        <p:nvSpPr>
          <p:cNvPr id="5" name="Text Placeholder 4">
            <a:extLst>
              <a:ext uri="{FF2B5EF4-FFF2-40B4-BE49-F238E27FC236}">
                <a16:creationId xmlns:a16="http://schemas.microsoft.com/office/drawing/2014/main" id="{D1B5F8C4-A55A-4F2D-BD1C-C9E5E4470534}"/>
              </a:ext>
            </a:extLst>
          </p:cNvPr>
          <p:cNvSpPr>
            <a:spLocks noGrp="1"/>
          </p:cNvSpPr>
          <p:nvPr>
            <p:ph type="body" sz="quarter" idx="1"/>
          </p:nvPr>
        </p:nvSpPr>
        <p:spPr>
          <a:xfrm>
            <a:off x="4130381" y="4776644"/>
            <a:ext cx="6400800" cy="1752600"/>
          </a:xfrm>
        </p:spPr>
        <p:txBody>
          <a:bodyPr>
            <a:normAutofit/>
          </a:bodyPr>
          <a:lstStyle/>
          <a:p>
            <a:r>
              <a:rPr lang="en-US" sz="3300" dirty="0">
                <a:solidFill>
                  <a:srgbClr val="000000"/>
                </a:solidFill>
              </a:rPr>
              <a:t>Ginger Parsons, RN CPN</a:t>
            </a:r>
            <a:br>
              <a:rPr lang="en-US" sz="3300" dirty="0">
                <a:solidFill>
                  <a:srgbClr val="000000"/>
                </a:solidFill>
              </a:rPr>
            </a:br>
            <a:r>
              <a:rPr lang="en-US" sz="3300" dirty="0">
                <a:solidFill>
                  <a:srgbClr val="000000"/>
                </a:solidFill>
              </a:rPr>
              <a:t>(205) 638-6287</a:t>
            </a:r>
            <a:br>
              <a:rPr lang="en-US" sz="3300" dirty="0">
                <a:solidFill>
                  <a:srgbClr val="000000"/>
                </a:solidFill>
              </a:rPr>
            </a:br>
            <a:r>
              <a:rPr lang="en-US" sz="3300" dirty="0">
                <a:solidFill>
                  <a:srgbClr val="000000"/>
                </a:solidFill>
              </a:rPr>
              <a:t>ginger.parsons@childrensal.org</a:t>
            </a:r>
            <a:endParaRPr lang="en-US" sz="4000" dirty="0">
              <a:solidFill>
                <a:schemeClr val="tx1"/>
              </a:solidFill>
            </a:endParaRPr>
          </a:p>
        </p:txBody>
      </p:sp>
    </p:spTree>
    <p:extLst>
      <p:ext uri="{BB962C8B-B14F-4D97-AF65-F5344CB8AC3E}">
        <p14:creationId xmlns:p14="http://schemas.microsoft.com/office/powerpoint/2010/main" val="34457690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47EB48-4180-47A7-AEDA-C55B82E1E907}"/>
              </a:ext>
            </a:extLst>
          </p:cNvPr>
          <p:cNvSpPr>
            <a:spLocks noGrp="1"/>
          </p:cNvSpPr>
          <p:nvPr>
            <p:ph type="title"/>
          </p:nvPr>
        </p:nvSpPr>
        <p:spPr>
          <a:xfrm>
            <a:off x="2152650" y="2184594"/>
            <a:ext cx="7886700" cy="1325563"/>
          </a:xfrm>
        </p:spPr>
        <p:txBody>
          <a:bodyPr>
            <a:normAutofit/>
          </a:bodyPr>
          <a:lstStyle/>
          <a:p>
            <a:pPr algn="ctr"/>
            <a:r>
              <a:rPr lang="en-US" sz="4800" dirty="0"/>
              <a:t>Evaluations/Contact Hours</a:t>
            </a:r>
          </a:p>
        </p:txBody>
      </p:sp>
    </p:spTree>
    <p:extLst>
      <p:ext uri="{BB962C8B-B14F-4D97-AF65-F5344CB8AC3E}">
        <p14:creationId xmlns:p14="http://schemas.microsoft.com/office/powerpoint/2010/main" val="248736290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47EB48-4180-47A7-AEDA-C55B82E1E907}"/>
              </a:ext>
            </a:extLst>
          </p:cNvPr>
          <p:cNvSpPr>
            <a:spLocks noGrp="1"/>
          </p:cNvSpPr>
          <p:nvPr>
            <p:ph type="title"/>
          </p:nvPr>
        </p:nvSpPr>
        <p:spPr>
          <a:xfrm>
            <a:off x="2152650" y="365125"/>
            <a:ext cx="7886700" cy="1325563"/>
          </a:xfrm>
        </p:spPr>
        <p:txBody>
          <a:bodyPr>
            <a:normAutofit/>
          </a:bodyPr>
          <a:lstStyle/>
          <a:p>
            <a:pPr algn="ctr"/>
            <a:r>
              <a:rPr lang="en-US" sz="4800" dirty="0"/>
              <a:t>Evaluations/Contact Hours</a:t>
            </a:r>
          </a:p>
        </p:txBody>
      </p:sp>
      <p:sp>
        <p:nvSpPr>
          <p:cNvPr id="9" name="Text Placeholder 8">
            <a:extLst>
              <a:ext uri="{FF2B5EF4-FFF2-40B4-BE49-F238E27FC236}">
                <a16:creationId xmlns:a16="http://schemas.microsoft.com/office/drawing/2014/main" id="{B5AC654A-E46D-4206-8A5D-A1BD55A5D141}"/>
              </a:ext>
            </a:extLst>
          </p:cNvPr>
          <p:cNvSpPr>
            <a:spLocks noGrp="1"/>
          </p:cNvSpPr>
          <p:nvPr>
            <p:ph type="body" sz="half" idx="1"/>
          </p:nvPr>
        </p:nvSpPr>
        <p:spPr>
          <a:xfrm>
            <a:off x="2152650" y="1741545"/>
            <a:ext cx="7886700" cy="3843655"/>
          </a:xfrm>
        </p:spPr>
        <p:txBody>
          <a:bodyPr>
            <a:normAutofit lnSpcReduction="10000"/>
          </a:bodyPr>
          <a:lstStyle/>
          <a:p>
            <a:pPr>
              <a:spcAft>
                <a:spcPts val="1200"/>
              </a:spcAft>
            </a:pPr>
            <a:r>
              <a:rPr lang="en-US" sz="2000" dirty="0"/>
              <a:t>When you leave the webinar, you will be redirected to a survey. This is your evaluation for contact hours. </a:t>
            </a:r>
          </a:p>
          <a:p>
            <a:pPr>
              <a:spcAft>
                <a:spcPts val="1200"/>
              </a:spcAft>
            </a:pPr>
            <a:r>
              <a:rPr lang="en-US" sz="2000" dirty="0"/>
              <a:t>You will also receive an email with a direct link to the same evaluation tomorrow. This will be sent to the email address used during registration. </a:t>
            </a:r>
          </a:p>
          <a:p>
            <a:pPr>
              <a:spcAft>
                <a:spcPts val="1200"/>
              </a:spcAft>
            </a:pPr>
            <a:r>
              <a:rPr lang="en-US" sz="2000" dirty="0"/>
              <a:t>You only need to complete the survey ONCE. Upon completion, you will see a thank you message confirming your responses have been recorded.</a:t>
            </a:r>
          </a:p>
          <a:p>
            <a:pPr>
              <a:spcAft>
                <a:spcPts val="1200"/>
              </a:spcAft>
            </a:pPr>
            <a:r>
              <a:rPr lang="en-US" sz="2000" dirty="0"/>
              <a:t>Do not share this evaluation link with others.</a:t>
            </a:r>
          </a:p>
          <a:p>
            <a:pPr>
              <a:spcAft>
                <a:spcPts val="1200"/>
              </a:spcAft>
            </a:pPr>
            <a:r>
              <a:rPr lang="en-US" sz="2000" dirty="0"/>
              <a:t>Evaluations are due by noon on Monday, October 16, 2023.</a:t>
            </a:r>
          </a:p>
        </p:txBody>
      </p:sp>
    </p:spTree>
    <p:extLst>
      <p:ext uri="{BB962C8B-B14F-4D97-AF65-F5344CB8AC3E}">
        <p14:creationId xmlns:p14="http://schemas.microsoft.com/office/powerpoint/2010/main" val="122880785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144" y="0"/>
            <a:ext cx="9896856" cy="6858000"/>
          </a:xfrm>
          <a:prstGeom prst="rect">
            <a:avLst/>
          </a:prstGeom>
        </p:spPr>
      </p:pic>
      <p:sp>
        <p:nvSpPr>
          <p:cNvPr id="5" name="Text Placeholder 4">
            <a:extLst>
              <a:ext uri="{FF2B5EF4-FFF2-40B4-BE49-F238E27FC236}">
                <a16:creationId xmlns:a16="http://schemas.microsoft.com/office/drawing/2014/main" id="{D1B5F8C4-A55A-4F2D-BD1C-C9E5E4470534}"/>
              </a:ext>
            </a:extLst>
          </p:cNvPr>
          <p:cNvSpPr>
            <a:spLocks noGrp="1"/>
          </p:cNvSpPr>
          <p:nvPr>
            <p:ph type="body" sz="quarter" idx="1"/>
          </p:nvPr>
        </p:nvSpPr>
        <p:spPr>
          <a:xfrm>
            <a:off x="4130381" y="4776644"/>
            <a:ext cx="6400800" cy="1752600"/>
          </a:xfrm>
        </p:spPr>
        <p:txBody>
          <a:bodyPr>
            <a:normAutofit/>
          </a:bodyPr>
          <a:lstStyle/>
          <a:p>
            <a:r>
              <a:rPr lang="en-US" sz="3300" dirty="0">
                <a:solidFill>
                  <a:srgbClr val="000000"/>
                </a:solidFill>
              </a:rPr>
              <a:t>Ginger Parsons, RN CPN</a:t>
            </a:r>
            <a:br>
              <a:rPr lang="en-US" sz="3300" dirty="0">
                <a:solidFill>
                  <a:srgbClr val="000000"/>
                </a:solidFill>
              </a:rPr>
            </a:br>
            <a:r>
              <a:rPr lang="en-US" sz="3300" dirty="0">
                <a:solidFill>
                  <a:srgbClr val="000000"/>
                </a:solidFill>
              </a:rPr>
              <a:t>(205) 638-6287</a:t>
            </a:r>
            <a:br>
              <a:rPr lang="en-US" sz="3300" dirty="0">
                <a:solidFill>
                  <a:srgbClr val="000000"/>
                </a:solidFill>
              </a:rPr>
            </a:br>
            <a:r>
              <a:rPr lang="en-US" sz="3300" dirty="0">
                <a:solidFill>
                  <a:srgbClr val="000000"/>
                </a:solidFill>
              </a:rPr>
              <a:t>ginger.parsons@childrensal.org</a:t>
            </a:r>
            <a:endParaRPr lang="en-US" sz="4000" dirty="0">
              <a:solidFill>
                <a:schemeClr val="tx1"/>
              </a:solidFill>
            </a:endParaRPr>
          </a:p>
        </p:txBody>
      </p:sp>
    </p:spTree>
    <p:extLst>
      <p:ext uri="{BB962C8B-B14F-4D97-AF65-F5344CB8AC3E}">
        <p14:creationId xmlns:p14="http://schemas.microsoft.com/office/powerpoint/2010/main" val="10653836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5144" y="0"/>
            <a:ext cx="9896856" cy="6858000"/>
          </a:xfrm>
          <a:prstGeom prst="rect">
            <a:avLst/>
          </a:prstGeom>
        </p:spPr>
      </p:pic>
      <p:sp>
        <p:nvSpPr>
          <p:cNvPr id="5" name="Text Placeholder 4">
            <a:extLst>
              <a:ext uri="{FF2B5EF4-FFF2-40B4-BE49-F238E27FC236}">
                <a16:creationId xmlns:a16="http://schemas.microsoft.com/office/drawing/2014/main" id="{D1B5F8C4-A55A-4F2D-BD1C-C9E5E4470534}"/>
              </a:ext>
            </a:extLst>
          </p:cNvPr>
          <p:cNvSpPr>
            <a:spLocks noGrp="1"/>
          </p:cNvSpPr>
          <p:nvPr>
            <p:ph type="body" sz="quarter" idx="1"/>
          </p:nvPr>
        </p:nvSpPr>
        <p:spPr>
          <a:xfrm>
            <a:off x="4182633" y="4941002"/>
            <a:ext cx="6400800" cy="1752600"/>
          </a:xfrm>
        </p:spPr>
        <p:txBody>
          <a:bodyPr>
            <a:normAutofit/>
          </a:bodyPr>
          <a:lstStyle/>
          <a:p>
            <a:r>
              <a:rPr lang="en-US" sz="3600" dirty="0">
                <a:solidFill>
                  <a:schemeClr val="tx1"/>
                </a:solidFill>
              </a:rPr>
              <a:t>Thank you for attending our School Nurse Spotlight!</a:t>
            </a:r>
            <a:endParaRPr lang="en-US" sz="4000" dirty="0">
              <a:solidFill>
                <a:schemeClr val="tx1"/>
              </a:solidFill>
            </a:endParaRPr>
          </a:p>
        </p:txBody>
      </p:sp>
    </p:spTree>
    <p:extLst>
      <p:ext uri="{BB962C8B-B14F-4D97-AF65-F5344CB8AC3E}">
        <p14:creationId xmlns:p14="http://schemas.microsoft.com/office/powerpoint/2010/main" val="689293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D807-A327-F5E5-639A-8E6F0E9D2FDB}"/>
              </a:ext>
            </a:extLst>
          </p:cNvPr>
          <p:cNvSpPr>
            <a:spLocks noGrp="1"/>
          </p:cNvSpPr>
          <p:nvPr>
            <p:ph type="ctrTitle"/>
          </p:nvPr>
        </p:nvSpPr>
        <p:spPr/>
        <p:txBody>
          <a:bodyPr/>
          <a:lstStyle/>
          <a:p>
            <a:r>
              <a:rPr lang="en-US" dirty="0"/>
              <a:t>Updates from the Alabama Poison Information Center</a:t>
            </a:r>
          </a:p>
        </p:txBody>
      </p:sp>
      <p:sp>
        <p:nvSpPr>
          <p:cNvPr id="3" name="Subtitle 2">
            <a:extLst>
              <a:ext uri="{FF2B5EF4-FFF2-40B4-BE49-F238E27FC236}">
                <a16:creationId xmlns:a16="http://schemas.microsoft.com/office/drawing/2014/main" id="{1D9F6F2E-A9C1-1573-DD1A-626BF63F4B84}"/>
              </a:ext>
            </a:extLst>
          </p:cNvPr>
          <p:cNvSpPr>
            <a:spLocks noGrp="1"/>
          </p:cNvSpPr>
          <p:nvPr>
            <p:ph type="subTitle" idx="1"/>
          </p:nvPr>
        </p:nvSpPr>
        <p:spPr/>
        <p:txBody>
          <a:bodyPr/>
          <a:lstStyle/>
          <a:p>
            <a:r>
              <a:rPr lang="en-US" dirty="0"/>
              <a:t>Ann Slattery </a:t>
            </a:r>
            <a:r>
              <a:rPr lang="en-US" dirty="0" err="1"/>
              <a:t>DrPH</a:t>
            </a:r>
            <a:r>
              <a:rPr lang="en-US" dirty="0"/>
              <a:t>, RN, </a:t>
            </a:r>
            <a:r>
              <a:rPr lang="en-US" dirty="0" err="1"/>
              <a:t>RPh</a:t>
            </a:r>
            <a:r>
              <a:rPr lang="en-US" dirty="0"/>
              <a:t>, DABAT, FAACT</a:t>
            </a:r>
          </a:p>
          <a:p>
            <a:r>
              <a:rPr lang="en-US" dirty="0"/>
              <a:t>Director, Alabama Poison Information Center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222233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BC5C-333A-EA9F-0F8D-5AB334655E88}"/>
              </a:ext>
            </a:extLst>
          </p:cNvPr>
          <p:cNvSpPr>
            <a:spLocks noGrp="1"/>
          </p:cNvSpPr>
          <p:nvPr>
            <p:ph type="title"/>
          </p:nvPr>
        </p:nvSpPr>
        <p:spPr>
          <a:xfrm>
            <a:off x="838200" y="365125"/>
            <a:ext cx="10515600" cy="1903290"/>
          </a:xfrm>
        </p:spPr>
        <p:txBody>
          <a:bodyPr>
            <a:normAutofit/>
          </a:bodyPr>
          <a:lstStyle/>
          <a:p>
            <a:pPr algn="ctr"/>
            <a:r>
              <a:rPr lang="en-US" sz="6000" dirty="0">
                <a:ea typeface="Tahoma" panose="020B0604030504040204" pitchFamily="34" charset="0"/>
                <a:cs typeface="Tahoma" panose="020B0604030504040204" pitchFamily="34" charset="0"/>
              </a:rPr>
              <a:t>Disclosure</a:t>
            </a:r>
            <a:br>
              <a:rPr lang="en-US" dirty="0">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id="{0E6E2960-D948-BE30-9727-FEAEBD6DEB2A}"/>
              </a:ext>
            </a:extLst>
          </p:cNvPr>
          <p:cNvSpPr>
            <a:spLocks noGrp="1"/>
          </p:cNvSpPr>
          <p:nvPr>
            <p:ph idx="1"/>
          </p:nvPr>
        </p:nvSpPr>
        <p:spPr/>
        <p:txBody>
          <a:bodyPr/>
          <a:lstStyle/>
          <a:p>
            <a:pPr algn="ctr"/>
            <a:endParaRPr lang="en-US" sz="32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3200" dirty="0">
                <a:ea typeface="Tahoma" panose="020B0604030504040204" pitchFamily="34" charset="0"/>
                <a:cs typeface="Tahoma" panose="020B0604030504040204" pitchFamily="34" charset="0"/>
              </a:rPr>
              <a:t>I have no actual or potential conflict of interest in relation to this program/presentation.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41685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BC5C-333A-EA9F-0F8D-5AB334655E88}"/>
              </a:ext>
            </a:extLst>
          </p:cNvPr>
          <p:cNvSpPr>
            <a:spLocks noGrp="1"/>
          </p:cNvSpPr>
          <p:nvPr>
            <p:ph type="title"/>
          </p:nvPr>
        </p:nvSpPr>
        <p:spPr/>
        <p:txBody>
          <a:bodyPr>
            <a:normAutofit/>
          </a:bodyPr>
          <a:lstStyle/>
          <a:p>
            <a:pPr algn="ctr"/>
            <a:r>
              <a:rPr lang="en-US" sz="4800" dirty="0"/>
              <a:t>Objectives</a:t>
            </a:r>
          </a:p>
        </p:txBody>
      </p:sp>
      <p:sp>
        <p:nvSpPr>
          <p:cNvPr id="3" name="Content Placeholder 2">
            <a:extLst>
              <a:ext uri="{FF2B5EF4-FFF2-40B4-BE49-F238E27FC236}">
                <a16:creationId xmlns:a16="http://schemas.microsoft.com/office/drawing/2014/main" id="{0E6E2960-D948-BE30-9727-FEAEBD6DEB2A}"/>
              </a:ext>
            </a:extLst>
          </p:cNvPr>
          <p:cNvSpPr>
            <a:spLocks noGrp="1"/>
          </p:cNvSpPr>
          <p:nvPr>
            <p:ph idx="1"/>
          </p:nvPr>
        </p:nvSpPr>
        <p:spPr/>
        <p:txBody>
          <a:bodyPr/>
          <a:lstStyle/>
          <a:p>
            <a:r>
              <a:rPr lang="en-US" dirty="0"/>
              <a:t>List changes that occurred with the Alabama Poison Information Center during 2020-2021 (COVID-19).</a:t>
            </a:r>
          </a:p>
          <a:p>
            <a:r>
              <a:rPr lang="en-US" dirty="0"/>
              <a:t>Identify programs associated with the Alabama Poison Information Center.</a:t>
            </a:r>
          </a:p>
          <a:p>
            <a:r>
              <a:rPr lang="en-US" dirty="0"/>
              <a:t>Explain the importance of post antivenin/</a:t>
            </a:r>
            <a:r>
              <a:rPr lang="en-US" dirty="0" err="1"/>
              <a:t>antivenom</a:t>
            </a:r>
            <a:r>
              <a:rPr lang="en-US" dirty="0"/>
              <a:t> snakebite management.</a:t>
            </a:r>
          </a:p>
          <a:p>
            <a:r>
              <a:rPr lang="en-US" dirty="0"/>
              <a:t>Recognize </a:t>
            </a:r>
            <a:r>
              <a:rPr lang="en-US" dirty="0" err="1"/>
              <a:t>tianeptine</a:t>
            </a:r>
            <a:r>
              <a:rPr lang="en-US" dirty="0"/>
              <a:t> and its toxicity.</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763360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2A24-191B-6245-90B4-211482824D55}"/>
              </a:ext>
            </a:extLst>
          </p:cNvPr>
          <p:cNvSpPr>
            <a:spLocks noGrp="1"/>
          </p:cNvSpPr>
          <p:nvPr>
            <p:ph type="title"/>
          </p:nvPr>
        </p:nvSpPr>
        <p:spPr/>
        <p:txBody>
          <a:bodyPr>
            <a:normAutofit/>
          </a:bodyPr>
          <a:lstStyle/>
          <a:p>
            <a:pPr algn="ctr"/>
            <a:r>
              <a:rPr lang="en-US" sz="4800" spc="0" dirty="0">
                <a:ea typeface="Tahoma" panose="020B0604030504040204" pitchFamily="34" charset="0"/>
                <a:cs typeface="Tahoma" panose="020B0604030504040204" pitchFamily="34" charset="0"/>
              </a:rPr>
              <a:t>Alabama Poison Information Center</a:t>
            </a:r>
            <a:endParaRPr lang="en-US" sz="4800" dirty="0"/>
          </a:p>
        </p:txBody>
      </p:sp>
      <p:sp>
        <p:nvSpPr>
          <p:cNvPr id="3" name="Content Placeholder 2">
            <a:extLst>
              <a:ext uri="{FF2B5EF4-FFF2-40B4-BE49-F238E27FC236}">
                <a16:creationId xmlns:a16="http://schemas.microsoft.com/office/drawing/2014/main" id="{0C57AF2A-B448-4546-99BB-FA97139676E7}"/>
              </a:ext>
            </a:extLst>
          </p:cNvPr>
          <p:cNvSpPr>
            <a:spLocks noGrp="1"/>
          </p:cNvSpPr>
          <p:nvPr>
            <p:ph idx="1"/>
          </p:nvPr>
        </p:nvSpPr>
        <p:spPr/>
        <p:txBody>
          <a:bodyPr>
            <a:normAutofit/>
          </a:bodyPr>
          <a:lstStyle/>
          <a:p>
            <a:pPr>
              <a:spcBef>
                <a:spcPts val="600"/>
              </a:spcBef>
            </a:pPr>
            <a:r>
              <a:rPr lang="en-US" dirty="0">
                <a:solidFill>
                  <a:schemeClr val="tx1">
                    <a:lumMod val="85000"/>
                    <a:lumOff val="15000"/>
                  </a:schemeClr>
                </a:solidFill>
                <a:ea typeface="Tahoma" panose="020B0604030504040204" pitchFamily="34" charset="0"/>
                <a:cs typeface="Tahoma" panose="020B0604030504040204" pitchFamily="34" charset="0"/>
              </a:rPr>
              <a:t>Established in 1958 at Children’s Hospital of Alabama</a:t>
            </a:r>
          </a:p>
          <a:p>
            <a:pPr>
              <a:spcBef>
                <a:spcPts val="600"/>
              </a:spcBef>
            </a:pPr>
            <a:endParaRPr lang="en-US" dirty="0">
              <a:solidFill>
                <a:schemeClr val="tx1">
                  <a:lumMod val="85000"/>
                  <a:lumOff val="15000"/>
                </a:schemeClr>
              </a:solidFill>
              <a:ea typeface="Tahoma" panose="020B0604030504040204" pitchFamily="34" charset="0"/>
              <a:cs typeface="Tahoma" panose="020B0604030504040204" pitchFamily="34" charset="0"/>
            </a:endParaRPr>
          </a:p>
          <a:p>
            <a:pPr>
              <a:spcBef>
                <a:spcPts val="600"/>
              </a:spcBef>
            </a:pPr>
            <a:r>
              <a:rPr lang="en-US" dirty="0">
                <a:solidFill>
                  <a:schemeClr val="tx1">
                    <a:lumMod val="85000"/>
                    <a:lumOff val="15000"/>
                  </a:schemeClr>
                </a:solidFill>
                <a:ea typeface="Tahoma" panose="020B0604030504040204" pitchFamily="34" charset="0"/>
                <a:cs typeface="Tahoma" panose="020B0604030504040204" pitchFamily="34" charset="0"/>
              </a:rPr>
              <a:t>Covers the entire state of Alabama</a:t>
            </a:r>
          </a:p>
          <a:p>
            <a:pPr>
              <a:spcBef>
                <a:spcPts val="600"/>
              </a:spcBef>
            </a:pPr>
            <a:endParaRPr lang="en-US" dirty="0">
              <a:solidFill>
                <a:schemeClr val="tx1">
                  <a:lumMod val="85000"/>
                  <a:lumOff val="15000"/>
                </a:schemeClr>
              </a:solidFill>
              <a:ea typeface="Tahoma" panose="020B0604030504040204" pitchFamily="34" charset="0"/>
              <a:cs typeface="Tahoma" panose="020B0604030504040204" pitchFamily="34" charset="0"/>
            </a:endParaRPr>
          </a:p>
          <a:p>
            <a:pPr>
              <a:spcBef>
                <a:spcPts val="600"/>
              </a:spcBef>
            </a:pPr>
            <a:r>
              <a:rPr lang="en-US" dirty="0">
                <a:solidFill>
                  <a:schemeClr val="tx1">
                    <a:lumMod val="85000"/>
                    <a:lumOff val="15000"/>
                  </a:schemeClr>
                </a:solidFill>
                <a:ea typeface="Tahoma" panose="020B0604030504040204" pitchFamily="34" charset="0"/>
                <a:cs typeface="Tahoma" panose="020B0604030504040204" pitchFamily="34" charset="0"/>
              </a:rPr>
              <a:t>Receives calls about all ages</a:t>
            </a:r>
          </a:p>
          <a:p>
            <a:pPr lvl="1">
              <a:spcBef>
                <a:spcPts val="600"/>
              </a:spcBef>
              <a:spcAft>
                <a:spcPts val="0"/>
              </a:spcAft>
            </a:pPr>
            <a:r>
              <a:rPr lang="en-US" sz="2800" dirty="0">
                <a:solidFill>
                  <a:schemeClr val="tx1">
                    <a:lumMod val="85000"/>
                    <a:lumOff val="15000"/>
                  </a:schemeClr>
                </a:solidFill>
                <a:ea typeface="Tahoma" panose="020B0604030504040204" pitchFamily="34" charset="0"/>
                <a:cs typeface="Tahoma" panose="020B0604030504040204" pitchFamily="34" charset="0"/>
              </a:rPr>
              <a:t>4 hours old to 105 years old</a:t>
            </a:r>
          </a:p>
          <a:p>
            <a:pPr>
              <a:spcBef>
                <a:spcPts val="600"/>
              </a:spcBef>
            </a:pPr>
            <a:endParaRPr lang="en-US" dirty="0">
              <a:solidFill>
                <a:schemeClr val="tx1">
                  <a:lumMod val="85000"/>
                  <a:lumOff val="15000"/>
                </a:schemeClr>
              </a:solidFill>
              <a:ea typeface="Tahoma" panose="020B0604030504040204" pitchFamily="34" charset="0"/>
              <a:cs typeface="Tahoma" panose="020B0604030504040204" pitchFamily="34" charset="0"/>
            </a:endParaRPr>
          </a:p>
          <a:p>
            <a:pPr>
              <a:spcBef>
                <a:spcPts val="600"/>
              </a:spcBef>
            </a:pPr>
            <a:r>
              <a:rPr lang="en-US" dirty="0">
                <a:solidFill>
                  <a:schemeClr val="tx1">
                    <a:lumMod val="85000"/>
                    <a:lumOff val="15000"/>
                  </a:schemeClr>
                </a:solidFill>
                <a:ea typeface="Tahoma" panose="020B0604030504040204" pitchFamily="34" charset="0"/>
                <a:cs typeface="Tahoma" panose="020B0604030504040204" pitchFamily="34" charset="0"/>
              </a:rPr>
              <a:t>In 2022, APIC received &gt;50,000 calls and made ~60,000 follow up calls…</a:t>
            </a:r>
          </a:p>
          <a:p>
            <a:pPr marL="0" indent="0">
              <a:spcBef>
                <a:spcPts val="600"/>
              </a:spcBef>
              <a:buNone/>
            </a:pPr>
            <a:endParaRPr lang="en-US" dirty="0">
              <a:solidFill>
                <a:schemeClr val="tx1">
                  <a:lumMod val="85000"/>
                  <a:lumOff val="15000"/>
                </a:schemeClr>
              </a:solidFill>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510" y="6213622"/>
            <a:ext cx="2468880" cy="510287"/>
          </a:xfrm>
          <a:prstGeom prst="rect">
            <a:avLst/>
          </a:prstGeom>
        </p:spPr>
      </p:pic>
    </p:spTree>
    <p:extLst>
      <p:ext uri="{BB962C8B-B14F-4D97-AF65-F5344CB8AC3E}">
        <p14:creationId xmlns:p14="http://schemas.microsoft.com/office/powerpoint/2010/main" val="206226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2022 APIC Annual Report</a:t>
            </a:r>
          </a:p>
        </p:txBody>
      </p:sp>
      <p:pic>
        <p:nvPicPr>
          <p:cNvPr id="4" name="Content Placeholder 3"/>
          <p:cNvPicPr>
            <a:picLocks noGrp="1" noChangeAspect="1"/>
          </p:cNvPicPr>
          <p:nvPr>
            <p:ph idx="1"/>
          </p:nvPr>
        </p:nvPicPr>
        <p:blipFill>
          <a:blip r:embed="rId2"/>
          <a:stretch>
            <a:fillRect/>
          </a:stretch>
        </p:blipFill>
        <p:spPr>
          <a:xfrm>
            <a:off x="3947160" y="1548732"/>
            <a:ext cx="4297680" cy="5309268"/>
          </a:xfrm>
          <a:prstGeom prst="rect">
            <a:avLst/>
          </a:prstGeom>
        </p:spPr>
      </p:pic>
    </p:spTree>
    <p:extLst>
      <p:ext uri="{BB962C8B-B14F-4D97-AF65-F5344CB8AC3E}">
        <p14:creationId xmlns:p14="http://schemas.microsoft.com/office/powerpoint/2010/main" val="1487959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1444</TotalTime>
  <Words>2303</Words>
  <Application>Microsoft Office PowerPoint</Application>
  <PresentationFormat>Widescreen</PresentationFormat>
  <Paragraphs>325</Paragraphs>
  <Slides>49</Slides>
  <Notes>23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Calibri</vt:lpstr>
      <vt:lpstr>Calibri Light</vt:lpstr>
      <vt:lpstr>Symbol</vt:lpstr>
      <vt:lpstr>Tahoma</vt:lpstr>
      <vt:lpstr>Times New Roman</vt:lpstr>
      <vt:lpstr>Office Theme</vt:lpstr>
      <vt:lpstr>1_Office Theme</vt:lpstr>
      <vt:lpstr>2_Office Theme</vt:lpstr>
      <vt:lpstr>PowerPoint Presentation</vt:lpstr>
      <vt:lpstr>Disclosure</vt:lpstr>
      <vt:lpstr>Objectives</vt:lpstr>
      <vt:lpstr>PowerPoint Presentation</vt:lpstr>
      <vt:lpstr>Updates from the Alabama Poison Information Center</vt:lpstr>
      <vt:lpstr>Disclosure </vt:lpstr>
      <vt:lpstr>Objectives</vt:lpstr>
      <vt:lpstr>Alabama Poison Information Center</vt:lpstr>
      <vt:lpstr>2022 APIC Annual Report</vt:lpstr>
      <vt:lpstr>2022 APIC Annual Report</vt:lpstr>
      <vt:lpstr>Name Change</vt:lpstr>
      <vt:lpstr>APIC Call Volume</vt:lpstr>
      <vt:lpstr>APIC Patient Satisfaction Survey</vt:lpstr>
      <vt:lpstr>Remote Workers and PIPS </vt:lpstr>
      <vt:lpstr>Unique Calls</vt:lpstr>
      <vt:lpstr>Cleaning Products 2019 versus 2020</vt:lpstr>
      <vt:lpstr>Remote Rotations</vt:lpstr>
      <vt:lpstr>APIC Partners</vt:lpstr>
      <vt:lpstr>Clinical Effects - Constellation</vt:lpstr>
      <vt:lpstr>Other Heme/Hepatic</vt:lpstr>
      <vt:lpstr>Other Heme/Hepatic - Infectious Disease</vt:lpstr>
      <vt:lpstr>Tachycardia – Infectious Disease</vt:lpstr>
      <vt:lpstr>What’s Trending Weekly Digest (last week 9/24/2023 – 9/30/2023)</vt:lpstr>
      <vt:lpstr>Fentanyl</vt:lpstr>
      <vt:lpstr>Alabama Opioid Overdose and Addiction Council https://druguse.alabama.gov/ </vt:lpstr>
      <vt:lpstr>Opioid Exposures to APIC Last Rolling Year</vt:lpstr>
      <vt:lpstr>Opioid Exposures to APIC Last 7 years</vt:lpstr>
      <vt:lpstr>APIC Partners</vt:lpstr>
      <vt:lpstr>Snakebites</vt:lpstr>
      <vt:lpstr>Morbidity Associated with Snakebite Envenomation</vt:lpstr>
      <vt:lpstr>North American Snakebite Registry</vt:lpstr>
      <vt:lpstr>Why?</vt:lpstr>
      <vt:lpstr>CoA/UAB Comprehensive Snakebite Program </vt:lpstr>
      <vt:lpstr>UAB Comprehensive Snakebite Clinic</vt:lpstr>
      <vt:lpstr>CoA/UAB Comprehensive Snakebite Program</vt:lpstr>
      <vt:lpstr>Tianeptine</vt:lpstr>
      <vt:lpstr>Tianeptine</vt:lpstr>
      <vt:lpstr>Tianeptine</vt:lpstr>
      <vt:lpstr>Phenibut </vt:lpstr>
      <vt:lpstr>Kava</vt:lpstr>
      <vt:lpstr>Delta 8</vt:lpstr>
      <vt:lpstr>Delta 8</vt:lpstr>
      <vt:lpstr>Delta 8</vt:lpstr>
      <vt:lpstr>Questions? </vt:lpstr>
      <vt:lpstr>PowerPoint Presentation</vt:lpstr>
      <vt:lpstr>Evaluations/Contact Hours</vt:lpstr>
      <vt:lpstr>Evaluations/Contact Hours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from the Alabama Poison Information Center</dc:title>
  <dc:creator>Ann Slattery</dc:creator>
  <cp:lastModifiedBy>Ashley Bridgmon</cp:lastModifiedBy>
  <cp:revision>41</cp:revision>
  <dcterms:created xsi:type="dcterms:W3CDTF">2022-10-14T22:29:47Z</dcterms:created>
  <dcterms:modified xsi:type="dcterms:W3CDTF">2023-10-09T18:11:40Z</dcterms:modified>
</cp:coreProperties>
</file>