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8" r:id="rId2"/>
    <p:sldId id="381" r:id="rId3"/>
    <p:sldId id="317" r:id="rId4"/>
    <p:sldId id="380" r:id="rId5"/>
    <p:sldId id="382" r:id="rId6"/>
    <p:sldId id="372" r:id="rId7"/>
    <p:sldId id="320" r:id="rId8"/>
    <p:sldId id="383" r:id="rId9"/>
    <p:sldId id="384" r:id="rId10"/>
    <p:sldId id="388" r:id="rId11"/>
    <p:sldId id="390" r:id="rId12"/>
    <p:sldId id="392" r:id="rId13"/>
    <p:sldId id="393" r:id="rId14"/>
    <p:sldId id="394" r:id="rId15"/>
    <p:sldId id="395" r:id="rId16"/>
    <p:sldId id="378" r:id="rId17"/>
    <p:sldId id="379" r:id="rId18"/>
    <p:sldId id="385" r:id="rId19"/>
    <p:sldId id="322" r:id="rId20"/>
    <p:sldId id="324" r:id="rId21"/>
    <p:sldId id="376" r:id="rId22"/>
    <p:sldId id="396" r:id="rId23"/>
    <p:sldId id="399" r:id="rId24"/>
    <p:sldId id="400" r:id="rId25"/>
    <p:sldId id="373" r:id="rId26"/>
    <p:sldId id="398" r:id="rId27"/>
    <p:sldId id="401" r:id="rId28"/>
    <p:sldId id="329" r:id="rId29"/>
    <p:sldId id="337" r:id="rId30"/>
    <p:sldId id="341" r:id="rId31"/>
    <p:sldId id="343" r:id="rId32"/>
    <p:sldId id="345" r:id="rId33"/>
    <p:sldId id="347" r:id="rId34"/>
    <p:sldId id="374" r:id="rId35"/>
    <p:sldId id="375" r:id="rId36"/>
    <p:sldId id="349" r:id="rId37"/>
    <p:sldId id="351" r:id="rId38"/>
    <p:sldId id="355" r:id="rId39"/>
    <p:sldId id="357" r:id="rId40"/>
    <p:sldId id="359" r:id="rId41"/>
    <p:sldId id="361" r:id="rId42"/>
    <p:sldId id="402" r:id="rId43"/>
    <p:sldId id="363" r:id="rId44"/>
    <p:sldId id="365" r:id="rId45"/>
    <p:sldId id="367" r:id="rId46"/>
    <p:sldId id="403" r:id="rId47"/>
    <p:sldId id="404" r:id="rId48"/>
    <p:sldId id="405" r:id="rId49"/>
    <p:sldId id="406" r:id="rId50"/>
    <p:sldId id="369" r:id="rId51"/>
    <p:sldId id="371" r:id="rId5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F1C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516" y="-114"/>
      </p:cViewPr>
      <p:guideLst>
        <p:guide orient="horz" pos="3745"/>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83FF08A7-2752-4233-88AB-97FFC230347A}" type="datetimeFigureOut">
              <a:rPr lang="en-US"/>
              <a:pPr>
                <a:defRPr/>
              </a:pPr>
              <a:t>11/07/2019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8E19441A-F974-43AB-9ECF-D8715B93BF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69C0CAEE-8918-4108-9CF9-4470E01414CC}" type="datetimeFigureOut">
              <a:rPr lang="en-US"/>
              <a:pPr>
                <a:defRPr/>
              </a:pPr>
              <a:t>11/07/2019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69F3EEC1-1162-4BA6-A16C-8C5D09CD92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a finger stick blood sugar to verify and then treat according to Diabetes Medical Management Plan.</a:t>
            </a:r>
          </a:p>
        </p:txBody>
      </p:sp>
      <p:sp>
        <p:nvSpPr>
          <p:cNvPr id="65540" name="Slide Number Placeholder 3"/>
          <p:cNvSpPr>
            <a:spLocks noGrp="1"/>
          </p:cNvSpPr>
          <p:nvPr>
            <p:ph type="sldNum" sz="quarter" idx="5"/>
          </p:nvPr>
        </p:nvSpPr>
        <p:spPr bwMode="auto">
          <a:noFill/>
          <a:ln>
            <a:miter lim="800000"/>
            <a:headEnd/>
            <a:tailEnd/>
          </a:ln>
        </p:spPr>
        <p:txBody>
          <a:bodyPr/>
          <a:lstStyle/>
          <a:p>
            <a:fld id="{4D4035C7-6266-4825-A577-6A75BA66535F}" type="slidenum">
              <a:rPr lang="en-US" smtClean="0"/>
              <a:pPr/>
              <a:t>7</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IOB – Will not allow pump to give more insulin than student needs.</a:t>
            </a:r>
          </a:p>
          <a:p>
            <a:pPr eaLnBrk="1" hangingPunct="1">
              <a:spcBef>
                <a:spcPct val="0"/>
              </a:spcBef>
            </a:pPr>
            <a:r>
              <a:rPr lang="en-US" smtClean="0"/>
              <a:t>Pump will subtract from total dose if active insulin is still on board in the body. </a:t>
            </a:r>
          </a:p>
          <a:p>
            <a:pPr eaLnBrk="1" hangingPunct="1">
              <a:spcBef>
                <a:spcPct val="0"/>
              </a:spcBef>
            </a:pPr>
            <a:r>
              <a:rPr lang="en-US" smtClean="0"/>
              <a:t>The active insulin time is programmed in the insulin pump.</a:t>
            </a:r>
          </a:p>
        </p:txBody>
      </p:sp>
      <p:sp>
        <p:nvSpPr>
          <p:cNvPr id="74756" name="Slide Number Placeholder 3"/>
          <p:cNvSpPr>
            <a:spLocks noGrp="1"/>
          </p:cNvSpPr>
          <p:nvPr>
            <p:ph type="sldNum" sz="quarter" idx="5"/>
          </p:nvPr>
        </p:nvSpPr>
        <p:spPr bwMode="auto">
          <a:noFill/>
          <a:ln>
            <a:miter lim="800000"/>
            <a:headEnd/>
            <a:tailEnd/>
          </a:ln>
        </p:spPr>
        <p:txBody>
          <a:bodyPr/>
          <a:lstStyle/>
          <a:p>
            <a:fld id="{BAC920D5-EB23-4124-BC4B-33A8BE19BE90}"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IOB – Will not allow pump to give more insulin than student needs.</a:t>
            </a:r>
          </a:p>
          <a:p>
            <a:pPr eaLnBrk="1" hangingPunct="1">
              <a:spcBef>
                <a:spcPct val="0"/>
              </a:spcBef>
            </a:pPr>
            <a:r>
              <a:rPr lang="en-US" smtClean="0"/>
              <a:t>Pump will subtract from total dose if active insulin is still on board in the body. </a:t>
            </a:r>
          </a:p>
          <a:p>
            <a:pPr eaLnBrk="1" hangingPunct="1">
              <a:spcBef>
                <a:spcPct val="0"/>
              </a:spcBef>
            </a:pPr>
            <a:r>
              <a:rPr lang="en-US" smtClean="0"/>
              <a:t>The active insulin time is programmed in the insulin pump.</a:t>
            </a:r>
          </a:p>
        </p:txBody>
      </p:sp>
      <p:sp>
        <p:nvSpPr>
          <p:cNvPr id="75780" name="Slide Number Placeholder 3"/>
          <p:cNvSpPr>
            <a:spLocks noGrp="1"/>
          </p:cNvSpPr>
          <p:nvPr>
            <p:ph type="sldNum" sz="quarter" idx="5"/>
          </p:nvPr>
        </p:nvSpPr>
        <p:spPr bwMode="auto">
          <a:noFill/>
          <a:ln>
            <a:miter lim="800000"/>
            <a:headEnd/>
            <a:tailEnd/>
          </a:ln>
        </p:spPr>
        <p:txBody>
          <a:bodyPr/>
          <a:lstStyle/>
          <a:p>
            <a:fld id="{63D5A8A9-DC61-40B4-92D4-B111F107658C}"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Stress MUST wait 3 hours between correction factor doses when going back to injections.</a:t>
            </a:r>
          </a:p>
          <a:p>
            <a:r>
              <a:rPr lang="en-US" smtClean="0"/>
              <a:t>Stress can use the same Prescriber Authorization form</a:t>
            </a:r>
          </a:p>
        </p:txBody>
      </p:sp>
      <p:sp>
        <p:nvSpPr>
          <p:cNvPr id="76804" name="Slide Number Placeholder 3"/>
          <p:cNvSpPr>
            <a:spLocks noGrp="1"/>
          </p:cNvSpPr>
          <p:nvPr>
            <p:ph type="sldNum" sz="quarter" idx="5"/>
          </p:nvPr>
        </p:nvSpPr>
        <p:spPr bwMode="auto">
          <a:noFill/>
          <a:ln>
            <a:miter lim="800000"/>
            <a:headEnd/>
            <a:tailEnd/>
          </a:ln>
        </p:spPr>
        <p:txBody>
          <a:bodyPr/>
          <a:lstStyle/>
          <a:p>
            <a:fld id="{523A387E-C7B4-4ACF-B458-B14CDD333A3E}" type="slidenum">
              <a:rPr lang="en-US" smtClean="0"/>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 can have one now with an insulin pump due to the IOB feature</a:t>
            </a:r>
          </a:p>
        </p:txBody>
      </p:sp>
      <p:sp>
        <p:nvSpPr>
          <p:cNvPr id="77828" name="Slide Number Placeholder 3"/>
          <p:cNvSpPr>
            <a:spLocks noGrp="1"/>
          </p:cNvSpPr>
          <p:nvPr>
            <p:ph type="sldNum" sz="quarter" idx="5"/>
          </p:nvPr>
        </p:nvSpPr>
        <p:spPr bwMode="auto">
          <a:noFill/>
          <a:ln>
            <a:miter lim="800000"/>
            <a:headEnd/>
            <a:tailEnd/>
          </a:ln>
        </p:spPr>
        <p:txBody>
          <a:bodyPr/>
          <a:lstStyle/>
          <a:p>
            <a:fld id="{01D157D5-DBEF-4A14-9EE5-2189F9992E70}" type="slidenum">
              <a:rPr lang="en-US" smtClean="0"/>
              <a:pPr/>
              <a:t>30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Call the family to inform them</a:t>
            </a:r>
          </a:p>
          <a:p>
            <a:r>
              <a:rPr lang="en-US" smtClean="0"/>
              <a:t>Start using the patients rapid acting insulin and can only give correction every three hours as needed</a:t>
            </a:r>
          </a:p>
          <a:p>
            <a:r>
              <a:rPr lang="en-US" smtClean="0"/>
              <a:t>Call family to give Long lasting insulin dose if possible.</a:t>
            </a:r>
          </a:p>
        </p:txBody>
      </p:sp>
      <p:sp>
        <p:nvSpPr>
          <p:cNvPr id="78852" name="Slide Number Placeholder 3"/>
          <p:cNvSpPr>
            <a:spLocks noGrp="1"/>
          </p:cNvSpPr>
          <p:nvPr>
            <p:ph type="sldNum" sz="quarter" idx="5"/>
          </p:nvPr>
        </p:nvSpPr>
        <p:spPr bwMode="auto">
          <a:noFill/>
          <a:ln>
            <a:miter lim="800000"/>
            <a:headEnd/>
            <a:tailEnd/>
          </a:ln>
        </p:spPr>
        <p:txBody>
          <a:bodyPr/>
          <a:lstStyle/>
          <a:p>
            <a:fld id="{0F2DF8F1-D1DD-43C8-BDA9-BB4BC37D2B65}" type="slidenum">
              <a:rPr lang="en-US" smtClean="0"/>
              <a:pPr/>
              <a:t>32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Yes they can participate and get insulin for the party food.</a:t>
            </a:r>
          </a:p>
          <a:p>
            <a:r>
              <a:rPr lang="en-US" smtClean="0"/>
              <a:t>Remember, they get rapid acting insulin for carbs as often as they eat.</a:t>
            </a:r>
          </a:p>
          <a:p>
            <a:r>
              <a:rPr lang="en-US" smtClean="0"/>
              <a:t>If needed, contact the office for a special snack ratio for parties if the student does not already have a snack ratio</a:t>
            </a:r>
          </a:p>
        </p:txBody>
      </p:sp>
      <p:sp>
        <p:nvSpPr>
          <p:cNvPr id="79876" name="Slide Number Placeholder 3"/>
          <p:cNvSpPr>
            <a:spLocks noGrp="1"/>
          </p:cNvSpPr>
          <p:nvPr>
            <p:ph type="sldNum" sz="quarter" idx="5"/>
          </p:nvPr>
        </p:nvSpPr>
        <p:spPr bwMode="auto">
          <a:noFill/>
          <a:ln>
            <a:miter lim="800000"/>
            <a:headEnd/>
            <a:tailEnd/>
          </a:ln>
        </p:spPr>
        <p:txBody>
          <a:bodyPr/>
          <a:lstStyle/>
          <a:p>
            <a:fld id="{9982711B-C046-4057-ADC0-5E6687106487}" type="slidenum">
              <a:rPr lang="en-US" smtClean="0"/>
              <a:pPr/>
              <a:t>34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Set up temp basal, talk about “Temporary basal rate” </a:t>
            </a:r>
          </a:p>
          <a:p>
            <a:r>
              <a:rPr lang="en-US" smtClean="0"/>
              <a:t>Talk about how some pumps start at 100% others 0%</a:t>
            </a:r>
          </a:p>
        </p:txBody>
      </p:sp>
      <p:sp>
        <p:nvSpPr>
          <p:cNvPr id="80900" name="Slide Number Placeholder 3"/>
          <p:cNvSpPr>
            <a:spLocks noGrp="1"/>
          </p:cNvSpPr>
          <p:nvPr>
            <p:ph type="sldNum" sz="quarter" idx="5"/>
          </p:nvPr>
        </p:nvSpPr>
        <p:spPr bwMode="auto">
          <a:noFill/>
          <a:ln>
            <a:miter lim="800000"/>
            <a:headEnd/>
            <a:tailEnd/>
          </a:ln>
        </p:spPr>
        <p:txBody>
          <a:bodyPr/>
          <a:lstStyle/>
          <a:p>
            <a:fld id="{62B043DD-1276-48A2-B440-1FBA57205618}" type="slidenum">
              <a:rPr lang="en-US" smtClean="0"/>
              <a:pPr/>
              <a:t>44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4AD7C44B-19DF-4A11-BDDE-892D46224544}" type="slidenum">
              <a:rPr lang="en-US" smtClean="0"/>
              <a:pPr/>
              <a:t>46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7B13368A-CA5B-4644-B1A1-3F3BF7421981}" type="slidenum">
              <a:rPr lang="en-US" smtClean="0"/>
              <a:pPr/>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-Yes you can use this for dosing,  but you must enter it in to his insulin pump for calculations to be completed.</a:t>
            </a:r>
          </a:p>
        </p:txBody>
      </p:sp>
      <p:sp>
        <p:nvSpPr>
          <p:cNvPr id="66564" name="Slide Number Placeholder 3"/>
          <p:cNvSpPr>
            <a:spLocks noGrp="1"/>
          </p:cNvSpPr>
          <p:nvPr>
            <p:ph type="sldNum" sz="quarter" idx="5"/>
          </p:nvPr>
        </p:nvSpPr>
        <p:spPr bwMode="auto">
          <a:noFill/>
          <a:ln>
            <a:miter lim="800000"/>
            <a:headEnd/>
            <a:tailEnd/>
          </a:ln>
        </p:spPr>
        <p:txBody>
          <a:bodyPr/>
          <a:lstStyle/>
          <a:p>
            <a:fld id="{2966578F-3B12-466C-A4F0-1D96A71AB50F}"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Yes, she would not require another finger stick. You can document the reading and allow her to board the bus.</a:t>
            </a:r>
          </a:p>
        </p:txBody>
      </p:sp>
      <p:sp>
        <p:nvSpPr>
          <p:cNvPr id="67588" name="Slide Number Placeholder 3"/>
          <p:cNvSpPr>
            <a:spLocks noGrp="1"/>
          </p:cNvSpPr>
          <p:nvPr>
            <p:ph type="sldNum" sz="quarter" idx="5"/>
          </p:nvPr>
        </p:nvSpPr>
        <p:spPr bwMode="auto">
          <a:noFill/>
          <a:ln>
            <a:miter lim="800000"/>
            <a:headEnd/>
            <a:tailEnd/>
          </a:ln>
        </p:spPr>
        <p:txBody>
          <a:bodyPr/>
          <a:lstStyle/>
          <a:p>
            <a:fld id="{6905B2B4-AE71-4AA7-B363-8318461CBE7E}"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how this is always on their discharge information</a:t>
            </a:r>
          </a:p>
        </p:txBody>
      </p:sp>
      <p:sp>
        <p:nvSpPr>
          <p:cNvPr id="68612" name="Slide Number Placeholder 3"/>
          <p:cNvSpPr>
            <a:spLocks noGrp="1"/>
          </p:cNvSpPr>
          <p:nvPr>
            <p:ph type="sldNum" sz="quarter" idx="5"/>
          </p:nvPr>
        </p:nvSpPr>
        <p:spPr bwMode="auto">
          <a:noFill/>
          <a:ln>
            <a:miter lim="800000"/>
            <a:headEnd/>
            <a:tailEnd/>
          </a:ln>
        </p:spPr>
        <p:txBody>
          <a:bodyPr/>
          <a:lstStyle/>
          <a:p>
            <a:fld id="{098DE28E-8A44-4D24-92A4-3B0B693D5C37}"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how not everyone will have the CGM due to insurance.</a:t>
            </a:r>
          </a:p>
          <a:p>
            <a:r>
              <a:rPr lang="en-US" smtClean="0"/>
              <a:t>Talk about how you cancel it at a meal time because when they start to eat the glucose should rise. You will  do a finger stick and enter in the low blood glucose and the carbohydrates eaten for the math calculations to be completed. This is a time the patient can eat first then bolus right after eating. No longer than 30 minutes from the first bite of food.</a:t>
            </a:r>
          </a:p>
        </p:txBody>
      </p:sp>
      <p:sp>
        <p:nvSpPr>
          <p:cNvPr id="69636" name="Slide Number Placeholder 3"/>
          <p:cNvSpPr>
            <a:spLocks noGrp="1"/>
          </p:cNvSpPr>
          <p:nvPr>
            <p:ph type="sldNum" sz="quarter" idx="5"/>
          </p:nvPr>
        </p:nvSpPr>
        <p:spPr bwMode="auto">
          <a:noFill/>
          <a:ln>
            <a:miter lim="800000"/>
            <a:headEnd/>
            <a:tailEnd/>
          </a:ln>
        </p:spPr>
        <p:txBody>
          <a:bodyPr/>
          <a:lstStyle/>
          <a:p>
            <a:fld id="{46C6029E-8B75-4980-94E5-F91837DAA713}"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E317BF15-4AE5-472A-8B6B-C7B83E1068D3}"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how the DASH is new and due to insurance it may be a while before this insulin pump is seen</a:t>
            </a:r>
          </a:p>
        </p:txBody>
      </p:sp>
      <p:sp>
        <p:nvSpPr>
          <p:cNvPr id="71684" name="Slide Number Placeholder 3"/>
          <p:cNvSpPr>
            <a:spLocks noGrp="1"/>
          </p:cNvSpPr>
          <p:nvPr>
            <p:ph type="sldNum" sz="quarter" idx="5"/>
          </p:nvPr>
        </p:nvSpPr>
        <p:spPr bwMode="auto">
          <a:noFill/>
          <a:ln>
            <a:miter lim="800000"/>
            <a:headEnd/>
            <a:tailEnd/>
          </a:ln>
        </p:spPr>
        <p:txBody>
          <a:bodyPr/>
          <a:lstStyle/>
          <a:p>
            <a:fld id="{BDDAB394-2691-4D5C-8687-E6DF1D67169C}" type="slidenum">
              <a:rPr lang="en-US" smtClean="0"/>
              <a:pPr/>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IOB – Will not allow pump to give more insulin than student needs.</a:t>
            </a:r>
          </a:p>
          <a:p>
            <a:pPr eaLnBrk="1" hangingPunct="1">
              <a:spcBef>
                <a:spcPct val="0"/>
              </a:spcBef>
            </a:pPr>
            <a:r>
              <a:rPr lang="en-US" smtClean="0"/>
              <a:t>Pump will subtract from total dose if active insulin is still on board in the body. </a:t>
            </a:r>
          </a:p>
          <a:p>
            <a:pPr eaLnBrk="1" hangingPunct="1">
              <a:spcBef>
                <a:spcPct val="0"/>
              </a:spcBef>
            </a:pPr>
            <a:r>
              <a:rPr lang="en-US" smtClean="0"/>
              <a:t>The active insulin time is programmed in the insulin pump.</a:t>
            </a:r>
          </a:p>
        </p:txBody>
      </p:sp>
      <p:sp>
        <p:nvSpPr>
          <p:cNvPr id="72708" name="Slide Number Placeholder 3"/>
          <p:cNvSpPr>
            <a:spLocks noGrp="1"/>
          </p:cNvSpPr>
          <p:nvPr>
            <p:ph type="sldNum" sz="quarter" idx="5"/>
          </p:nvPr>
        </p:nvSpPr>
        <p:spPr bwMode="auto">
          <a:noFill/>
          <a:ln>
            <a:miter lim="800000"/>
            <a:headEnd/>
            <a:tailEnd/>
          </a:ln>
        </p:spPr>
        <p:txBody>
          <a:bodyPr/>
          <a:lstStyle/>
          <a:p>
            <a:fld id="{75708A48-8BBC-48FF-9BF1-BB70F148BCFB}" type="slidenum">
              <a:rPr lang="en-US" smtClean="0"/>
              <a:pPr/>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the purpose of giving a pen injection instead of just changing out the pump site</a:t>
            </a:r>
          </a:p>
        </p:txBody>
      </p:sp>
      <p:sp>
        <p:nvSpPr>
          <p:cNvPr id="73732" name="Slide Number Placeholder 3"/>
          <p:cNvSpPr>
            <a:spLocks noGrp="1"/>
          </p:cNvSpPr>
          <p:nvPr>
            <p:ph type="sldNum" sz="quarter" idx="5"/>
          </p:nvPr>
        </p:nvSpPr>
        <p:spPr bwMode="auto">
          <a:noFill/>
          <a:ln>
            <a:miter lim="800000"/>
            <a:headEnd/>
            <a:tailEnd/>
          </a:ln>
        </p:spPr>
        <p:txBody>
          <a:bodyPr/>
          <a:lstStyle/>
          <a:p>
            <a:fld id="{AA571189-C931-4297-92CF-2FC282D653BE}"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4849" y="2047734"/>
            <a:ext cx="7772400" cy="1470025"/>
          </a:xfrm>
        </p:spPr>
        <p:txBody>
          <a:bodyPr/>
          <a:lstStyle>
            <a:lvl1pPr algn="l">
              <a:defRPr b="0" i="0" baseline="0">
                <a:solidFill>
                  <a:srgbClr val="CF1C20"/>
                </a:solidFill>
                <a:latin typeface="Helvetica"/>
                <a:cs typeface="Calibri (Headings)"/>
              </a:defRPr>
            </a:lvl1pPr>
          </a:lstStyle>
          <a:p>
            <a:r>
              <a:rPr lang="en-US" dirty="0"/>
              <a:t>Click to edit Master title style</a:t>
            </a:r>
          </a:p>
        </p:txBody>
      </p:sp>
      <p:sp>
        <p:nvSpPr>
          <p:cNvPr id="3" name="Subtitle 2"/>
          <p:cNvSpPr>
            <a:spLocks noGrp="1"/>
          </p:cNvSpPr>
          <p:nvPr>
            <p:ph type="subTitle" idx="1"/>
          </p:nvPr>
        </p:nvSpPr>
        <p:spPr>
          <a:xfrm>
            <a:off x="1371600" y="3201784"/>
            <a:ext cx="6400800" cy="1752600"/>
          </a:xfrm>
        </p:spPr>
        <p:txBody>
          <a:bodyPr/>
          <a:lstStyle>
            <a:lvl1pPr marL="0" indent="0" algn="l">
              <a:buNone/>
              <a:defRPr>
                <a:solidFill>
                  <a:schemeClr val="tx1"/>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8CC4EFA9-8F15-4049-87F1-8AFB00324A5C}" type="datetimeFigureOut">
              <a:rPr lang="en-US"/>
              <a:pPr>
                <a:defRPr/>
              </a:pPr>
              <a:t>11/07/2019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887D54E5-6320-4490-9CA9-EB9D16FC4E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5DBD26D3-76E1-4F76-BBD8-1692D1BDD04C}" type="datetimeFigureOut">
              <a:rPr lang="en-US"/>
              <a:pPr>
                <a:defRPr/>
              </a:pPr>
              <a:t>11/07/2019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49F9B6E2-527E-4DF3-AC64-524F4FB51A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1"/>
            <a:ext cx="8686800" cy="1143000"/>
          </a:xfrm>
        </p:spPr>
        <p:txBody>
          <a:bodyPr/>
          <a:lstStyle>
            <a:lvl1pPr>
              <a:defRPr>
                <a:solidFill>
                  <a:srgbClr val="CF1C20"/>
                </a:solidFill>
                <a:latin typeface="Helvetica"/>
              </a:defRPr>
            </a:lvl1pPr>
          </a:lstStyle>
          <a:p>
            <a:r>
              <a:rPr lang="en-US" dirty="0"/>
              <a:t>Click to edit Master title style</a:t>
            </a:r>
          </a:p>
        </p:txBody>
      </p:sp>
      <p:sp>
        <p:nvSpPr>
          <p:cNvPr id="3" name="Content Placeholder 2"/>
          <p:cNvSpPr>
            <a:spLocks noGrp="1"/>
          </p:cNvSpPr>
          <p:nvPr>
            <p:ph idx="1"/>
          </p:nvPr>
        </p:nvSpPr>
        <p:spPr>
          <a:xfrm>
            <a:off x="676998" y="1905800"/>
            <a:ext cx="8229600" cy="4279100"/>
          </a:xfrm>
        </p:spPr>
        <p:txBody>
          <a:bodyPr/>
          <a:lstStyle>
            <a:lvl1pPr>
              <a:defRPr>
                <a:latin typeface="Helvetica"/>
              </a:defRPr>
            </a:lvl1pPr>
            <a:lvl2pPr>
              <a:defRPr>
                <a:latin typeface="Helvetica"/>
              </a:defRPr>
            </a:lvl2pPr>
            <a:lvl3pPr>
              <a:defRPr>
                <a:latin typeface="Helvetica"/>
              </a:defRPr>
            </a:lvl3pPr>
            <a:lvl4pPr>
              <a:defRPr>
                <a:latin typeface="Helvetica"/>
              </a:defRPr>
            </a:lvl4pPr>
            <a:lvl5pPr>
              <a:defRPr>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63C77384-3A72-431F-AA98-0EC4AC1BC61E}" type="datetimeFigureOut">
              <a:rPr lang="en-US"/>
              <a:pPr>
                <a:defRPr/>
              </a:pPr>
              <a:t>11/07/2019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B0986C99-35B8-4C20-B8C9-D2915A5B0A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8484D728-AB7B-4C08-B66A-E4EC2661FD82}" type="datetimeFigureOut">
              <a:rPr lang="en-US"/>
              <a:pPr>
                <a:defRPr/>
              </a:pPr>
              <a:t>11/07/2019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64618CA2-55B9-4D38-AD00-CA6B876084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C7F15F95-555E-4D1E-8C8B-9D4215DDBB81}" type="datetimeFigureOut">
              <a:rPr lang="en-US"/>
              <a:pPr>
                <a:defRPr/>
              </a:pPr>
              <a:t>11/07/2019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01F3E82B-F948-43CE-A768-F9548FC248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4B3160E7-2804-438B-ACEF-00E35F134F87}" type="datetimeFigureOut">
              <a:rPr lang="en-US"/>
              <a:pPr>
                <a:defRPr/>
              </a:pPr>
              <a:t>11/07/2019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0A289799-6049-4EEC-A92A-762F1FE7BF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15061511-5FEE-47E1-864B-168CA5386DC7}" type="datetimeFigureOut">
              <a:rPr lang="en-US"/>
              <a:pPr>
                <a:defRPr/>
              </a:pPr>
              <a:t>11/07/2019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EC9B1081-82AC-4545-A0D5-49F62D28C4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EA4EF478-28D3-4815-8637-AA5D7C589C6C}" type="datetimeFigureOut">
              <a:rPr lang="en-US"/>
              <a:pPr>
                <a:defRPr/>
              </a:pPr>
              <a:t>11/07/2019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6A380DA8-FA7D-4A0B-9368-F4F6885D71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DAC717D6-6341-4585-9267-5364259A4B87}" type="datetimeFigureOut">
              <a:rPr lang="en-US"/>
              <a:pPr>
                <a:defRPr/>
              </a:pPr>
              <a:t>11/07/2019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08D0C2F6-7481-4383-8504-3C194E094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94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3" descr="Childrens of Alabama_stacked.eps"/>
          <p:cNvPicPr>
            <a:picLocks noChangeAspect="1"/>
          </p:cNvPicPr>
          <p:nvPr userDrawn="1"/>
        </p:nvPicPr>
        <p:blipFill>
          <a:blip r:embed="rId14"/>
          <a:srcRect/>
          <a:stretch>
            <a:fillRect/>
          </a:stretch>
        </p:blipFill>
        <p:spPr bwMode="auto">
          <a:xfrm>
            <a:off x="8005763" y="5473700"/>
            <a:ext cx="681037" cy="1014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7" r:id="rId1"/>
    <p:sldLayoutId id="2147484006"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457200" rtl="0" eaLnBrk="0" fontAlgn="base" hangingPunct="0">
        <a:spcBef>
          <a:spcPct val="0"/>
        </a:spcBef>
        <a:spcAft>
          <a:spcPct val="0"/>
        </a:spcAft>
        <a:defRPr sz="4400" kern="1200">
          <a:solidFill>
            <a:schemeClr val="tx1"/>
          </a:solidFill>
          <a:latin typeface="Helvetica"/>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Helvetica" panose="020B0604020202020204" pitchFamily="34" charset="0"/>
        </a:defRPr>
      </a:lvl6pPr>
      <a:lvl7pPr marL="914400" algn="ctr" defTabSz="457200" rtl="0" fontAlgn="base">
        <a:spcBef>
          <a:spcPct val="0"/>
        </a:spcBef>
        <a:spcAft>
          <a:spcPct val="0"/>
        </a:spcAft>
        <a:defRPr sz="4400">
          <a:solidFill>
            <a:schemeClr val="tx1"/>
          </a:solidFill>
          <a:latin typeface="Helvetica" panose="020B0604020202020204" pitchFamily="34" charset="0"/>
        </a:defRPr>
      </a:lvl7pPr>
      <a:lvl8pPr marL="1371600" algn="ctr" defTabSz="457200" rtl="0" fontAlgn="base">
        <a:spcBef>
          <a:spcPct val="0"/>
        </a:spcBef>
        <a:spcAft>
          <a:spcPct val="0"/>
        </a:spcAft>
        <a:defRPr sz="4400">
          <a:solidFill>
            <a:schemeClr val="tx1"/>
          </a:solidFill>
          <a:latin typeface="Helvetica" panose="020B0604020202020204" pitchFamily="34" charset="0"/>
        </a:defRPr>
      </a:lvl8pPr>
      <a:lvl9pPr marL="1828800" algn="ctr" defTabSz="457200" rtl="0" fontAlgn="base">
        <a:spcBef>
          <a:spcPct val="0"/>
        </a:spcBef>
        <a:spcAft>
          <a:spcPct val="0"/>
        </a:spcAft>
        <a:defRPr sz="4400">
          <a:solidFill>
            <a:schemeClr val="tx1"/>
          </a:solidFill>
          <a:latin typeface="Helvetica" panose="020B0604020202020204"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073150"/>
            <a:ext cx="7954963" cy="1922463"/>
          </a:xfrm>
        </p:spPr>
        <p:txBody>
          <a:bodyPr/>
          <a:lstStyle/>
          <a:p>
            <a:pPr algn="ctr" eaLnBrk="1" hangingPunct="1"/>
            <a:r>
              <a:rPr lang="en-US" sz="3200" b="1" smtClean="0">
                <a:solidFill>
                  <a:srgbClr val="C00000"/>
                </a:solidFill>
                <a:latin typeface="Helvetica" pitchFamily="2" charset="0"/>
                <a:ea typeface="Calibri (Headings)"/>
              </a:rPr>
              <a:t>Caring For Insulin Pumps and Continuous Glucose Monitors at School</a:t>
            </a:r>
            <a:endParaRPr lang="en-US" sz="3200" b="1" smtClean="0">
              <a:latin typeface="Helvetica" pitchFamily="2" charset="0"/>
              <a:ea typeface="Calibri (Headings)"/>
            </a:endParaRPr>
          </a:p>
        </p:txBody>
      </p:sp>
      <p:sp>
        <p:nvSpPr>
          <p:cNvPr id="12291" name="Subtitle 2"/>
          <p:cNvSpPr>
            <a:spLocks noGrp="1"/>
          </p:cNvSpPr>
          <p:nvPr>
            <p:ph type="subTitle" idx="1"/>
          </p:nvPr>
        </p:nvSpPr>
        <p:spPr>
          <a:xfrm>
            <a:off x="1371600" y="3201988"/>
            <a:ext cx="6400800" cy="1752600"/>
          </a:xfrm>
        </p:spPr>
        <p:txBody>
          <a:bodyPr/>
          <a:lstStyle/>
          <a:p>
            <a:pPr algn="ctr" eaLnBrk="1" hangingPunct="1"/>
            <a:endParaRPr lang="en-US" sz="2000" smtClean="0">
              <a:latin typeface="Helvetica" pitchFamily="2" charset="0"/>
            </a:endParaRPr>
          </a:p>
          <a:p>
            <a:pPr algn="ctr" eaLnBrk="1" hangingPunct="1"/>
            <a:r>
              <a:rPr lang="en-US" sz="2000" smtClean="0">
                <a:latin typeface="Helvetica" pitchFamily="2" charset="0"/>
              </a:rPr>
              <a:t>Melissa Ashdown BSN, CDE, CPT</a:t>
            </a:r>
          </a:p>
          <a:p>
            <a:pPr algn="ctr" eaLnBrk="1" hangingPunct="1"/>
            <a:r>
              <a:rPr lang="en-US" sz="2000" smtClean="0">
                <a:latin typeface="Helvetica" pitchFamily="2" charset="0"/>
              </a:rPr>
              <a:t>G. Denise Cooks, MSN, CPNP-PC, CDE, CPT</a:t>
            </a:r>
          </a:p>
          <a:p>
            <a:pPr algn="ctr" eaLnBrk="1" hangingPunct="1"/>
            <a:endParaRPr lang="en-US" sz="2000" smtClean="0">
              <a:latin typeface="Helvetic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35000"/>
            <a:ext cx="8686800" cy="1019175"/>
          </a:xfrm>
        </p:spPr>
        <p:txBody>
          <a:bodyPr/>
          <a:lstStyle/>
          <a:p>
            <a:r>
              <a:rPr lang="en-US" sz="3200" b="1" smtClean="0">
                <a:solidFill>
                  <a:srgbClr val="C00000"/>
                </a:solidFill>
                <a:latin typeface="Helvetica" pitchFamily="2" charset="0"/>
              </a:rPr>
              <a:t>Insulin Pumps</a:t>
            </a:r>
          </a:p>
        </p:txBody>
      </p:sp>
      <p:pic>
        <p:nvPicPr>
          <p:cNvPr id="21507" name="Picture 3"/>
          <p:cNvPicPr>
            <a:picLocks noChangeAspect="1"/>
          </p:cNvPicPr>
          <p:nvPr/>
        </p:nvPicPr>
        <p:blipFill>
          <a:blip r:embed="rId2"/>
          <a:srcRect/>
          <a:stretch>
            <a:fillRect/>
          </a:stretch>
        </p:blipFill>
        <p:spPr bwMode="auto">
          <a:xfrm>
            <a:off x="6459538" y="2354263"/>
            <a:ext cx="2138362" cy="1955800"/>
          </a:xfrm>
          <a:prstGeom prst="rect">
            <a:avLst/>
          </a:prstGeom>
          <a:noFill/>
          <a:ln w="9525">
            <a:noFill/>
            <a:miter lim="800000"/>
            <a:headEnd/>
            <a:tailEnd/>
          </a:ln>
        </p:spPr>
      </p:pic>
      <p:pic>
        <p:nvPicPr>
          <p:cNvPr id="21508" name="Picture 4"/>
          <p:cNvPicPr>
            <a:picLocks noChangeAspect="1"/>
          </p:cNvPicPr>
          <p:nvPr/>
        </p:nvPicPr>
        <p:blipFill>
          <a:blip r:embed="rId3"/>
          <a:srcRect/>
          <a:stretch>
            <a:fillRect/>
          </a:stretch>
        </p:blipFill>
        <p:spPr bwMode="auto">
          <a:xfrm>
            <a:off x="811213" y="2659063"/>
            <a:ext cx="1855787" cy="1304925"/>
          </a:xfrm>
          <a:prstGeom prst="rect">
            <a:avLst/>
          </a:prstGeom>
          <a:noFill/>
          <a:ln w="9525">
            <a:noFill/>
            <a:miter lim="800000"/>
            <a:headEnd/>
            <a:tailEnd/>
          </a:ln>
        </p:spPr>
      </p:pic>
      <p:sp>
        <p:nvSpPr>
          <p:cNvPr id="6" name="TextBox 5"/>
          <p:cNvSpPr txBox="1"/>
          <p:nvPr/>
        </p:nvSpPr>
        <p:spPr>
          <a:xfrm>
            <a:off x="628650" y="4137025"/>
            <a:ext cx="2938463" cy="957263"/>
          </a:xfrm>
          <a:prstGeom prst="rect">
            <a:avLst/>
          </a:prstGeom>
          <a:noFill/>
        </p:spPr>
        <p:txBody>
          <a:bodyPr>
            <a:spAutoFit/>
          </a:bodyPr>
          <a:lstStyle/>
          <a:p>
            <a:pPr>
              <a:defRPr/>
            </a:pPr>
            <a:r>
              <a:rPr lang="en-US" sz="1875" dirty="0">
                <a:latin typeface="Helvetica" panose="020B0604020202020204" pitchFamily="34" charset="0"/>
                <a:cs typeface="Helvetica" panose="020B0604020202020204" pitchFamily="34" charset="0"/>
              </a:rPr>
              <a:t>Tandem t:slim X2 Insulin Pump with </a:t>
            </a:r>
            <a:r>
              <a:rPr lang="en-US" sz="1875" dirty="0" err="1">
                <a:latin typeface="Helvetica" panose="020B0604020202020204" pitchFamily="34" charset="0"/>
                <a:cs typeface="Helvetica" panose="020B0604020202020204" pitchFamily="34" charset="0"/>
              </a:rPr>
              <a:t>Dexcom</a:t>
            </a:r>
            <a:r>
              <a:rPr lang="en-US" sz="1875" dirty="0">
                <a:latin typeface="Helvetica" panose="020B0604020202020204" pitchFamily="34" charset="0"/>
                <a:cs typeface="Helvetica" panose="020B0604020202020204" pitchFamily="34" charset="0"/>
              </a:rPr>
              <a:t> G6 (Basal IQ Technology)</a:t>
            </a:r>
          </a:p>
        </p:txBody>
      </p:sp>
      <p:sp>
        <p:nvSpPr>
          <p:cNvPr id="7" name="TextBox 6"/>
          <p:cNvSpPr txBox="1"/>
          <p:nvPr/>
        </p:nvSpPr>
        <p:spPr>
          <a:xfrm>
            <a:off x="6670675" y="4310063"/>
            <a:ext cx="2135188" cy="381000"/>
          </a:xfrm>
          <a:prstGeom prst="rect">
            <a:avLst/>
          </a:prstGeom>
          <a:noFill/>
        </p:spPr>
        <p:txBody>
          <a:bodyPr>
            <a:spAutoFit/>
          </a:bodyPr>
          <a:lstStyle/>
          <a:p>
            <a:pPr>
              <a:defRPr/>
            </a:pPr>
            <a:r>
              <a:rPr lang="en-US" sz="1875" dirty="0" err="1">
                <a:latin typeface="Helvetica" panose="020B0604020202020204" pitchFamily="34" charset="0"/>
                <a:cs typeface="Helvetica" panose="020B0604020202020204" pitchFamily="34" charset="0"/>
              </a:rPr>
              <a:t>Omnipod</a:t>
            </a:r>
            <a:r>
              <a:rPr lang="en-US" sz="1875" dirty="0">
                <a:latin typeface="Helvetica" panose="020B0604020202020204" pitchFamily="34" charset="0"/>
                <a:cs typeface="Helvetica" panose="020B0604020202020204" pitchFamily="34" charset="0"/>
              </a:rPr>
              <a:t> DASH</a:t>
            </a:r>
          </a:p>
        </p:txBody>
      </p:sp>
      <p:pic>
        <p:nvPicPr>
          <p:cNvPr id="21511" name="Picture 7"/>
          <p:cNvPicPr>
            <a:picLocks noChangeAspect="1"/>
          </p:cNvPicPr>
          <p:nvPr/>
        </p:nvPicPr>
        <p:blipFill>
          <a:blip r:embed="rId4"/>
          <a:srcRect/>
          <a:stretch>
            <a:fillRect/>
          </a:stretch>
        </p:blipFill>
        <p:spPr bwMode="auto">
          <a:xfrm>
            <a:off x="3462338" y="3814763"/>
            <a:ext cx="2173287" cy="1982787"/>
          </a:xfrm>
          <a:prstGeom prst="rect">
            <a:avLst/>
          </a:prstGeom>
          <a:noFill/>
          <a:ln w="9525">
            <a:noFill/>
            <a:miter lim="800000"/>
            <a:headEnd/>
            <a:tailEnd/>
          </a:ln>
        </p:spPr>
      </p:pic>
      <p:sp>
        <p:nvSpPr>
          <p:cNvPr id="9" name="TextBox 8"/>
          <p:cNvSpPr txBox="1"/>
          <p:nvPr/>
        </p:nvSpPr>
        <p:spPr>
          <a:xfrm>
            <a:off x="3335338" y="5529263"/>
            <a:ext cx="3124200" cy="958850"/>
          </a:xfrm>
          <a:prstGeom prst="rect">
            <a:avLst/>
          </a:prstGeom>
          <a:noFill/>
        </p:spPr>
        <p:txBody>
          <a:bodyPr>
            <a:spAutoFit/>
          </a:bodyPr>
          <a:lstStyle/>
          <a:p>
            <a:pPr>
              <a:defRPr/>
            </a:pPr>
            <a:endParaRPr lang="en-US" sz="1875" dirty="0">
              <a:latin typeface="Helvetica" panose="020B0604020202020204" pitchFamily="34" charset="0"/>
              <a:cs typeface="Helvetica" panose="020B0604020202020204" pitchFamily="34" charset="0"/>
            </a:endParaRPr>
          </a:p>
          <a:p>
            <a:pPr>
              <a:defRPr/>
            </a:pPr>
            <a:r>
              <a:rPr lang="en-US" sz="1875" dirty="0">
                <a:latin typeface="Helvetica" panose="020B0604020202020204" pitchFamily="34" charset="0"/>
                <a:cs typeface="Helvetica" panose="020B0604020202020204" pitchFamily="34" charset="0"/>
              </a:rPr>
              <a:t>Medtronic Insulin Pump with the Guardian CGM</a:t>
            </a:r>
          </a:p>
        </p:txBody>
      </p:sp>
      <p:pic>
        <p:nvPicPr>
          <p:cNvPr id="21513" name="Picture 9" descr="Libre picture.jpg"/>
          <p:cNvPicPr>
            <a:picLocks noChangeAspect="1"/>
          </p:cNvPicPr>
          <p:nvPr/>
        </p:nvPicPr>
        <p:blipFill>
          <a:blip r:embed="rId5"/>
          <a:srcRect/>
          <a:stretch>
            <a:fillRect/>
          </a:stretch>
        </p:blipFill>
        <p:spPr bwMode="auto">
          <a:xfrm>
            <a:off x="3724275" y="1654175"/>
            <a:ext cx="2368550" cy="1536700"/>
          </a:xfrm>
          <a:prstGeom prst="rect">
            <a:avLst/>
          </a:prstGeom>
          <a:noFill/>
          <a:ln w="9525">
            <a:noFill/>
            <a:miter lim="800000"/>
            <a:headEnd/>
            <a:tailEnd/>
          </a:ln>
        </p:spPr>
      </p:pic>
      <p:sp>
        <p:nvSpPr>
          <p:cNvPr id="13322" name="TextBox 11"/>
          <p:cNvSpPr txBox="1">
            <a:spLocks noChangeArrowheads="1"/>
          </p:cNvSpPr>
          <p:nvPr/>
        </p:nvSpPr>
        <p:spPr bwMode="auto">
          <a:xfrm>
            <a:off x="3335338" y="3190875"/>
            <a:ext cx="2481262" cy="381000"/>
          </a:xfrm>
          <a:prstGeom prst="rect">
            <a:avLst/>
          </a:prstGeom>
          <a:noFill/>
          <a:ln w="9525">
            <a:noFill/>
            <a:miter lim="800000"/>
            <a:headEnd/>
            <a:tailEnd/>
          </a:ln>
        </p:spPr>
        <p:txBody>
          <a:bodyPr>
            <a:spAutoFit/>
          </a:bodyPr>
          <a:lstStyle/>
          <a:p>
            <a:pPr>
              <a:defRPr/>
            </a:pPr>
            <a:r>
              <a:rPr lang="en-US" dirty="0"/>
              <a:t>        </a:t>
            </a:r>
            <a:r>
              <a:rPr lang="en-US" sz="1880" dirty="0" err="1">
                <a:latin typeface="Helvetica" pitchFamily="34" charset="0"/>
                <a:cs typeface="Helvetica" pitchFamily="34" charset="0"/>
              </a:rPr>
              <a:t>Omnipod</a:t>
            </a:r>
            <a:r>
              <a:rPr lang="en-US" sz="1880" dirty="0">
                <a:latin typeface="Helvetica" pitchFamily="34" charset="0"/>
                <a:cs typeface="Helvetica" pitchFamily="34" charset="0"/>
              </a:rPr>
              <a:t> 400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617538"/>
            <a:ext cx="7543800" cy="828675"/>
          </a:xfrm>
        </p:spPr>
        <p:txBody>
          <a:bodyPr/>
          <a:lstStyle/>
          <a:p>
            <a:r>
              <a:rPr lang="en-US" sz="3200" b="1" smtClean="0">
                <a:latin typeface="Helvetica" pitchFamily="2" charset="0"/>
              </a:rPr>
              <a:t>Insulin Pumps</a:t>
            </a:r>
          </a:p>
        </p:txBody>
      </p:sp>
      <p:sp>
        <p:nvSpPr>
          <p:cNvPr id="3" name="Content Placeholder 2"/>
          <p:cNvSpPr>
            <a:spLocks noGrp="1"/>
          </p:cNvSpPr>
          <p:nvPr>
            <p:ph idx="1"/>
          </p:nvPr>
        </p:nvSpPr>
        <p:spPr>
          <a:xfrm>
            <a:off x="838200" y="1828800"/>
            <a:ext cx="7467600" cy="4479925"/>
          </a:xfrm>
        </p:spPr>
        <p:txBody>
          <a:bodyPr>
            <a:noAutofit/>
          </a:bodyPr>
          <a:lstStyle/>
          <a:p>
            <a:pPr>
              <a:defRPr/>
            </a:pPr>
            <a:r>
              <a:rPr lang="en-US" sz="1880" dirty="0" smtClean="0"/>
              <a:t>Deliver insulin very similar to how the normal pancreas does</a:t>
            </a:r>
          </a:p>
          <a:p>
            <a:pPr>
              <a:defRPr/>
            </a:pPr>
            <a:endParaRPr lang="en-US" sz="1880" dirty="0" smtClean="0"/>
          </a:p>
          <a:p>
            <a:pPr>
              <a:defRPr/>
            </a:pPr>
            <a:r>
              <a:rPr lang="en-US" sz="1880" dirty="0" smtClean="0"/>
              <a:t>Programmed to deliver basal and bolus doses</a:t>
            </a:r>
          </a:p>
          <a:p>
            <a:pPr>
              <a:defRPr/>
            </a:pPr>
            <a:endParaRPr lang="en-US" sz="1880" dirty="0" smtClean="0"/>
          </a:p>
          <a:p>
            <a:pPr>
              <a:defRPr/>
            </a:pPr>
            <a:r>
              <a:rPr lang="en-US" sz="1880" dirty="0" smtClean="0"/>
              <a:t>Uses only rapid acting insulin (</a:t>
            </a:r>
            <a:r>
              <a:rPr lang="en-US" sz="1880" dirty="0" err="1" smtClean="0"/>
              <a:t>Novolog</a:t>
            </a:r>
            <a:r>
              <a:rPr lang="en-US" sz="1880" dirty="0" smtClean="0"/>
              <a:t>, </a:t>
            </a:r>
            <a:r>
              <a:rPr lang="en-US" sz="1880" dirty="0" err="1" smtClean="0"/>
              <a:t>Humalog</a:t>
            </a:r>
            <a:r>
              <a:rPr lang="en-US" sz="1880" dirty="0" smtClean="0"/>
              <a:t>, </a:t>
            </a:r>
            <a:r>
              <a:rPr lang="en-US" sz="1880" dirty="0" err="1" smtClean="0"/>
              <a:t>Apidra</a:t>
            </a:r>
            <a:r>
              <a:rPr lang="en-US" sz="1880" dirty="0" smtClean="0"/>
              <a:t>)</a:t>
            </a:r>
          </a:p>
          <a:p>
            <a:pPr>
              <a:defRPr/>
            </a:pPr>
            <a:endParaRPr lang="en-US" sz="1880" dirty="0" smtClean="0"/>
          </a:p>
          <a:p>
            <a:pPr marL="0" indent="0">
              <a:lnSpc>
                <a:spcPct val="150000"/>
              </a:lnSpc>
              <a:defRPr/>
            </a:pPr>
            <a:endParaRPr lang="en-US" sz="2000" dirty="0" smtClean="0"/>
          </a:p>
          <a:p>
            <a:pPr marL="0" indent="0">
              <a:lnSpc>
                <a:spcPct val="150000"/>
              </a:lnSpc>
              <a:buFont typeface="Arial" pitchFamily="34" charset="0"/>
              <a:buNone/>
              <a:defRPr/>
            </a:pPr>
            <a:r>
              <a:rPr lang="en-US" sz="2000" b="1" dirty="0" smtClean="0"/>
              <a:t>The patient will always have a prescription for a long lasting insulin to be used in case of insulin pump failure</a:t>
            </a:r>
            <a:endParaRPr lang="en-US" sz="2000" b="1" dirty="0"/>
          </a:p>
        </p:txBody>
      </p:sp>
      <p:sp>
        <p:nvSpPr>
          <p:cNvPr id="22532" name="Footer Placeholder 3"/>
          <p:cNvSpPr>
            <a:spLocks noGrp="1"/>
          </p:cNvSpPr>
          <p:nvPr>
            <p:ph type="ftr" sz="quarter" idx="4294967295"/>
          </p:nvPr>
        </p:nvSpPr>
        <p:spPr bwMode="auto">
          <a:xfrm>
            <a:off x="2765425" y="6459538"/>
            <a:ext cx="3616325" cy="365125"/>
          </a:xfrm>
          <a:prstGeom prst="rect">
            <a:avLst/>
          </a:prstGeom>
          <a:noFill/>
          <a:ln>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Understanding Basal Dosing</a:t>
            </a:r>
          </a:p>
        </p:txBody>
      </p:sp>
      <p:sp>
        <p:nvSpPr>
          <p:cNvPr id="3" name="Content Placeholder 2"/>
          <p:cNvSpPr>
            <a:spLocks noGrp="1"/>
          </p:cNvSpPr>
          <p:nvPr>
            <p:ph idx="1"/>
          </p:nvPr>
        </p:nvSpPr>
        <p:spPr>
          <a:xfrm>
            <a:off x="676275" y="4075113"/>
            <a:ext cx="8229600" cy="2109787"/>
          </a:xfrm>
        </p:spPr>
        <p:txBody>
          <a:bodyPr/>
          <a:lstStyle/>
          <a:p>
            <a:pPr>
              <a:buFont typeface="Arial" pitchFamily="34" charset="0"/>
              <a:buNone/>
              <a:defRPr/>
            </a:pPr>
            <a:r>
              <a:rPr lang="en-US" sz="1880" b="1" dirty="0" smtClean="0"/>
              <a:t>Basal Rate</a:t>
            </a:r>
            <a:r>
              <a:rPr lang="en-US" sz="1880" dirty="0" smtClean="0"/>
              <a:t> </a:t>
            </a:r>
          </a:p>
          <a:p>
            <a:pPr marL="285750" indent="-285750">
              <a:defRPr/>
            </a:pPr>
            <a:r>
              <a:rPr lang="en-US" sz="1880" dirty="0" smtClean="0"/>
              <a:t>Programmed to deliver a continuous flow of insulin in small increments throughout the day and night</a:t>
            </a:r>
          </a:p>
          <a:p>
            <a:pPr marL="285750" indent="-285750">
              <a:defRPr/>
            </a:pPr>
            <a:r>
              <a:rPr lang="en-US" sz="1880" dirty="0" smtClean="0"/>
              <a:t>This rate can be increased or decreased according to individual needs</a:t>
            </a:r>
          </a:p>
          <a:p>
            <a:pPr marL="285750" indent="-285750">
              <a:defRPr/>
            </a:pPr>
            <a:r>
              <a:rPr lang="en-US" sz="1880" dirty="0" smtClean="0"/>
              <a:t>Measured in unit(s) per hour continuously over 24 hours</a:t>
            </a:r>
          </a:p>
          <a:p>
            <a:pPr marL="285750" indent="-285750">
              <a:defRPr/>
            </a:pPr>
            <a:r>
              <a:rPr lang="en-US" sz="1880" dirty="0" smtClean="0"/>
              <a:t>Takes the place of long acting insulin</a:t>
            </a:r>
          </a:p>
          <a:p>
            <a:pPr>
              <a:defRPr/>
            </a:pPr>
            <a:endParaRPr lang="en-US" dirty="0"/>
          </a:p>
        </p:txBody>
      </p:sp>
      <p:graphicFrame>
        <p:nvGraphicFramePr>
          <p:cNvPr id="23556" name="Chart 3"/>
          <p:cNvGraphicFramePr>
            <a:graphicFrameLocks/>
          </p:cNvGraphicFramePr>
          <p:nvPr/>
        </p:nvGraphicFramePr>
        <p:xfrm>
          <a:off x="630238" y="1838325"/>
          <a:ext cx="8199437" cy="1827213"/>
        </p:xfrm>
        <a:graphic>
          <a:graphicData uri="http://schemas.openxmlformats.org/presentationml/2006/ole">
            <p:oleObj spid="_x0000_s23556" r:id="rId3" imgW="8199831" imgH="1822862"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Understanding Bolus Dosing</a:t>
            </a:r>
          </a:p>
        </p:txBody>
      </p:sp>
      <p:sp>
        <p:nvSpPr>
          <p:cNvPr id="3" name="Content Placeholder 2"/>
          <p:cNvSpPr>
            <a:spLocks noGrp="1"/>
          </p:cNvSpPr>
          <p:nvPr>
            <p:ph idx="1"/>
          </p:nvPr>
        </p:nvSpPr>
        <p:spPr>
          <a:xfrm>
            <a:off x="676275" y="4676775"/>
            <a:ext cx="8229600" cy="1508125"/>
          </a:xfrm>
        </p:spPr>
        <p:txBody>
          <a:bodyPr/>
          <a:lstStyle/>
          <a:p>
            <a:pPr>
              <a:buFont typeface="Arial" pitchFamily="34" charset="0"/>
              <a:buNone/>
              <a:defRPr/>
            </a:pPr>
            <a:r>
              <a:rPr lang="en-US" sz="1880" b="1" dirty="0" smtClean="0"/>
              <a:t>Bolus </a:t>
            </a:r>
          </a:p>
          <a:p>
            <a:pPr marL="285750" indent="-285750">
              <a:defRPr/>
            </a:pPr>
            <a:r>
              <a:rPr lang="en-US" sz="1880" dirty="0" smtClean="0"/>
              <a:t>Given on demand</a:t>
            </a:r>
          </a:p>
          <a:p>
            <a:pPr marL="285750" indent="-285750">
              <a:defRPr/>
            </a:pPr>
            <a:r>
              <a:rPr lang="en-US" sz="1880" dirty="0" smtClean="0"/>
              <a:t>Covers carbohydrate intake for meals and snacks</a:t>
            </a:r>
          </a:p>
          <a:p>
            <a:pPr marL="285750" indent="-285750">
              <a:defRPr/>
            </a:pPr>
            <a:r>
              <a:rPr lang="en-US" sz="1880" dirty="0" smtClean="0"/>
              <a:t>Given to correct high blood glucose readings</a:t>
            </a:r>
          </a:p>
          <a:p>
            <a:pPr>
              <a:defRPr/>
            </a:pPr>
            <a:endParaRPr lang="en-US" dirty="0"/>
          </a:p>
        </p:txBody>
      </p:sp>
      <p:graphicFrame>
        <p:nvGraphicFramePr>
          <p:cNvPr id="24580" name="Content Placeholder 3"/>
          <p:cNvGraphicFramePr>
            <a:graphicFrameLocks/>
          </p:cNvGraphicFramePr>
          <p:nvPr/>
        </p:nvGraphicFramePr>
        <p:xfrm>
          <a:off x="625475" y="1943100"/>
          <a:ext cx="8331200" cy="2662238"/>
        </p:xfrm>
        <a:graphic>
          <a:graphicData uri="http://schemas.openxmlformats.org/presentationml/2006/ole">
            <p:oleObj spid="_x0000_s24580" r:id="rId3" imgW="8327858" imgH="2658086"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Understanding Bolus Dosing</a:t>
            </a:r>
          </a:p>
        </p:txBody>
      </p:sp>
      <p:sp>
        <p:nvSpPr>
          <p:cNvPr id="3" name="Content Placeholder 2"/>
          <p:cNvSpPr>
            <a:spLocks noGrp="1"/>
          </p:cNvSpPr>
          <p:nvPr>
            <p:ph idx="1"/>
          </p:nvPr>
        </p:nvSpPr>
        <p:spPr>
          <a:xfrm>
            <a:off x="676275" y="2055813"/>
            <a:ext cx="8229600" cy="4129087"/>
          </a:xfrm>
        </p:spPr>
        <p:txBody>
          <a:bodyPr/>
          <a:lstStyle/>
          <a:p>
            <a:pPr marL="0" indent="0">
              <a:buFont typeface="Arial" pitchFamily="34" charset="0"/>
              <a:buNone/>
              <a:defRPr/>
            </a:pPr>
            <a:r>
              <a:rPr lang="en-US" sz="1880" dirty="0" smtClean="0"/>
              <a:t>The insulin pump is programmed with the following individual settings to calculate doses based on food intake and blood glucose levels:</a:t>
            </a:r>
          </a:p>
          <a:p>
            <a:pPr marL="0" indent="0">
              <a:buFont typeface="Arial" pitchFamily="34" charset="0"/>
              <a:buNone/>
              <a:defRPr/>
            </a:pPr>
            <a:endParaRPr lang="en-US" sz="1880" dirty="0" smtClean="0"/>
          </a:p>
          <a:p>
            <a:pPr>
              <a:defRPr/>
            </a:pPr>
            <a:r>
              <a:rPr lang="en-US" sz="1880" dirty="0" smtClean="0"/>
              <a:t>Target blood glucose</a:t>
            </a:r>
          </a:p>
          <a:p>
            <a:pPr>
              <a:defRPr/>
            </a:pPr>
            <a:r>
              <a:rPr lang="en-US" sz="1880" dirty="0" smtClean="0"/>
              <a:t>Insulin sensitivity or correction factor</a:t>
            </a:r>
          </a:p>
          <a:p>
            <a:pPr>
              <a:defRPr/>
            </a:pPr>
            <a:r>
              <a:rPr lang="en-US" sz="1880" dirty="0" smtClean="0"/>
              <a:t>Insulin to carbohydrate ratio</a:t>
            </a:r>
          </a:p>
          <a:p>
            <a:pPr>
              <a:defRPr/>
            </a:pPr>
            <a:r>
              <a:rPr lang="en-US" sz="1880" dirty="0" smtClean="0"/>
              <a:t>Active insulin time or insulin on board (IOB)</a:t>
            </a:r>
          </a:p>
          <a:p>
            <a:pPr>
              <a:defRPr/>
            </a:pPr>
            <a:endParaRPr lang="en-US" sz="1880" dirty="0" smtClean="0"/>
          </a:p>
          <a:p>
            <a:pPr marL="0" indent="0">
              <a:buFont typeface="Arial" pitchFamily="34" charset="0"/>
              <a:buNone/>
              <a:defRPr/>
            </a:pPr>
            <a:r>
              <a:rPr lang="en-US" sz="1880" dirty="0" smtClean="0"/>
              <a:t>The pump takes all of these settings into account for bolus dose calculations</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Active Insulin / Insulin on Board</a:t>
            </a:r>
          </a:p>
        </p:txBody>
      </p:sp>
      <p:sp>
        <p:nvSpPr>
          <p:cNvPr id="3" name="Content Placeholder 2"/>
          <p:cNvSpPr>
            <a:spLocks noGrp="1"/>
          </p:cNvSpPr>
          <p:nvPr>
            <p:ph idx="1"/>
          </p:nvPr>
        </p:nvSpPr>
        <p:spPr>
          <a:xfrm>
            <a:off x="676275" y="1906588"/>
            <a:ext cx="8229600" cy="4278312"/>
          </a:xfrm>
        </p:spPr>
        <p:txBody>
          <a:bodyPr/>
          <a:lstStyle/>
          <a:p>
            <a:pPr>
              <a:defRPr/>
            </a:pPr>
            <a:r>
              <a:rPr lang="en-US" sz="1880" smtClean="0"/>
              <a:t>It takes </a:t>
            </a:r>
            <a:r>
              <a:rPr lang="en-US" sz="1880" dirty="0" smtClean="0"/>
              <a:t>3 – 4 hours for the body to use an entire bolus dose</a:t>
            </a:r>
          </a:p>
          <a:p>
            <a:pPr>
              <a:defRPr/>
            </a:pPr>
            <a:r>
              <a:rPr lang="en-US" sz="1880" dirty="0" smtClean="0"/>
              <a:t>The pump will remember how much insulin is still working in the body and will subtract this amount from the next bolus</a:t>
            </a:r>
          </a:p>
          <a:p>
            <a:pPr>
              <a:defRPr/>
            </a:pPr>
            <a:r>
              <a:rPr lang="en-US" sz="1880" dirty="0" smtClean="0"/>
              <a:t>This will prevent “insulin stacking” which could lead to hypoglycemia</a:t>
            </a:r>
          </a:p>
          <a:p>
            <a:pPr marL="0" indent="0" algn="ctr">
              <a:buFont typeface="Arial" pitchFamily="34" charset="0"/>
              <a:buNone/>
              <a:defRPr/>
            </a:pPr>
            <a:endParaRPr lang="en-US" sz="1880" dirty="0" smtClean="0"/>
          </a:p>
          <a:p>
            <a:pPr marL="0" indent="0" algn="ctr">
              <a:buFont typeface="Arial" pitchFamily="34" charset="0"/>
              <a:buNone/>
              <a:defRPr/>
            </a:pPr>
            <a:r>
              <a:rPr lang="en-US" sz="1880" dirty="0" smtClean="0"/>
              <a:t>Example:</a:t>
            </a:r>
          </a:p>
          <a:p>
            <a:pPr marL="0" indent="0" algn="ctr">
              <a:buFont typeface="Arial" pitchFamily="34" charset="0"/>
              <a:buNone/>
              <a:defRPr/>
            </a:pPr>
            <a:r>
              <a:rPr lang="en-US" sz="1880" dirty="0" smtClean="0"/>
              <a:t>Carbohydrate bolus    3 units</a:t>
            </a:r>
          </a:p>
          <a:p>
            <a:pPr marL="0" indent="0" algn="ctr">
              <a:buFont typeface="Arial" pitchFamily="34" charset="0"/>
              <a:buNone/>
              <a:defRPr/>
            </a:pPr>
            <a:r>
              <a:rPr lang="en-US" sz="1880" dirty="0" smtClean="0"/>
              <a:t>Correction bolus       +2 units</a:t>
            </a:r>
          </a:p>
          <a:p>
            <a:pPr marL="0" indent="0" algn="ctr">
              <a:buFont typeface="Arial" pitchFamily="34" charset="0"/>
              <a:buNone/>
              <a:defRPr/>
            </a:pPr>
            <a:r>
              <a:rPr lang="en-US" sz="1880" u="sng" dirty="0" smtClean="0"/>
              <a:t>Active insulin/ IOB   -1 unit</a:t>
            </a:r>
          </a:p>
          <a:p>
            <a:pPr marL="0" indent="0" algn="ctr">
              <a:buFont typeface="Arial" pitchFamily="34" charset="0"/>
              <a:buNone/>
              <a:defRPr/>
            </a:pPr>
            <a:r>
              <a:rPr lang="en-US" sz="1880" dirty="0" smtClean="0"/>
              <a:t>Total bolus recommended  4 units</a:t>
            </a:r>
          </a:p>
          <a:p>
            <a:pPr marL="0" indent="0" algn="ctr">
              <a:buFont typeface="Arial" pitchFamily="34" charset="0"/>
              <a:buNone/>
              <a:defRPr/>
            </a:pPr>
            <a:endParaRPr lang="en-US" sz="1880" dirty="0" smtClean="0"/>
          </a:p>
          <a:p>
            <a:pPr marL="0" indent="0">
              <a:buFont typeface="Arial" pitchFamily="34" charset="0"/>
              <a:buNone/>
              <a:defRPr/>
            </a:pPr>
            <a:r>
              <a:rPr lang="en-US" sz="1880" b="1" dirty="0" smtClean="0"/>
              <a:t>*This is why the calculations on the pump differ from yours*</a:t>
            </a:r>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85900" y="992188"/>
            <a:ext cx="6515100" cy="776287"/>
          </a:xfrm>
        </p:spPr>
        <p:txBody>
          <a:bodyPr/>
          <a:lstStyle/>
          <a:p>
            <a:r>
              <a:rPr lang="en-US" sz="3200" b="1" smtClean="0">
                <a:solidFill>
                  <a:srgbClr val="C00000"/>
                </a:solidFill>
                <a:latin typeface="Helvetica" pitchFamily="2" charset="0"/>
              </a:rPr>
              <a:t>Insulin Pumps</a:t>
            </a:r>
          </a:p>
        </p:txBody>
      </p:sp>
      <p:sp>
        <p:nvSpPr>
          <p:cNvPr id="33795" name="Content Placeholder 2"/>
          <p:cNvSpPr>
            <a:spLocks noGrp="1"/>
          </p:cNvSpPr>
          <p:nvPr>
            <p:ph idx="1"/>
          </p:nvPr>
        </p:nvSpPr>
        <p:spPr>
          <a:xfrm>
            <a:off x="652463" y="1916113"/>
            <a:ext cx="8021637" cy="4379912"/>
          </a:xfrm>
        </p:spPr>
        <p:txBody>
          <a:bodyPr>
            <a:normAutofit/>
          </a:bodyPr>
          <a:lstStyle/>
          <a:p>
            <a:pPr>
              <a:buFont typeface="Arial" pitchFamily="34" charset="0"/>
              <a:buNone/>
              <a:defRPr/>
            </a:pPr>
            <a:r>
              <a:rPr lang="en-US" sz="1875" b="1" dirty="0" smtClean="0">
                <a:latin typeface="Helvetica" pitchFamily="34" charset="0"/>
              </a:rPr>
              <a:t>Tandem t:slim X2 with Basal-IQ Technology</a:t>
            </a:r>
          </a:p>
          <a:p>
            <a:pPr>
              <a:buFont typeface="Arial" pitchFamily="34" charset="0"/>
              <a:buNone/>
              <a:defRPr/>
            </a:pPr>
            <a:endParaRPr lang="en-US" sz="1875" b="1" dirty="0" smtClean="0">
              <a:latin typeface="Helvetica" pitchFamily="34" charset="0"/>
            </a:endParaRPr>
          </a:p>
          <a:p>
            <a:pPr>
              <a:defRPr/>
            </a:pPr>
            <a:r>
              <a:rPr lang="en-US" sz="1800" dirty="0" smtClean="0">
                <a:latin typeface="Helvetica" pitchFamily="34" charset="0"/>
              </a:rPr>
              <a:t>If using the sensor reading at the meal time enter the reading in the bolus screen for dosing</a:t>
            </a:r>
          </a:p>
          <a:p>
            <a:pPr>
              <a:defRPr/>
            </a:pPr>
            <a:r>
              <a:rPr lang="en-US" sz="1800" dirty="0" smtClean="0">
                <a:latin typeface="Helvetica" pitchFamily="34" charset="0"/>
              </a:rPr>
              <a:t>If sensor glucose below 70 or above 300 confirm with a finger-stick</a:t>
            </a:r>
          </a:p>
          <a:p>
            <a:pPr>
              <a:defRPr/>
            </a:pPr>
            <a:r>
              <a:rPr lang="en-US" sz="1800" b="1" dirty="0" smtClean="0">
                <a:latin typeface="Helvetica" pitchFamily="34" charset="0"/>
              </a:rPr>
              <a:t>Basal IQ</a:t>
            </a:r>
            <a:r>
              <a:rPr lang="en-US" sz="1800" dirty="0" smtClean="0">
                <a:latin typeface="Helvetica" pitchFamily="34" charset="0"/>
              </a:rPr>
              <a:t> - Predicts ahead 30 minutes, if the sensor glucose will be 80mg/</a:t>
            </a:r>
            <a:r>
              <a:rPr lang="en-US" sz="1800" dirty="0" err="1" smtClean="0">
                <a:latin typeface="Helvetica" pitchFamily="34" charset="0"/>
              </a:rPr>
              <a:t>dL</a:t>
            </a:r>
            <a:r>
              <a:rPr lang="en-US" sz="1800" dirty="0" smtClean="0">
                <a:latin typeface="Helvetica" pitchFamily="34" charset="0"/>
              </a:rPr>
              <a:t> or below</a:t>
            </a:r>
          </a:p>
          <a:p>
            <a:pPr>
              <a:defRPr/>
            </a:pPr>
            <a:r>
              <a:rPr lang="en-US" sz="1800" dirty="0" smtClean="0">
                <a:latin typeface="Helvetica" pitchFamily="34" charset="0"/>
              </a:rPr>
              <a:t>Suspends basal insulin to help avoid hypoglycemia</a:t>
            </a:r>
          </a:p>
          <a:p>
            <a:pPr>
              <a:defRPr/>
            </a:pPr>
            <a:r>
              <a:rPr lang="en-US" sz="1800" dirty="0" smtClean="0">
                <a:latin typeface="Helvetica" pitchFamily="34" charset="0"/>
              </a:rPr>
              <a:t>Resumes basal insulin automatically once glucose starts to rise</a:t>
            </a:r>
          </a:p>
          <a:p>
            <a:pPr>
              <a:defRPr/>
            </a:pPr>
            <a:r>
              <a:rPr lang="en-US" sz="1800" dirty="0" smtClean="0">
                <a:latin typeface="Helvetica" pitchFamily="34" charset="0"/>
              </a:rPr>
              <a:t>If Basal IQ is active at a meal time, you will have to cancel it before it will allow you to put in the blood glucose and carbohydrates for dosing</a:t>
            </a:r>
          </a:p>
          <a:p>
            <a:pPr>
              <a:defRPr/>
            </a:pPr>
            <a:r>
              <a:rPr lang="en-US" sz="1800" b="1" dirty="0" smtClean="0">
                <a:latin typeface="Helvetica" pitchFamily="34" charset="0"/>
              </a:rPr>
              <a:t>Basal IQ is only available if they are wearing the </a:t>
            </a:r>
            <a:r>
              <a:rPr lang="en-US" sz="1800" b="1" dirty="0" err="1" smtClean="0">
                <a:latin typeface="Helvetica" pitchFamily="34" charset="0"/>
              </a:rPr>
              <a:t>Dexcom</a:t>
            </a:r>
            <a:r>
              <a:rPr lang="en-US" sz="1800" b="1" dirty="0" smtClean="0">
                <a:latin typeface="Helvetica" pitchFamily="34" charset="0"/>
              </a:rPr>
              <a:t> G6 </a:t>
            </a:r>
          </a:p>
          <a:p>
            <a:pPr>
              <a:defRPr/>
            </a:pPr>
            <a:endParaRPr lang="en-US" sz="1875" b="1" dirty="0" smtClean="0">
              <a:latin typeface="Helvetica" pitchFamily="34" charset="0"/>
            </a:endParaRPr>
          </a:p>
          <a:p>
            <a:pPr>
              <a:buFont typeface="Arial" pitchFamily="34" charset="0"/>
              <a:buNone/>
              <a:defRPr/>
            </a:pPr>
            <a:endParaRPr lang="en-US" sz="1875" b="1" dirty="0">
              <a:latin typeface="Helvetica" pitchFamily="34" charset="0"/>
            </a:endParaRPr>
          </a:p>
        </p:txBody>
      </p:sp>
      <p:pic>
        <p:nvPicPr>
          <p:cNvPr id="27652" name="Picture 3" descr="Tandem picture.jpg"/>
          <p:cNvPicPr>
            <a:picLocks noChangeAspect="1"/>
          </p:cNvPicPr>
          <p:nvPr/>
        </p:nvPicPr>
        <p:blipFill>
          <a:blip r:embed="rId3"/>
          <a:srcRect/>
          <a:stretch>
            <a:fillRect/>
          </a:stretch>
        </p:blipFill>
        <p:spPr bwMode="auto">
          <a:xfrm>
            <a:off x="6496050" y="785813"/>
            <a:ext cx="2490788" cy="1735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85900" y="992188"/>
            <a:ext cx="6515100" cy="776287"/>
          </a:xfrm>
        </p:spPr>
        <p:txBody>
          <a:bodyPr/>
          <a:lstStyle/>
          <a:p>
            <a:r>
              <a:rPr lang="en-US" sz="3200" b="1" smtClean="0">
                <a:solidFill>
                  <a:srgbClr val="C00000"/>
                </a:solidFill>
                <a:latin typeface="Helvetica" pitchFamily="2" charset="0"/>
              </a:rPr>
              <a:t>Insulin Pumps</a:t>
            </a:r>
          </a:p>
        </p:txBody>
      </p:sp>
      <p:sp>
        <p:nvSpPr>
          <p:cNvPr id="33795" name="Content Placeholder 2"/>
          <p:cNvSpPr>
            <a:spLocks noGrp="1"/>
          </p:cNvSpPr>
          <p:nvPr>
            <p:ph idx="1"/>
          </p:nvPr>
        </p:nvSpPr>
        <p:spPr>
          <a:xfrm>
            <a:off x="652463" y="1768475"/>
            <a:ext cx="8021637" cy="3962400"/>
          </a:xfrm>
        </p:spPr>
        <p:txBody>
          <a:bodyPr>
            <a:normAutofit/>
          </a:bodyPr>
          <a:lstStyle/>
          <a:p>
            <a:pPr>
              <a:buFont typeface="Arial" pitchFamily="34" charset="0"/>
              <a:buNone/>
              <a:defRPr/>
            </a:pPr>
            <a:r>
              <a:rPr lang="en-US" sz="1875" b="1" dirty="0" smtClean="0">
                <a:latin typeface="Helvetica" pitchFamily="34" charset="0"/>
              </a:rPr>
              <a:t>Medtronic 630G and 670G with Guardian sensor</a:t>
            </a:r>
          </a:p>
          <a:p>
            <a:pPr>
              <a:buFont typeface="Arial" pitchFamily="34" charset="0"/>
              <a:buNone/>
              <a:defRPr/>
            </a:pPr>
            <a:endParaRPr lang="en-US" sz="1875" b="1" dirty="0" smtClean="0">
              <a:latin typeface="Helvetica" pitchFamily="34" charset="0"/>
            </a:endParaRPr>
          </a:p>
          <a:p>
            <a:pPr>
              <a:defRPr/>
            </a:pPr>
            <a:r>
              <a:rPr lang="en-US" sz="1800" dirty="0" smtClean="0">
                <a:latin typeface="Helvetica" pitchFamily="34" charset="0"/>
              </a:rPr>
              <a:t>Guardian CGM is not FDA approved for meal time dosing at this time</a:t>
            </a:r>
          </a:p>
          <a:p>
            <a:pPr>
              <a:defRPr/>
            </a:pPr>
            <a:r>
              <a:rPr lang="en-US" sz="1800" dirty="0" smtClean="0">
                <a:latin typeface="Helvetica" pitchFamily="34" charset="0"/>
              </a:rPr>
              <a:t>Still needs a blood glucose check via finger-stick </a:t>
            </a:r>
          </a:p>
          <a:p>
            <a:pPr>
              <a:defRPr/>
            </a:pPr>
            <a:r>
              <a:rPr lang="en-US" sz="1800" dirty="0" smtClean="0">
                <a:latin typeface="Helvetica" pitchFamily="34" charset="0"/>
              </a:rPr>
              <a:t>Enter under Bolus Wizard</a:t>
            </a:r>
          </a:p>
          <a:p>
            <a:pPr>
              <a:defRPr/>
            </a:pPr>
            <a:r>
              <a:rPr lang="en-US" sz="1800" b="1" dirty="0" smtClean="0">
                <a:latin typeface="Helvetica" pitchFamily="34" charset="0"/>
              </a:rPr>
              <a:t>670G with </a:t>
            </a:r>
            <a:r>
              <a:rPr lang="en-US" sz="1800" b="1" dirty="0" err="1" smtClean="0">
                <a:latin typeface="Helvetica" pitchFamily="34" charset="0"/>
              </a:rPr>
              <a:t>AutoMode</a:t>
            </a:r>
            <a:r>
              <a:rPr lang="en-US" sz="1800" dirty="0" smtClean="0">
                <a:latin typeface="Helvetica" pitchFamily="34" charset="0"/>
              </a:rPr>
              <a:t>:</a:t>
            </a:r>
            <a:r>
              <a:rPr lang="en-US" sz="1800" dirty="0" smtClean="0"/>
              <a:t> (automatically adjusts basal insulin delivery every 5 minutes based on sensor glucose levels) if wearing the CGM</a:t>
            </a:r>
          </a:p>
          <a:p>
            <a:pPr>
              <a:defRPr/>
            </a:pPr>
            <a:r>
              <a:rPr lang="en-US" sz="1800" b="1" dirty="0" smtClean="0">
                <a:latin typeface="Helvetica" pitchFamily="34" charset="0"/>
              </a:rPr>
              <a:t>630G Safe Guard Feature</a:t>
            </a:r>
            <a:r>
              <a:rPr lang="en-US" sz="1800" dirty="0" smtClean="0">
                <a:latin typeface="Helvetica" pitchFamily="34" charset="0"/>
              </a:rPr>
              <a:t>: will suspend when the low limit is reached if wearing the CGM</a:t>
            </a:r>
          </a:p>
          <a:p>
            <a:pPr>
              <a:defRPr/>
            </a:pPr>
            <a:r>
              <a:rPr lang="en-US" sz="1800" dirty="0" smtClean="0"/>
              <a:t>CGM cannot be transmitted to a cell phone</a:t>
            </a:r>
          </a:p>
          <a:p>
            <a:pPr>
              <a:buFont typeface="Arial" pitchFamily="34" charset="0"/>
              <a:buNone/>
              <a:defRPr/>
            </a:pPr>
            <a:endParaRPr lang="en-US" sz="1800" dirty="0" smtClean="0">
              <a:latin typeface="Helvetica" pitchFamily="34" charset="0"/>
            </a:endParaRPr>
          </a:p>
          <a:p>
            <a:pPr>
              <a:defRPr/>
            </a:pPr>
            <a:endParaRPr lang="en-US" sz="1700" dirty="0" smtClean="0">
              <a:latin typeface="Helvetica" pitchFamily="34" charset="0"/>
            </a:endParaRPr>
          </a:p>
          <a:p>
            <a:pPr>
              <a:buFont typeface="Arial" pitchFamily="34" charset="0"/>
              <a:buNone/>
              <a:defRPr/>
            </a:pPr>
            <a:endParaRPr lang="en-US" sz="1875" b="1" dirty="0">
              <a:latin typeface="Helvetica" pitchFamily="34" charset="0"/>
            </a:endParaRPr>
          </a:p>
        </p:txBody>
      </p:sp>
      <p:pic>
        <p:nvPicPr>
          <p:cNvPr id="28676" name="Picture 4" descr="medtronic670G.jpg"/>
          <p:cNvPicPr>
            <a:picLocks noChangeAspect="1"/>
          </p:cNvPicPr>
          <p:nvPr/>
        </p:nvPicPr>
        <p:blipFill>
          <a:blip r:embed="rId3"/>
          <a:srcRect/>
          <a:stretch>
            <a:fillRect/>
          </a:stretch>
        </p:blipFill>
        <p:spPr bwMode="auto">
          <a:xfrm>
            <a:off x="6627813" y="531813"/>
            <a:ext cx="2046287" cy="1924050"/>
          </a:xfrm>
          <a:prstGeom prst="rect">
            <a:avLst/>
          </a:prstGeom>
          <a:noFill/>
          <a:ln w="9525">
            <a:noFill/>
            <a:miter lim="800000"/>
            <a:headEnd/>
            <a:tailEnd/>
          </a:ln>
        </p:spPr>
      </p:pic>
      <p:pic>
        <p:nvPicPr>
          <p:cNvPr id="28677" name="Picture 5" descr="home-fam-m630.png"/>
          <p:cNvPicPr>
            <a:picLocks noChangeAspect="1"/>
          </p:cNvPicPr>
          <p:nvPr/>
        </p:nvPicPr>
        <p:blipFill>
          <a:blip r:embed="rId4"/>
          <a:srcRect/>
          <a:stretch>
            <a:fillRect/>
          </a:stretch>
        </p:blipFill>
        <p:spPr bwMode="auto">
          <a:xfrm>
            <a:off x="3168650" y="4919663"/>
            <a:ext cx="2392363" cy="1938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85900" y="992188"/>
            <a:ext cx="6515100" cy="776287"/>
          </a:xfrm>
        </p:spPr>
        <p:txBody>
          <a:bodyPr/>
          <a:lstStyle/>
          <a:p>
            <a:r>
              <a:rPr lang="en-US" sz="3200" b="1" smtClean="0">
                <a:solidFill>
                  <a:srgbClr val="C00000"/>
                </a:solidFill>
                <a:latin typeface="Helvetica" pitchFamily="2" charset="0"/>
              </a:rPr>
              <a:t>Insulin Pumps</a:t>
            </a:r>
          </a:p>
        </p:txBody>
      </p:sp>
      <p:sp>
        <p:nvSpPr>
          <p:cNvPr id="33795" name="Content Placeholder 2"/>
          <p:cNvSpPr>
            <a:spLocks noGrp="1"/>
          </p:cNvSpPr>
          <p:nvPr>
            <p:ph idx="1"/>
          </p:nvPr>
        </p:nvSpPr>
        <p:spPr>
          <a:xfrm>
            <a:off x="652463" y="1916113"/>
            <a:ext cx="8021637" cy="4379912"/>
          </a:xfrm>
        </p:spPr>
        <p:txBody>
          <a:bodyPr>
            <a:normAutofit/>
          </a:bodyPr>
          <a:lstStyle/>
          <a:p>
            <a:pPr>
              <a:buFont typeface="Arial" pitchFamily="34" charset="0"/>
              <a:buNone/>
              <a:defRPr/>
            </a:pPr>
            <a:r>
              <a:rPr lang="en-US" sz="1875" b="1" dirty="0" err="1" smtClean="0">
                <a:latin typeface="Helvetica" pitchFamily="34" charset="0"/>
              </a:rPr>
              <a:t>Omnipod</a:t>
            </a:r>
            <a:r>
              <a:rPr lang="en-US" sz="1875" b="1" dirty="0" smtClean="0">
                <a:latin typeface="Helvetica" pitchFamily="34" charset="0"/>
              </a:rPr>
              <a:t> 400 and </a:t>
            </a:r>
            <a:r>
              <a:rPr lang="en-US" sz="1875" b="1" dirty="0" err="1" smtClean="0">
                <a:latin typeface="Helvetica" pitchFamily="34" charset="0"/>
              </a:rPr>
              <a:t>Omnipod</a:t>
            </a:r>
            <a:r>
              <a:rPr lang="en-US" sz="1875" b="1" dirty="0" smtClean="0">
                <a:latin typeface="Helvetica" pitchFamily="34" charset="0"/>
              </a:rPr>
              <a:t> DASH</a:t>
            </a:r>
          </a:p>
          <a:p>
            <a:pPr>
              <a:buFont typeface="Arial" pitchFamily="34" charset="0"/>
              <a:buNone/>
              <a:defRPr/>
            </a:pPr>
            <a:endParaRPr lang="en-US" sz="1875" b="1" dirty="0" smtClean="0">
              <a:latin typeface="Helvetica" pitchFamily="34" charset="0"/>
            </a:endParaRPr>
          </a:p>
          <a:p>
            <a:pPr>
              <a:defRPr/>
            </a:pPr>
            <a:r>
              <a:rPr lang="en-US" sz="1800" b="1" dirty="0" err="1" smtClean="0"/>
              <a:t>Omnipod</a:t>
            </a:r>
            <a:r>
              <a:rPr lang="en-US" sz="1800" b="1" dirty="0" smtClean="0"/>
              <a:t> 400</a:t>
            </a:r>
            <a:r>
              <a:rPr lang="en-US" sz="1800" dirty="0" smtClean="0"/>
              <a:t>: Integrated meter (Freestyle), Remote bolus from Personal Diabetes Monitor (PDM) within 5 feet, No tubing</a:t>
            </a:r>
          </a:p>
          <a:p>
            <a:pPr>
              <a:defRPr/>
            </a:pPr>
            <a:r>
              <a:rPr lang="en-US" sz="1800" b="1" dirty="0" err="1" smtClean="0"/>
              <a:t>Omnipod</a:t>
            </a:r>
            <a:r>
              <a:rPr lang="en-US" sz="1800" b="1" dirty="0" smtClean="0"/>
              <a:t> DASH</a:t>
            </a:r>
            <a:r>
              <a:rPr lang="en-US" sz="1800" dirty="0" smtClean="0"/>
              <a:t>: Touch screen (PDM), Rechargeable battery - charge daily (PDM), Contour Next One blood glucose meter, Food library with more than 80,000 food items, No tubing</a:t>
            </a:r>
          </a:p>
          <a:p>
            <a:pPr>
              <a:defRPr/>
            </a:pPr>
            <a:r>
              <a:rPr lang="en-US" sz="1800" dirty="0" smtClean="0"/>
              <a:t>Not integrated with any CGM at this time. If the patient is wearing a CGM that can be used for dosing, you must enter it in the bolus calculator for correct calculations to be completed</a:t>
            </a:r>
          </a:p>
          <a:p>
            <a:pPr>
              <a:defRPr/>
            </a:pPr>
            <a:endParaRPr lang="en-US" sz="1800" dirty="0" smtClean="0"/>
          </a:p>
          <a:p>
            <a:pPr>
              <a:defRPr/>
            </a:pPr>
            <a:endParaRPr lang="en-US" sz="1875" b="1" dirty="0" smtClean="0">
              <a:latin typeface="Helvetica" pitchFamily="34" charset="0"/>
            </a:endParaRPr>
          </a:p>
          <a:p>
            <a:pPr>
              <a:buFont typeface="Arial" pitchFamily="34" charset="0"/>
              <a:buNone/>
              <a:defRPr/>
            </a:pPr>
            <a:endParaRPr lang="en-US" sz="1875" b="1" dirty="0" smtClean="0">
              <a:latin typeface="Helvetica" pitchFamily="34" charset="0"/>
            </a:endParaRPr>
          </a:p>
          <a:p>
            <a:pPr>
              <a:defRPr/>
            </a:pPr>
            <a:endParaRPr lang="en-US" sz="1700" dirty="0" smtClean="0">
              <a:latin typeface="Helvetica" pitchFamily="34" charset="0"/>
            </a:endParaRPr>
          </a:p>
          <a:p>
            <a:pPr>
              <a:buFont typeface="Arial" pitchFamily="34" charset="0"/>
              <a:buNone/>
              <a:defRPr/>
            </a:pPr>
            <a:endParaRPr lang="en-US" sz="1875" b="1" dirty="0">
              <a:latin typeface="Helvetica" pitchFamily="34" charset="0"/>
            </a:endParaRPr>
          </a:p>
        </p:txBody>
      </p:sp>
      <p:pic>
        <p:nvPicPr>
          <p:cNvPr id="29700" name="Picture 4" descr="medtronic670G.jpg"/>
          <p:cNvPicPr>
            <a:picLocks noChangeAspect="1"/>
          </p:cNvPicPr>
          <p:nvPr/>
        </p:nvPicPr>
        <p:blipFill>
          <a:blip r:embed="rId3"/>
          <a:srcRect/>
          <a:stretch>
            <a:fillRect/>
          </a:stretch>
        </p:blipFill>
        <p:spPr bwMode="auto">
          <a:xfrm>
            <a:off x="6497638" y="563563"/>
            <a:ext cx="2176462" cy="1990725"/>
          </a:xfrm>
          <a:prstGeom prst="rect">
            <a:avLst/>
          </a:prstGeom>
          <a:noFill/>
          <a:ln w="9525">
            <a:noFill/>
            <a:miter lim="800000"/>
            <a:headEnd/>
            <a:tailEnd/>
          </a:ln>
        </p:spPr>
      </p:pic>
      <p:pic>
        <p:nvPicPr>
          <p:cNvPr id="29701" name="Picture 5" descr="home-fam-m630.png"/>
          <p:cNvPicPr>
            <a:picLocks noChangeAspect="1"/>
          </p:cNvPicPr>
          <p:nvPr/>
        </p:nvPicPr>
        <p:blipFill>
          <a:blip r:embed="rId4"/>
          <a:srcRect/>
          <a:stretch>
            <a:fillRect/>
          </a:stretch>
        </p:blipFill>
        <p:spPr bwMode="auto">
          <a:xfrm>
            <a:off x="3695700" y="5086350"/>
            <a:ext cx="2257425"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485900" y="1062038"/>
            <a:ext cx="6515100" cy="889000"/>
          </a:xfrm>
        </p:spPr>
        <p:txBody>
          <a:bodyPr/>
          <a:lstStyle/>
          <a:p>
            <a:pPr eaLnBrk="1" hangingPunct="1"/>
            <a:r>
              <a:rPr lang="en-US" sz="3200" b="1" smtClean="0">
                <a:solidFill>
                  <a:srgbClr val="C00000"/>
                </a:solidFill>
                <a:latin typeface="Helvetica" pitchFamily="2" charset="0"/>
              </a:rPr>
              <a:t>Hyperglycemia Symptoms</a:t>
            </a:r>
            <a:endParaRPr lang="en-US" sz="3200" smtClean="0">
              <a:solidFill>
                <a:srgbClr val="C00000"/>
              </a:solidFill>
              <a:latin typeface="Helvetica" pitchFamily="2" charset="0"/>
            </a:endParaRPr>
          </a:p>
        </p:txBody>
      </p:sp>
      <p:pic>
        <p:nvPicPr>
          <p:cNvPr id="30723" name="Picture 1"/>
          <p:cNvPicPr>
            <a:picLocks noChangeAspect="1"/>
          </p:cNvPicPr>
          <p:nvPr/>
        </p:nvPicPr>
        <p:blipFill>
          <a:blip r:embed="rId2"/>
          <a:srcRect/>
          <a:stretch>
            <a:fillRect/>
          </a:stretch>
        </p:blipFill>
        <p:spPr bwMode="auto">
          <a:xfrm>
            <a:off x="1700213" y="2143125"/>
            <a:ext cx="6167437" cy="3652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85900" y="1333500"/>
            <a:ext cx="6515100" cy="857250"/>
          </a:xfrm>
        </p:spPr>
        <p:txBody>
          <a:bodyPr/>
          <a:lstStyle/>
          <a:p>
            <a:r>
              <a:rPr lang="en-US" sz="3200" b="1" smtClean="0">
                <a:solidFill>
                  <a:srgbClr val="C00000"/>
                </a:solidFill>
                <a:latin typeface="Helvetica" pitchFamily="2" charset="0"/>
              </a:rPr>
              <a:t>Objectives</a:t>
            </a:r>
            <a:endParaRPr lang="en-US" sz="3200" smtClean="0">
              <a:solidFill>
                <a:srgbClr val="C00000"/>
              </a:solidFill>
              <a:latin typeface="Helvetica" pitchFamily="2" charset="0"/>
            </a:endParaRPr>
          </a:p>
        </p:txBody>
      </p:sp>
      <p:sp>
        <p:nvSpPr>
          <p:cNvPr id="33795" name="Content Placeholder 2"/>
          <p:cNvSpPr>
            <a:spLocks noGrp="1"/>
          </p:cNvSpPr>
          <p:nvPr>
            <p:ph idx="1"/>
          </p:nvPr>
        </p:nvSpPr>
        <p:spPr>
          <a:xfrm>
            <a:off x="1171575" y="2438400"/>
            <a:ext cx="6829425" cy="3000375"/>
          </a:xfrm>
        </p:spPr>
        <p:txBody>
          <a:bodyPr>
            <a:normAutofit fontScale="62500" lnSpcReduction="20000"/>
          </a:bodyPr>
          <a:lstStyle/>
          <a:p>
            <a:pPr>
              <a:defRPr/>
            </a:pPr>
            <a:r>
              <a:rPr lang="en-US" sz="2700" dirty="0" smtClean="0"/>
              <a:t>Understand the difference between Continuous Glucose Monitors and Insulin Pumps</a:t>
            </a:r>
          </a:p>
          <a:p>
            <a:pPr>
              <a:defRPr/>
            </a:pPr>
            <a:endParaRPr lang="en-US" sz="2700" dirty="0" smtClean="0"/>
          </a:p>
          <a:p>
            <a:pPr>
              <a:defRPr/>
            </a:pPr>
            <a:r>
              <a:rPr lang="en-US" sz="2700" dirty="0" smtClean="0"/>
              <a:t>Describe hyperglycemia and hypoglycemia</a:t>
            </a:r>
          </a:p>
          <a:p>
            <a:pPr>
              <a:defRPr/>
            </a:pPr>
            <a:endParaRPr lang="en-US" sz="2700" dirty="0" smtClean="0"/>
          </a:p>
          <a:p>
            <a:pPr>
              <a:defRPr/>
            </a:pPr>
            <a:r>
              <a:rPr lang="en-US" sz="2700" dirty="0" smtClean="0"/>
              <a:t>Identify causes of hyperglycemia and hypoglycemia</a:t>
            </a:r>
          </a:p>
          <a:p>
            <a:pPr>
              <a:defRPr/>
            </a:pPr>
            <a:endParaRPr lang="en-US" sz="2700" dirty="0" smtClean="0"/>
          </a:p>
          <a:p>
            <a:pPr>
              <a:defRPr/>
            </a:pPr>
            <a:r>
              <a:rPr lang="en-US" sz="2700" dirty="0" smtClean="0"/>
              <a:t>Discuss signs and symptoms of hyperglycemia and hypoglycemia</a:t>
            </a:r>
          </a:p>
          <a:p>
            <a:pPr>
              <a:defRPr/>
            </a:pPr>
            <a:endParaRPr lang="en-US" sz="2700" dirty="0" smtClean="0"/>
          </a:p>
          <a:p>
            <a:pPr>
              <a:defRPr/>
            </a:pPr>
            <a:r>
              <a:rPr lang="en-US" sz="2700" dirty="0" smtClean="0"/>
              <a:t>List treatment options for hyperglycemia &amp; hypoglycemia</a:t>
            </a:r>
          </a:p>
          <a:p>
            <a:pPr>
              <a:defRPr/>
            </a:pPr>
            <a:endParaRPr lang="en-US" sz="2400" dirty="0" smtClean="0"/>
          </a:p>
          <a:p>
            <a:pPr>
              <a:defRPr/>
            </a:pPr>
            <a:endParaRPr lang="en-US" sz="1875" dirty="0">
              <a:latin typeface="Helvetic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23950" y="974725"/>
            <a:ext cx="6962775" cy="801688"/>
          </a:xfrm>
        </p:spPr>
        <p:txBody>
          <a:bodyPr/>
          <a:lstStyle/>
          <a:p>
            <a:pPr eaLnBrk="1" hangingPunct="1"/>
            <a:r>
              <a:rPr lang="en-US" sz="3200" b="1" smtClean="0">
                <a:solidFill>
                  <a:srgbClr val="C00000"/>
                </a:solidFill>
                <a:latin typeface="Helvetica" pitchFamily="2" charset="0"/>
              </a:rPr>
              <a:t>Hyperglycemia </a:t>
            </a:r>
            <a:br>
              <a:rPr lang="en-US" sz="3200" b="1" smtClean="0">
                <a:solidFill>
                  <a:srgbClr val="C00000"/>
                </a:solidFill>
                <a:latin typeface="Helvetica" pitchFamily="2" charset="0"/>
              </a:rPr>
            </a:br>
            <a:endParaRPr lang="en-US" sz="3200" b="1" smtClean="0">
              <a:solidFill>
                <a:srgbClr val="C00000"/>
              </a:solidFill>
              <a:latin typeface="Helvetica" pitchFamily="2" charset="0"/>
            </a:endParaRPr>
          </a:p>
        </p:txBody>
      </p:sp>
      <p:sp>
        <p:nvSpPr>
          <p:cNvPr id="31747" name="Text Placeholder 3"/>
          <p:cNvSpPr>
            <a:spLocks noGrp="1"/>
          </p:cNvSpPr>
          <p:nvPr>
            <p:ph type="body" idx="1"/>
          </p:nvPr>
        </p:nvSpPr>
        <p:spPr>
          <a:xfrm>
            <a:off x="1485900" y="1906588"/>
            <a:ext cx="6172200" cy="549275"/>
          </a:xfrm>
        </p:spPr>
        <p:txBody>
          <a:bodyPr/>
          <a:lstStyle/>
          <a:p>
            <a:pPr algn="ctr" eaLnBrk="1" hangingPunct="1"/>
            <a:r>
              <a:rPr lang="en-US" smtClean="0">
                <a:latin typeface="Helvetica" pitchFamily="2" charset="0"/>
              </a:rPr>
              <a:t>Causes of Hyperglycemia</a:t>
            </a:r>
          </a:p>
        </p:txBody>
      </p:sp>
      <p:sp>
        <p:nvSpPr>
          <p:cNvPr id="5" name="Content Placeholder 4"/>
          <p:cNvSpPr>
            <a:spLocks noGrp="1"/>
          </p:cNvSpPr>
          <p:nvPr>
            <p:ph sz="half" idx="2"/>
          </p:nvPr>
        </p:nvSpPr>
        <p:spPr>
          <a:xfrm>
            <a:off x="1289050" y="2765425"/>
            <a:ext cx="3348038" cy="3106738"/>
          </a:xfrm>
        </p:spPr>
        <p:txBody>
          <a:bodyPr>
            <a:noAutofit/>
          </a:bodyPr>
          <a:lstStyle/>
          <a:p>
            <a:pPr eaLnBrk="1" hangingPunct="1">
              <a:defRPr/>
            </a:pPr>
            <a:r>
              <a:rPr lang="en-US" sz="1875" dirty="0">
                <a:latin typeface="Helvetica" panose="020B0604020202020204" pitchFamily="34" charset="0"/>
                <a:cs typeface="Helvetica" panose="020B0604020202020204" pitchFamily="34" charset="0"/>
              </a:rPr>
              <a:t>Illness</a:t>
            </a:r>
          </a:p>
          <a:p>
            <a:pPr eaLnBrk="1" hangingPunct="1">
              <a:defRPr/>
            </a:pPr>
            <a:r>
              <a:rPr lang="en-US" sz="1875" dirty="0">
                <a:latin typeface="Helvetica" panose="020B0604020202020204" pitchFamily="34" charset="0"/>
                <a:cs typeface="Helvetica" panose="020B0604020202020204" pitchFamily="34" charset="0"/>
              </a:rPr>
              <a:t>Underestimated carbohydrates and bolus</a:t>
            </a:r>
          </a:p>
          <a:p>
            <a:pPr eaLnBrk="1" hangingPunct="1">
              <a:defRPr/>
            </a:pPr>
            <a:r>
              <a:rPr lang="en-US" sz="1875" dirty="0">
                <a:latin typeface="Helvetica" panose="020B0604020202020204" pitchFamily="34" charset="0"/>
                <a:cs typeface="Helvetica" panose="020B0604020202020204" pitchFamily="34" charset="0"/>
              </a:rPr>
              <a:t>Pump cartridge/reservoir empty</a:t>
            </a:r>
          </a:p>
          <a:p>
            <a:pPr eaLnBrk="1" hangingPunct="1">
              <a:defRPr/>
            </a:pPr>
            <a:r>
              <a:rPr lang="en-US" sz="1875" dirty="0">
                <a:latin typeface="Helvetica" panose="020B0604020202020204" pitchFamily="34" charset="0"/>
                <a:cs typeface="Helvetica" panose="020B0604020202020204" pitchFamily="34" charset="0"/>
              </a:rPr>
              <a:t>Cannula kinked/occluded under the skin</a:t>
            </a:r>
          </a:p>
          <a:p>
            <a:pPr eaLnBrk="1" hangingPunct="1">
              <a:defRPr/>
            </a:pPr>
            <a:r>
              <a:rPr lang="en-US" sz="1875" dirty="0">
                <a:latin typeface="Helvetica" panose="020B0604020202020204" pitchFamily="34" charset="0"/>
                <a:cs typeface="Helvetica" panose="020B0604020202020204" pitchFamily="34" charset="0"/>
              </a:rPr>
              <a:t>Insulin pump malfunction</a:t>
            </a:r>
          </a:p>
          <a:p>
            <a:pPr eaLnBrk="1" hangingPunct="1">
              <a:defRPr/>
            </a:pPr>
            <a:r>
              <a:rPr lang="en-US" sz="1875" dirty="0">
                <a:latin typeface="Helvetica" panose="020B0604020202020204" pitchFamily="34" charset="0"/>
                <a:cs typeface="Helvetica" panose="020B0604020202020204" pitchFamily="34" charset="0"/>
              </a:rPr>
              <a:t>Leak in the infusion set tubing</a:t>
            </a:r>
          </a:p>
        </p:txBody>
      </p:sp>
      <p:sp>
        <p:nvSpPr>
          <p:cNvPr id="49158" name="Content Placeholder 6"/>
          <p:cNvSpPr>
            <a:spLocks noGrp="1"/>
          </p:cNvSpPr>
          <p:nvPr>
            <p:ph sz="quarter" idx="4"/>
          </p:nvPr>
        </p:nvSpPr>
        <p:spPr>
          <a:xfrm>
            <a:off x="4987925" y="2994025"/>
            <a:ext cx="3098800" cy="2878138"/>
          </a:xfrm>
        </p:spPr>
        <p:txBody>
          <a:bodyPr>
            <a:noAutofit/>
          </a:bodyPr>
          <a:lstStyle/>
          <a:p>
            <a:pPr eaLnBrk="1" hangingPunct="1">
              <a:defRPr/>
            </a:pPr>
            <a:r>
              <a:rPr lang="en-US" sz="1875" dirty="0">
                <a:latin typeface="Helvetica" pitchFamily="34" charset="0"/>
              </a:rPr>
              <a:t>Stress</a:t>
            </a:r>
          </a:p>
          <a:p>
            <a:pPr eaLnBrk="1" hangingPunct="1">
              <a:defRPr/>
            </a:pPr>
            <a:r>
              <a:rPr lang="en-US" sz="1875" dirty="0">
                <a:latin typeface="Helvetica" pitchFamily="34" charset="0"/>
              </a:rPr>
              <a:t>Low batteries</a:t>
            </a:r>
          </a:p>
          <a:p>
            <a:pPr eaLnBrk="1" hangingPunct="1">
              <a:defRPr/>
            </a:pPr>
            <a:r>
              <a:rPr lang="en-US" sz="1875" dirty="0">
                <a:latin typeface="Helvetica" pitchFamily="34" charset="0"/>
              </a:rPr>
              <a:t>Insulin is </a:t>
            </a:r>
            <a:r>
              <a:rPr lang="en-US" sz="1875" dirty="0" smtClean="0">
                <a:latin typeface="Helvetica" pitchFamily="34" charset="0"/>
              </a:rPr>
              <a:t>old/hot</a:t>
            </a:r>
            <a:endParaRPr lang="en-US" sz="1875" dirty="0">
              <a:latin typeface="Helvetica" pitchFamily="34" charset="0"/>
            </a:endParaRPr>
          </a:p>
          <a:p>
            <a:pPr eaLnBrk="1" hangingPunct="1">
              <a:defRPr/>
            </a:pPr>
            <a:r>
              <a:rPr lang="en-US" sz="1875" dirty="0">
                <a:latin typeface="Helvetica" pitchFamily="34" charset="0"/>
              </a:rPr>
              <a:t>Other medications</a:t>
            </a:r>
          </a:p>
          <a:p>
            <a:pPr eaLnBrk="1" hangingPunct="1">
              <a:defRPr/>
            </a:pPr>
            <a:r>
              <a:rPr lang="en-US" sz="1875" dirty="0">
                <a:latin typeface="Helvetica" pitchFamily="34" charset="0"/>
              </a:rPr>
              <a:t>Forgot to bolus</a:t>
            </a:r>
          </a:p>
          <a:p>
            <a:pPr eaLnBrk="1" hangingPunct="1">
              <a:defRPr/>
            </a:pPr>
            <a:r>
              <a:rPr lang="en-US" sz="1875" dirty="0">
                <a:latin typeface="Helvetica" pitchFamily="34" charset="0"/>
              </a:rPr>
              <a:t>Not rotating pump sites</a:t>
            </a:r>
          </a:p>
          <a:p>
            <a:pPr eaLnBrk="1" hangingPunct="1">
              <a:defRPr/>
            </a:pPr>
            <a:r>
              <a:rPr lang="en-US" sz="1875" dirty="0">
                <a:latin typeface="Helvetica" pitchFamily="34" charset="0"/>
              </a:rPr>
              <a:t>Infusion set/Pod has exceeded 72 hours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39775"/>
            <a:ext cx="8582025" cy="1038225"/>
          </a:xfrm>
        </p:spPr>
        <p:txBody>
          <a:bodyPr/>
          <a:lstStyle/>
          <a:p>
            <a:r>
              <a:rPr lang="en-US" sz="3200" b="1" smtClean="0">
                <a:solidFill>
                  <a:srgbClr val="C00000"/>
                </a:solidFill>
                <a:latin typeface="Helvetica" pitchFamily="2" charset="0"/>
              </a:rPr>
              <a:t>Hyperglycemia </a:t>
            </a:r>
            <a:br>
              <a:rPr lang="en-US" sz="3200" b="1" smtClean="0">
                <a:solidFill>
                  <a:srgbClr val="C00000"/>
                </a:solidFill>
                <a:latin typeface="Helvetica" pitchFamily="2" charset="0"/>
              </a:rPr>
            </a:br>
            <a:endParaRPr lang="en-US" sz="3200" b="1" smtClean="0">
              <a:latin typeface="Helvetica" pitchFamily="2" charset="0"/>
            </a:endParaRPr>
          </a:p>
        </p:txBody>
      </p:sp>
      <p:sp>
        <p:nvSpPr>
          <p:cNvPr id="21507" name="Content Placeholder 2"/>
          <p:cNvSpPr>
            <a:spLocks noGrp="1"/>
          </p:cNvSpPr>
          <p:nvPr>
            <p:ph idx="1"/>
          </p:nvPr>
        </p:nvSpPr>
        <p:spPr>
          <a:xfrm>
            <a:off x="457200" y="2751138"/>
            <a:ext cx="8448675" cy="3433762"/>
          </a:xfrm>
        </p:spPr>
        <p:txBody>
          <a:bodyPr/>
          <a:lstStyle/>
          <a:p>
            <a:pPr>
              <a:defRPr/>
            </a:pPr>
            <a:r>
              <a:rPr lang="en-US" sz="1880" dirty="0" smtClean="0">
                <a:latin typeface="Helvetica" pitchFamily="34" charset="0"/>
              </a:rPr>
              <a:t>Check for </a:t>
            </a:r>
            <a:r>
              <a:rPr lang="en-US" sz="1880" dirty="0" err="1" smtClean="0">
                <a:latin typeface="Helvetica" pitchFamily="34" charset="0"/>
              </a:rPr>
              <a:t>ketones</a:t>
            </a:r>
            <a:r>
              <a:rPr lang="en-US" sz="1880" dirty="0" smtClean="0">
                <a:latin typeface="Helvetica" pitchFamily="34" charset="0"/>
              </a:rPr>
              <a:t> if blood sugar if greater than </a:t>
            </a:r>
            <a:r>
              <a:rPr lang="en-US" sz="1880" b="1" dirty="0" smtClean="0">
                <a:latin typeface="Helvetica" pitchFamily="34" charset="0"/>
              </a:rPr>
              <a:t>250mg/dl</a:t>
            </a:r>
            <a:r>
              <a:rPr lang="en-US" sz="1880" dirty="0" smtClean="0">
                <a:latin typeface="Helvetica" pitchFamily="34" charset="0"/>
              </a:rPr>
              <a:t> and/or student complains of nausea/vomiting, stomach ache, or is feeling ill</a:t>
            </a:r>
          </a:p>
          <a:p>
            <a:pPr>
              <a:defRPr/>
            </a:pPr>
            <a:endParaRPr lang="en-US" sz="1880" dirty="0" smtClean="0">
              <a:latin typeface="Helvetica" pitchFamily="34" charset="0"/>
            </a:endParaRPr>
          </a:p>
          <a:p>
            <a:pPr>
              <a:defRPr/>
            </a:pPr>
            <a:r>
              <a:rPr lang="en-US" sz="1880" dirty="0" smtClean="0">
                <a:latin typeface="Helvetica" pitchFamily="2" charset="0"/>
              </a:rPr>
              <a:t>Students should have access to water</a:t>
            </a:r>
          </a:p>
          <a:p>
            <a:pPr lvl="1">
              <a:defRPr/>
            </a:pPr>
            <a:r>
              <a:rPr lang="en-US" sz="1880" dirty="0" smtClean="0">
                <a:latin typeface="Helvetica" pitchFamily="2" charset="0"/>
              </a:rPr>
              <a:t>May be added to 504 plan</a:t>
            </a:r>
          </a:p>
          <a:p>
            <a:pPr lvl="1">
              <a:defRPr/>
            </a:pPr>
            <a:endParaRPr lang="en-US" sz="1880" dirty="0" smtClean="0">
              <a:latin typeface="Helvetica" pitchFamily="2" charset="0"/>
            </a:endParaRPr>
          </a:p>
          <a:p>
            <a:pPr>
              <a:defRPr/>
            </a:pPr>
            <a:r>
              <a:rPr lang="en-US" sz="1880" dirty="0" smtClean="0">
                <a:latin typeface="Helvetica" pitchFamily="2" charset="0"/>
              </a:rPr>
              <a:t>Students are not to miss class by sitting in the nurses</a:t>
            </a:r>
            <a:r>
              <a:rPr lang="en-US" altLang="en-US" sz="1880" dirty="0" smtClean="0">
                <a:latin typeface="Helvetica" pitchFamily="2" charset="0"/>
              </a:rPr>
              <a:t>’</a:t>
            </a:r>
            <a:r>
              <a:rPr lang="en-US" sz="1880" dirty="0" smtClean="0">
                <a:latin typeface="Helvetica" pitchFamily="2" charset="0"/>
              </a:rPr>
              <a:t> office or sent home- unless nausea/vomiting or feeling ill </a:t>
            </a:r>
          </a:p>
          <a:p>
            <a:pPr>
              <a:defRPr/>
            </a:pPr>
            <a:endParaRPr lang="en-US" sz="1880" dirty="0" smtClean="0">
              <a:latin typeface="Helvetica" pitchFamily="2" charset="0"/>
            </a:endParaRPr>
          </a:p>
          <a:p>
            <a:pPr>
              <a:defRPr/>
            </a:pPr>
            <a:r>
              <a:rPr lang="en-US" sz="1880" dirty="0" smtClean="0">
                <a:latin typeface="Helvetica" pitchFamily="2" charset="0"/>
              </a:rPr>
              <a:t>Refer to </a:t>
            </a:r>
            <a:r>
              <a:rPr lang="en-US" sz="1880" b="1" dirty="0" smtClean="0">
                <a:latin typeface="Helvetica" pitchFamily="2" charset="0"/>
              </a:rPr>
              <a:t>page 6</a:t>
            </a:r>
            <a:r>
              <a:rPr lang="en-US" sz="1880" dirty="0" smtClean="0">
                <a:latin typeface="Helvetica" pitchFamily="2" charset="0"/>
              </a:rPr>
              <a:t> of the Medical Management Plan for hyperglycemia treatment when using an insulin pump</a:t>
            </a:r>
          </a:p>
          <a:p>
            <a:pPr lvl="1">
              <a:defRPr/>
            </a:pPr>
            <a:endParaRPr lang="en-US" sz="1880" dirty="0" smtClean="0">
              <a:latin typeface="Helvetica" pitchFamily="2" charset="0"/>
            </a:endParaRPr>
          </a:p>
          <a:p>
            <a:pPr lvl="1">
              <a:defRPr/>
            </a:pPr>
            <a:endParaRPr lang="en-US" sz="2400" dirty="0" smtClean="0">
              <a:latin typeface="Helvetica" pitchFamily="2" charset="0"/>
            </a:endParaRPr>
          </a:p>
        </p:txBody>
      </p:sp>
      <p:pic>
        <p:nvPicPr>
          <p:cNvPr id="32772" name="Picture 2" descr="E:\clip art file\ketostix.PNG"/>
          <p:cNvPicPr>
            <a:picLocks noChangeAspect="1" noChangeArrowheads="1"/>
          </p:cNvPicPr>
          <p:nvPr/>
        </p:nvPicPr>
        <p:blipFill>
          <a:blip r:embed="rId2"/>
          <a:srcRect/>
          <a:stretch>
            <a:fillRect/>
          </a:stretch>
        </p:blipFill>
        <p:spPr bwMode="auto">
          <a:xfrm>
            <a:off x="1131888" y="739775"/>
            <a:ext cx="1758950"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Hyperglycemia</a:t>
            </a:r>
            <a:endParaRPr lang="en-US" sz="3200" smtClean="0">
              <a:latin typeface="Helvetica" pitchFamily="2" charset="0"/>
            </a:endParaRPr>
          </a:p>
        </p:txBody>
      </p:sp>
      <p:sp>
        <p:nvSpPr>
          <p:cNvPr id="3" name="Content Placeholder 2"/>
          <p:cNvSpPr>
            <a:spLocks noGrp="1"/>
          </p:cNvSpPr>
          <p:nvPr>
            <p:ph idx="1"/>
          </p:nvPr>
        </p:nvSpPr>
        <p:spPr>
          <a:xfrm>
            <a:off x="676275" y="1906588"/>
            <a:ext cx="8229600" cy="4278312"/>
          </a:xfrm>
        </p:spPr>
        <p:txBody>
          <a:bodyPr/>
          <a:lstStyle/>
          <a:p>
            <a:pPr>
              <a:defRPr/>
            </a:pPr>
            <a:r>
              <a:rPr lang="en-US" sz="1880" dirty="0" smtClean="0"/>
              <a:t>A common cause of hyperglycemia is an occluded/bent </a:t>
            </a:r>
            <a:r>
              <a:rPr lang="en-US" sz="1880" dirty="0" err="1" smtClean="0"/>
              <a:t>cannula</a:t>
            </a:r>
            <a:endParaRPr lang="en-US" sz="1880" dirty="0" smtClean="0"/>
          </a:p>
          <a:p>
            <a:pPr>
              <a:defRPr/>
            </a:pPr>
            <a:endParaRPr lang="en-US" sz="1880" dirty="0" smtClean="0"/>
          </a:p>
          <a:p>
            <a:pPr>
              <a:defRPr/>
            </a:pPr>
            <a:r>
              <a:rPr lang="en-US" sz="1880" dirty="0" smtClean="0"/>
              <a:t> </a:t>
            </a:r>
            <a:r>
              <a:rPr lang="en-US" sz="1880" dirty="0" smtClean="0">
                <a:solidFill>
                  <a:schemeClr val="tx1">
                    <a:lumMod val="95000"/>
                  </a:schemeClr>
                </a:solidFill>
              </a:rPr>
              <a:t>People wearing insulin pumps can develop diabetic ketoacidosis (DKA) within 4 hours if there is a problem with the delivery of insulin from the insulin pump</a:t>
            </a:r>
          </a:p>
          <a:p>
            <a:pPr>
              <a:defRPr/>
            </a:pPr>
            <a:endParaRPr lang="en-US" sz="1880" dirty="0" smtClean="0">
              <a:solidFill>
                <a:schemeClr val="tx1">
                  <a:lumMod val="95000"/>
                </a:schemeClr>
              </a:solidFill>
            </a:endParaRPr>
          </a:p>
          <a:p>
            <a:pPr>
              <a:defRPr/>
            </a:pPr>
            <a:r>
              <a:rPr lang="en-US" sz="1880" dirty="0" smtClean="0">
                <a:solidFill>
                  <a:schemeClr val="tx1">
                    <a:lumMod val="95000"/>
                  </a:schemeClr>
                </a:solidFill>
              </a:rPr>
              <a:t>Remember…</a:t>
            </a:r>
            <a:r>
              <a:rPr lang="en-US" sz="1880" b="1" dirty="0" smtClean="0">
                <a:solidFill>
                  <a:schemeClr val="tx1">
                    <a:lumMod val="95000"/>
                  </a:schemeClr>
                </a:solidFill>
              </a:rPr>
              <a:t>NEVER</a:t>
            </a:r>
            <a:r>
              <a:rPr lang="en-US" sz="1880" dirty="0" smtClean="0">
                <a:solidFill>
                  <a:schemeClr val="tx1">
                    <a:lumMod val="95000"/>
                  </a:schemeClr>
                </a:solidFill>
              </a:rPr>
              <a:t> disconnect or suspend the insulin pump for longer than one hour</a:t>
            </a:r>
          </a:p>
          <a:p>
            <a:pPr>
              <a:defRPr/>
            </a:pPr>
            <a:endParaRPr lang="en-US" dirty="0"/>
          </a:p>
        </p:txBody>
      </p:sp>
      <p:pic>
        <p:nvPicPr>
          <p:cNvPr id="33796" name="Picture 3" descr="bent canula.png"/>
          <p:cNvPicPr>
            <a:picLocks noChangeAspect="1"/>
          </p:cNvPicPr>
          <p:nvPr/>
        </p:nvPicPr>
        <p:blipFill>
          <a:blip r:embed="rId2"/>
          <a:srcRect/>
          <a:stretch>
            <a:fillRect/>
          </a:stretch>
        </p:blipFill>
        <p:spPr bwMode="auto">
          <a:xfrm>
            <a:off x="3321050" y="4737100"/>
            <a:ext cx="31623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6613" y="1071563"/>
            <a:ext cx="7740650" cy="974725"/>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Insulin Pump Therapy </a:t>
            </a:r>
            <a:endParaRPr lang="en-US" sz="3200" smtClean="0">
              <a:latin typeface="Helvetica" pitchFamily="2" charset="0"/>
            </a:endParaRPr>
          </a:p>
        </p:txBody>
      </p:sp>
      <p:sp>
        <p:nvSpPr>
          <p:cNvPr id="23555" name="Content Placeholder 2"/>
          <p:cNvSpPr>
            <a:spLocks noGrp="1"/>
          </p:cNvSpPr>
          <p:nvPr>
            <p:ph idx="1"/>
          </p:nvPr>
        </p:nvSpPr>
        <p:spPr>
          <a:xfrm>
            <a:off x="501650" y="2298700"/>
            <a:ext cx="8075613" cy="4559300"/>
          </a:xfrm>
        </p:spPr>
        <p:txBody>
          <a:bodyPr/>
          <a:lstStyle/>
          <a:p>
            <a:pPr eaLnBrk="1" hangingPunct="1">
              <a:defRPr/>
            </a:pPr>
            <a:endParaRPr lang="en-US" sz="1880" dirty="0" smtClean="0">
              <a:latin typeface="Helvetica" pitchFamily="2" charset="0"/>
            </a:endParaRPr>
          </a:p>
          <a:p>
            <a:pPr eaLnBrk="1" hangingPunct="1">
              <a:defRPr/>
            </a:pPr>
            <a:r>
              <a:rPr lang="en-US" sz="1880" dirty="0" smtClean="0">
                <a:latin typeface="Helvetica" pitchFamily="2" charset="0"/>
              </a:rPr>
              <a:t>When wearing an insulin pump a correction bolus can be given </a:t>
            </a:r>
            <a:r>
              <a:rPr lang="en-US" sz="1880" b="1" dirty="0" smtClean="0">
                <a:latin typeface="Helvetica" pitchFamily="2" charset="0"/>
              </a:rPr>
              <a:t>every 2 hours</a:t>
            </a:r>
            <a:r>
              <a:rPr lang="en-US" sz="1880" dirty="0" smtClean="0">
                <a:latin typeface="Helvetica" pitchFamily="2" charset="0"/>
              </a:rPr>
              <a:t> if needed to treat hyperglycemia, and to help get </a:t>
            </a:r>
            <a:r>
              <a:rPr lang="en-US" sz="1880" dirty="0" err="1" smtClean="0">
                <a:latin typeface="Helvetica" pitchFamily="2" charset="0"/>
              </a:rPr>
              <a:t>ketones</a:t>
            </a:r>
            <a:r>
              <a:rPr lang="en-US" sz="1880" dirty="0" smtClean="0">
                <a:latin typeface="Helvetica" pitchFamily="2" charset="0"/>
              </a:rPr>
              <a:t> out of the body</a:t>
            </a:r>
          </a:p>
          <a:p>
            <a:pPr eaLnBrk="1" hangingPunct="1">
              <a:defRPr/>
            </a:pPr>
            <a:endParaRPr lang="en-US" sz="1880" dirty="0" smtClean="0">
              <a:latin typeface="Helvetica" pitchFamily="2" charset="0"/>
            </a:endParaRPr>
          </a:p>
          <a:p>
            <a:pPr eaLnBrk="1" hangingPunct="1">
              <a:defRPr/>
            </a:pPr>
            <a:r>
              <a:rPr lang="en-US" sz="1880" dirty="0" smtClean="0">
                <a:latin typeface="Helvetica" pitchFamily="2" charset="0"/>
              </a:rPr>
              <a:t>The insulin pump has an Insulin on Board/Active Insulin feature that will prevent stacking insulin doses</a:t>
            </a:r>
          </a:p>
          <a:p>
            <a:pPr eaLnBrk="1" hangingPunct="1">
              <a:defRPr/>
            </a:pPr>
            <a:endParaRPr lang="en-US" sz="1880" dirty="0" smtClean="0">
              <a:latin typeface="Helvetica" pitchFamily="2" charset="0"/>
            </a:endParaRPr>
          </a:p>
          <a:p>
            <a:pPr eaLnBrk="1" hangingPunct="1">
              <a:defRPr/>
            </a:pPr>
            <a:r>
              <a:rPr lang="en-US" sz="1880" dirty="0" smtClean="0">
                <a:latin typeface="Helvetica" pitchFamily="2" charset="0"/>
              </a:rPr>
              <a:t>Check for </a:t>
            </a:r>
            <a:r>
              <a:rPr lang="en-US" sz="1880" dirty="0" err="1" smtClean="0">
                <a:latin typeface="Helvetica" pitchFamily="2" charset="0"/>
              </a:rPr>
              <a:t>Ketones</a:t>
            </a:r>
            <a:r>
              <a:rPr lang="en-US" sz="1880" dirty="0" smtClean="0">
                <a:latin typeface="Helvetica" pitchFamily="2" charset="0"/>
              </a:rPr>
              <a:t> with every void if blood glucose above 250</a:t>
            </a:r>
          </a:p>
          <a:p>
            <a:pPr eaLnBrk="1" hangingPunct="1">
              <a:defRPr/>
            </a:pPr>
            <a:endParaRPr lang="en-US" sz="1880" dirty="0" smtClean="0">
              <a:latin typeface="Helvetica" pitchFamily="2" charset="0"/>
            </a:endParaRPr>
          </a:p>
          <a:p>
            <a:pPr eaLnBrk="1" hangingPunct="1">
              <a:defRPr/>
            </a:pPr>
            <a:endParaRPr lang="en-US" sz="1880" dirty="0" smtClean="0">
              <a:latin typeface="Helvetica" pitchFamily="2" charset="0"/>
            </a:endParaRPr>
          </a:p>
          <a:p>
            <a:pPr eaLnBrk="1" hangingPunct="1">
              <a:buFont typeface="Arial" pitchFamily="34" charset="0"/>
              <a:buNone/>
              <a:defRPr/>
            </a:pPr>
            <a:endParaRPr lang="en-US" dirty="0" smtClean="0">
              <a:latin typeface="Helvetica" pitchFamily="2"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57263" y="1089025"/>
            <a:ext cx="7577137" cy="1101725"/>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Insulin Pump Therapy </a:t>
            </a:r>
            <a:endParaRPr lang="en-US" sz="3200" smtClean="0">
              <a:solidFill>
                <a:srgbClr val="C00000"/>
              </a:solidFill>
              <a:latin typeface="Helvetica" pitchFamily="2" charset="0"/>
            </a:endParaRPr>
          </a:p>
        </p:txBody>
      </p:sp>
      <p:sp>
        <p:nvSpPr>
          <p:cNvPr id="3" name="Content Placeholder 2"/>
          <p:cNvSpPr>
            <a:spLocks noGrp="1"/>
          </p:cNvSpPr>
          <p:nvPr>
            <p:ph idx="1"/>
          </p:nvPr>
        </p:nvSpPr>
        <p:spPr>
          <a:xfrm>
            <a:off x="450850" y="2287588"/>
            <a:ext cx="8280400" cy="3482975"/>
          </a:xfrm>
        </p:spPr>
        <p:txBody>
          <a:bodyPr>
            <a:normAutofit/>
          </a:bodyPr>
          <a:lstStyle/>
          <a:p>
            <a:pPr eaLnBrk="1" hangingPunct="1">
              <a:defRPr/>
            </a:pPr>
            <a:endParaRPr lang="en-US" dirty="0">
              <a:latin typeface="Helvetica" panose="020B0604020202020204" pitchFamily="34" charset="0"/>
              <a:cs typeface="Helvetica" panose="020B0604020202020204" pitchFamily="34" charset="0"/>
            </a:endParaRPr>
          </a:p>
          <a:p>
            <a:pPr lvl="1" eaLnBrk="1" hangingPunct="1">
              <a:defRPr/>
            </a:pPr>
            <a:r>
              <a:rPr lang="en-US" sz="1880" dirty="0">
                <a:latin typeface="Helvetica" panose="020B0604020202020204" pitchFamily="34" charset="0"/>
                <a:cs typeface="Helvetica" panose="020B0604020202020204" pitchFamily="34" charset="0"/>
              </a:rPr>
              <a:t>If the student has 2 consecutive blood sugar readings greater than </a:t>
            </a:r>
            <a:r>
              <a:rPr lang="en-US" sz="1880" dirty="0" smtClean="0">
                <a:latin typeface="Helvetica" panose="020B0604020202020204" pitchFamily="34" charset="0"/>
                <a:cs typeface="Helvetica" panose="020B0604020202020204" pitchFamily="34" charset="0"/>
              </a:rPr>
              <a:t>250mg/dl </a:t>
            </a:r>
            <a:r>
              <a:rPr lang="en-US" sz="1880" dirty="0">
                <a:latin typeface="Helvetica" panose="020B0604020202020204" pitchFamily="34" charset="0"/>
                <a:cs typeface="Helvetica" panose="020B0604020202020204" pitchFamily="34" charset="0"/>
              </a:rPr>
              <a:t>and there is no reasonable explanation: </a:t>
            </a:r>
            <a:endParaRPr lang="en-US" sz="1880" dirty="0" smtClean="0">
              <a:latin typeface="Helvetica" panose="020B0604020202020204" pitchFamily="34" charset="0"/>
              <a:cs typeface="Helvetica" panose="020B0604020202020204" pitchFamily="34" charset="0"/>
            </a:endParaRPr>
          </a:p>
          <a:p>
            <a:pPr lvl="1" eaLnBrk="1" hangingPunct="1">
              <a:defRPr/>
            </a:pPr>
            <a:endParaRPr lang="en-US" sz="1880" dirty="0">
              <a:latin typeface="Helvetica" panose="020B0604020202020204" pitchFamily="34" charset="0"/>
              <a:cs typeface="Helvetica" panose="020B0604020202020204" pitchFamily="34" charset="0"/>
            </a:endParaRPr>
          </a:p>
          <a:p>
            <a:pPr lvl="2" eaLnBrk="1" hangingPunct="1">
              <a:defRPr/>
            </a:pPr>
            <a:r>
              <a:rPr lang="en-US" sz="1880" dirty="0">
                <a:latin typeface="Helvetica" panose="020B0604020202020204" pitchFamily="34" charset="0"/>
                <a:cs typeface="Helvetica" panose="020B0604020202020204" pitchFamily="34" charset="0"/>
              </a:rPr>
              <a:t>The student will need to change the pump infusion </a:t>
            </a:r>
            <a:r>
              <a:rPr lang="en-US" sz="1880" dirty="0" smtClean="0">
                <a:latin typeface="Helvetica" panose="020B0604020202020204" pitchFamily="34" charset="0"/>
                <a:cs typeface="Helvetica" panose="020B0604020202020204" pitchFamily="34" charset="0"/>
              </a:rPr>
              <a:t>set/Pod, </a:t>
            </a:r>
            <a:r>
              <a:rPr lang="en-US" sz="1880" dirty="0">
                <a:latin typeface="Helvetica" panose="020B0604020202020204" pitchFamily="34" charset="0"/>
                <a:cs typeface="Helvetica" panose="020B0604020202020204" pitchFamily="34" charset="0"/>
              </a:rPr>
              <a:t>and use new </a:t>
            </a:r>
            <a:r>
              <a:rPr lang="en-US" sz="1880" dirty="0" smtClean="0">
                <a:latin typeface="Helvetica" panose="020B0604020202020204" pitchFamily="34" charset="0"/>
                <a:cs typeface="Helvetica" panose="020B0604020202020204" pitchFamily="34" charset="0"/>
              </a:rPr>
              <a:t>insulin</a:t>
            </a:r>
          </a:p>
          <a:p>
            <a:pPr lvl="2" eaLnBrk="1" hangingPunct="1">
              <a:defRPr/>
            </a:pPr>
            <a:r>
              <a:rPr lang="en-US" sz="1880" dirty="0" smtClean="0">
                <a:latin typeface="Helvetica" panose="020B0604020202020204" pitchFamily="34" charset="0"/>
                <a:cs typeface="Helvetica" panose="020B0604020202020204" pitchFamily="34" charset="0"/>
              </a:rPr>
              <a:t>If </a:t>
            </a:r>
            <a:r>
              <a:rPr lang="en-US" sz="1880" dirty="0">
                <a:latin typeface="Helvetica" panose="020B0604020202020204" pitchFamily="34" charset="0"/>
                <a:cs typeface="Helvetica" panose="020B0604020202020204" pitchFamily="34" charset="0"/>
              </a:rPr>
              <a:t>the student can not do this independently, call the </a:t>
            </a:r>
            <a:r>
              <a:rPr lang="en-US" sz="1880" dirty="0" smtClean="0">
                <a:latin typeface="Helvetica" panose="020B0604020202020204" pitchFamily="34" charset="0"/>
                <a:cs typeface="Helvetica" panose="020B0604020202020204" pitchFamily="34" charset="0"/>
              </a:rPr>
              <a:t>parent</a:t>
            </a:r>
          </a:p>
          <a:p>
            <a:pPr lvl="2" eaLnBrk="1" hangingPunct="1">
              <a:defRPr/>
            </a:pPr>
            <a:r>
              <a:rPr lang="en-US" sz="1880" dirty="0" smtClean="0">
                <a:latin typeface="Helvetica" panose="020B0604020202020204" pitchFamily="34" charset="0"/>
                <a:cs typeface="Helvetica" panose="020B0604020202020204" pitchFamily="34" charset="0"/>
              </a:rPr>
              <a:t>This could be a sign of a bad insulin pump site</a:t>
            </a:r>
          </a:p>
          <a:p>
            <a:pPr lvl="2" eaLnBrk="1" hangingPunct="1">
              <a:defRPr/>
            </a:pPr>
            <a:endParaRPr lang="en-US" sz="2200" dirty="0">
              <a:latin typeface="Helvetica" panose="020B0604020202020204" pitchFamily="34" charset="0"/>
              <a:cs typeface="Helvetica" panose="020B0604020202020204" pitchFamily="34" charset="0"/>
            </a:endParaRPr>
          </a:p>
          <a:p>
            <a:pPr lvl="2" eaLnBrk="1" hangingPunct="1">
              <a:buFont typeface="Arial" pitchFamily="34" charset="0"/>
              <a:buNone/>
              <a:defRPr/>
            </a:pPr>
            <a:endParaRPr lang="en-US" dirty="0">
              <a:latin typeface="Helvetica" panose="020B0604020202020204" pitchFamily="34" charset="0"/>
              <a:cs typeface="Helvetica"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1650" y="949325"/>
            <a:ext cx="8459788" cy="836613"/>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Insulin Pump Therapy </a:t>
            </a:r>
            <a:endParaRPr lang="en-US" sz="3200" smtClean="0">
              <a:latin typeface="Helvetica" pitchFamily="2" charset="0"/>
            </a:endParaRPr>
          </a:p>
        </p:txBody>
      </p:sp>
      <p:sp>
        <p:nvSpPr>
          <p:cNvPr id="58371" name="Content Placeholder 2"/>
          <p:cNvSpPr>
            <a:spLocks noGrp="1"/>
          </p:cNvSpPr>
          <p:nvPr>
            <p:ph idx="1"/>
          </p:nvPr>
        </p:nvSpPr>
        <p:spPr>
          <a:xfrm>
            <a:off x="501650" y="2151063"/>
            <a:ext cx="8075613" cy="4572000"/>
          </a:xfrm>
        </p:spPr>
        <p:txBody>
          <a:bodyPr/>
          <a:lstStyle/>
          <a:p>
            <a:pPr eaLnBrk="1" hangingPunct="1">
              <a:buFont typeface="Arial" pitchFamily="34" charset="0"/>
              <a:buNone/>
              <a:defRPr/>
            </a:pPr>
            <a:r>
              <a:rPr lang="en-US" sz="2000" b="1" dirty="0" smtClean="0">
                <a:latin typeface="Helvetica" pitchFamily="2" charset="0"/>
              </a:rPr>
              <a:t>Loss of Infusion Site: (Marked independent)</a:t>
            </a:r>
          </a:p>
          <a:p>
            <a:pPr eaLnBrk="1" hangingPunct="1">
              <a:buFont typeface="Arial" pitchFamily="34" charset="0"/>
              <a:buNone/>
              <a:defRPr/>
            </a:pPr>
            <a:endParaRPr lang="en-US" sz="2000" b="1" dirty="0" smtClean="0">
              <a:latin typeface="Helvetica" pitchFamily="2" charset="0"/>
            </a:endParaRPr>
          </a:p>
          <a:p>
            <a:pPr eaLnBrk="1" hangingPunct="1">
              <a:defRPr/>
            </a:pPr>
            <a:r>
              <a:rPr lang="en-US" sz="1880" dirty="0" smtClean="0">
                <a:latin typeface="Helvetica" pitchFamily="2" charset="0"/>
              </a:rPr>
              <a:t>Refer to page 5 of the Medical Management Plan</a:t>
            </a:r>
          </a:p>
          <a:p>
            <a:pPr eaLnBrk="1" hangingPunct="1">
              <a:defRPr/>
            </a:pPr>
            <a:r>
              <a:rPr lang="en-US" sz="1880" dirty="0" smtClean="0">
                <a:latin typeface="Helvetica" pitchFamily="2" charset="0"/>
              </a:rPr>
              <a:t>Remove the insulin pump site/pod</a:t>
            </a:r>
          </a:p>
          <a:p>
            <a:pPr eaLnBrk="1" hangingPunct="1">
              <a:defRPr/>
            </a:pPr>
            <a:r>
              <a:rPr lang="en-US" sz="1880" dirty="0" smtClean="0">
                <a:latin typeface="Helvetica" pitchFamily="2" charset="0"/>
              </a:rPr>
              <a:t>Independent students with supplies may reinsert infusion set</a:t>
            </a:r>
          </a:p>
          <a:p>
            <a:pPr eaLnBrk="1" hangingPunct="1">
              <a:defRPr/>
            </a:pPr>
            <a:r>
              <a:rPr lang="en-US" sz="1880" dirty="0" smtClean="0">
                <a:latin typeface="Helvetica" pitchFamily="2" charset="0"/>
              </a:rPr>
              <a:t>Recheck blood glucose in two hours to ensure proper placement</a:t>
            </a:r>
          </a:p>
          <a:p>
            <a:pPr eaLnBrk="1" hangingPunct="1">
              <a:buFont typeface="Arial" pitchFamily="34" charset="0"/>
              <a:buNone/>
              <a:defRPr/>
            </a:pPr>
            <a:endParaRPr lang="en-US" sz="2200" dirty="0" smtClean="0">
              <a:latin typeface="Helvetica" pitchFamily="2" charset="0"/>
            </a:endParaRPr>
          </a:p>
          <a:p>
            <a:pPr eaLnBrk="1" hangingPunct="1">
              <a:buFont typeface="Arial" pitchFamily="34" charset="0"/>
              <a:buNone/>
              <a:defRPr/>
            </a:pPr>
            <a:endParaRPr lang="en-US" dirty="0" smtClean="0">
              <a:latin typeface="Helvetica"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01650" y="949325"/>
            <a:ext cx="8459788" cy="836613"/>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Insulin Pump Therapy </a:t>
            </a:r>
            <a:endParaRPr lang="en-US" sz="3200" smtClean="0">
              <a:latin typeface="Helvetica" pitchFamily="2" charset="0"/>
            </a:endParaRPr>
          </a:p>
        </p:txBody>
      </p:sp>
      <p:sp>
        <p:nvSpPr>
          <p:cNvPr id="58371" name="Content Placeholder 2"/>
          <p:cNvSpPr>
            <a:spLocks noGrp="1"/>
          </p:cNvSpPr>
          <p:nvPr>
            <p:ph idx="1"/>
          </p:nvPr>
        </p:nvSpPr>
        <p:spPr>
          <a:xfrm>
            <a:off x="501650" y="2151063"/>
            <a:ext cx="8075613" cy="4572000"/>
          </a:xfrm>
        </p:spPr>
        <p:txBody>
          <a:bodyPr/>
          <a:lstStyle/>
          <a:p>
            <a:pPr eaLnBrk="1" hangingPunct="1">
              <a:buFont typeface="Arial" pitchFamily="34" charset="0"/>
              <a:buNone/>
              <a:defRPr/>
            </a:pPr>
            <a:r>
              <a:rPr lang="en-US" sz="2000" b="1" dirty="0" smtClean="0">
                <a:latin typeface="Helvetica" pitchFamily="2" charset="0"/>
              </a:rPr>
              <a:t>Loss of Infusion Site: (Not marked independent)</a:t>
            </a:r>
          </a:p>
          <a:p>
            <a:pPr eaLnBrk="1" hangingPunct="1">
              <a:buFont typeface="Arial" pitchFamily="34" charset="0"/>
              <a:buNone/>
              <a:defRPr/>
            </a:pPr>
            <a:endParaRPr lang="en-US" sz="2000" b="1" dirty="0" smtClean="0">
              <a:latin typeface="Helvetica" pitchFamily="2" charset="0"/>
            </a:endParaRPr>
          </a:p>
          <a:p>
            <a:pPr eaLnBrk="1" hangingPunct="1">
              <a:defRPr/>
            </a:pPr>
            <a:r>
              <a:rPr lang="en-US" sz="1880" dirty="0" smtClean="0">
                <a:latin typeface="Helvetica" pitchFamily="2" charset="0"/>
              </a:rPr>
              <a:t>Refer to page 5 of the Medical Management Plan</a:t>
            </a:r>
          </a:p>
          <a:p>
            <a:pPr eaLnBrk="1" hangingPunct="1">
              <a:defRPr/>
            </a:pPr>
            <a:r>
              <a:rPr lang="en-US" sz="1880" dirty="0" smtClean="0">
                <a:latin typeface="Helvetica" pitchFamily="2" charset="0"/>
              </a:rPr>
              <a:t>Remove the insulin pump site/pod</a:t>
            </a:r>
          </a:p>
          <a:p>
            <a:pPr eaLnBrk="1" hangingPunct="1">
              <a:defRPr/>
            </a:pPr>
            <a:r>
              <a:rPr lang="en-US" sz="1880" dirty="0" smtClean="0">
                <a:latin typeface="Helvetica" pitchFamily="2" charset="0"/>
              </a:rPr>
              <a:t>Notify caregivers to see if they are able to administer long acting insulin or if they can come to the school to replace the pump site</a:t>
            </a:r>
          </a:p>
          <a:p>
            <a:pPr eaLnBrk="1" hangingPunct="1">
              <a:defRPr/>
            </a:pPr>
            <a:r>
              <a:rPr lang="en-US" sz="1880" dirty="0" smtClean="0">
                <a:latin typeface="Helvetica" pitchFamily="2" charset="0"/>
              </a:rPr>
              <a:t>If you have their long acting insulin you may administer it (Give as immediately as you can)</a:t>
            </a:r>
          </a:p>
          <a:p>
            <a:pPr eaLnBrk="1" hangingPunct="1">
              <a:defRPr/>
            </a:pPr>
            <a:r>
              <a:rPr lang="en-US" sz="1880" dirty="0" smtClean="0">
                <a:latin typeface="Helvetica" pitchFamily="2" charset="0"/>
              </a:rPr>
              <a:t>If you do not have long lasting insulin, or the family is unable to come to the school then you can begin manual insulin injections by syringe or pen</a:t>
            </a:r>
          </a:p>
          <a:p>
            <a:pPr eaLnBrk="1" hangingPunct="1">
              <a:defRPr/>
            </a:pPr>
            <a:endParaRPr lang="en-US" sz="1880" dirty="0" smtClean="0">
              <a:latin typeface="Helvetica" pitchFamily="2" charset="0"/>
            </a:endParaRPr>
          </a:p>
          <a:p>
            <a:pPr eaLnBrk="1" hangingPunct="1">
              <a:buFont typeface="Arial" pitchFamily="34" charset="0"/>
              <a:buNone/>
              <a:defRPr/>
            </a:pPr>
            <a:endParaRPr lang="en-US" sz="2200" dirty="0" smtClean="0">
              <a:latin typeface="Helvetica" pitchFamily="2" charset="0"/>
            </a:endParaRPr>
          </a:p>
          <a:p>
            <a:pPr eaLnBrk="1" hangingPunct="1">
              <a:buFont typeface="Arial" pitchFamily="34" charset="0"/>
              <a:buNone/>
              <a:defRPr/>
            </a:pPr>
            <a:endParaRPr lang="en-US" dirty="0" smtClean="0">
              <a:latin typeface="Helvetica" pitchFamily="2"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Pump Therapy </a:t>
            </a:r>
            <a:endParaRPr lang="en-US" sz="3200" smtClean="0">
              <a:latin typeface="Helvetica" pitchFamily="2" charset="0"/>
            </a:endParaRPr>
          </a:p>
        </p:txBody>
      </p:sp>
      <p:sp>
        <p:nvSpPr>
          <p:cNvPr id="3" name="Content Placeholder 2"/>
          <p:cNvSpPr>
            <a:spLocks noGrp="1"/>
          </p:cNvSpPr>
          <p:nvPr>
            <p:ph idx="1"/>
          </p:nvPr>
        </p:nvSpPr>
        <p:spPr>
          <a:xfrm>
            <a:off x="676275" y="2081213"/>
            <a:ext cx="8229600" cy="4103687"/>
          </a:xfrm>
        </p:spPr>
        <p:txBody>
          <a:bodyPr/>
          <a:lstStyle/>
          <a:p>
            <a:pPr>
              <a:buFont typeface="Arial" pitchFamily="34" charset="0"/>
              <a:buNone/>
              <a:defRPr/>
            </a:pPr>
            <a:r>
              <a:rPr lang="en-US" sz="1880" b="1" dirty="0" smtClean="0">
                <a:latin typeface="Helvetica" pitchFamily="2" charset="0"/>
              </a:rPr>
              <a:t>Manual Injections:</a:t>
            </a:r>
          </a:p>
          <a:p>
            <a:pPr>
              <a:buFont typeface="Arial" pitchFamily="34" charset="0"/>
              <a:buNone/>
              <a:defRPr/>
            </a:pPr>
            <a:endParaRPr lang="en-US" sz="1880" b="1" dirty="0" smtClean="0">
              <a:latin typeface="Helvetica" pitchFamily="2" charset="0"/>
            </a:endParaRPr>
          </a:p>
          <a:p>
            <a:pPr>
              <a:buFont typeface="Arial" pitchFamily="34" charset="0"/>
              <a:buNone/>
              <a:defRPr/>
            </a:pPr>
            <a:r>
              <a:rPr lang="en-US" sz="1880" dirty="0" smtClean="0">
                <a:latin typeface="Helvetica" pitchFamily="2" charset="0"/>
              </a:rPr>
              <a:t>If you have to administer rapid acting insulin via syringe/pen due to a bad site or insulin pump failure</a:t>
            </a:r>
          </a:p>
          <a:p>
            <a:pPr>
              <a:defRPr/>
            </a:pPr>
            <a:endParaRPr lang="en-US" sz="1880" dirty="0" smtClean="0">
              <a:latin typeface="Helvetica" pitchFamily="2" charset="0"/>
            </a:endParaRPr>
          </a:p>
          <a:p>
            <a:pPr>
              <a:defRPr/>
            </a:pPr>
            <a:r>
              <a:rPr lang="en-US" sz="1880" dirty="0" smtClean="0">
                <a:latin typeface="Helvetica" pitchFamily="2" charset="0"/>
              </a:rPr>
              <a:t>Carbohydrate ratio and correction factor doses will be the same on the prescriber authorization form (You can continue to use the same form)</a:t>
            </a:r>
          </a:p>
          <a:p>
            <a:pPr>
              <a:defRPr/>
            </a:pPr>
            <a:endParaRPr lang="en-US" sz="1880" dirty="0" smtClean="0">
              <a:latin typeface="Helvetica" pitchFamily="2" charset="0"/>
            </a:endParaRPr>
          </a:p>
          <a:p>
            <a:pPr>
              <a:defRPr/>
            </a:pPr>
            <a:r>
              <a:rPr lang="en-US" sz="1880" b="1" dirty="0" smtClean="0">
                <a:latin typeface="Helvetica" pitchFamily="2" charset="0"/>
              </a:rPr>
              <a:t>Remember you must wait 3 hours between correction dose administration while on injections</a:t>
            </a:r>
          </a:p>
          <a:p>
            <a:pPr>
              <a:defRPr/>
            </a:pPr>
            <a:endParaRPr lang="en-US" sz="1880" b="1" dirty="0" smtClean="0">
              <a:latin typeface="Helvetica" pitchFamily="2" charset="0"/>
            </a:endParaRPr>
          </a:p>
          <a:p>
            <a:pPr>
              <a:defRPr/>
            </a:pPr>
            <a:r>
              <a:rPr lang="en-US" sz="1880" dirty="0" smtClean="0">
                <a:latin typeface="Helvetica" pitchFamily="2" charset="0"/>
              </a:rPr>
              <a:t>Give meal dose as scheduled</a:t>
            </a:r>
          </a:p>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2288" y="906463"/>
            <a:ext cx="8394700" cy="879475"/>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Insulin Pump Therapy </a:t>
            </a:r>
            <a:endParaRPr lang="en-US" sz="3200" smtClean="0">
              <a:latin typeface="Helvetica" pitchFamily="2" charset="0"/>
            </a:endParaRPr>
          </a:p>
        </p:txBody>
      </p:sp>
      <p:sp>
        <p:nvSpPr>
          <p:cNvPr id="39939" name="Content Placeholder 2"/>
          <p:cNvSpPr>
            <a:spLocks noGrp="1"/>
          </p:cNvSpPr>
          <p:nvPr>
            <p:ph idx="1"/>
          </p:nvPr>
        </p:nvSpPr>
        <p:spPr>
          <a:xfrm>
            <a:off x="522288" y="2190750"/>
            <a:ext cx="8096250" cy="4402138"/>
          </a:xfrm>
        </p:spPr>
        <p:txBody>
          <a:bodyPr/>
          <a:lstStyle/>
          <a:p>
            <a:pPr eaLnBrk="1" hangingPunct="1">
              <a:buFont typeface="Arial" pitchFamily="34" charset="0"/>
              <a:buNone/>
            </a:pPr>
            <a:r>
              <a:rPr lang="en-US" sz="2000" b="1" smtClean="0">
                <a:latin typeface="Helvetica" pitchFamily="2" charset="0"/>
              </a:rPr>
              <a:t>For Pump Failure:</a:t>
            </a:r>
          </a:p>
          <a:p>
            <a:pPr lvl="1" eaLnBrk="1" hangingPunct="1">
              <a:buFont typeface="Arial" pitchFamily="34" charset="0"/>
              <a:buChar char="•"/>
            </a:pPr>
            <a:r>
              <a:rPr lang="en-US" sz="1800" smtClean="0">
                <a:latin typeface="Helvetica" pitchFamily="2" charset="0"/>
              </a:rPr>
              <a:t>Remove pump and resume insulin injections by syringe or pen</a:t>
            </a:r>
          </a:p>
          <a:p>
            <a:pPr lvl="1" eaLnBrk="1" hangingPunct="1">
              <a:buFont typeface="Arial" pitchFamily="34" charset="0"/>
              <a:buChar char="•"/>
            </a:pPr>
            <a:r>
              <a:rPr lang="en-US" sz="1800" smtClean="0">
                <a:latin typeface="Helvetica" pitchFamily="2" charset="0"/>
              </a:rPr>
              <a:t>Rapid acting insulin may be administered by syringe/pen injection for insulin to carbohydrate ratio and correction factor doses</a:t>
            </a:r>
          </a:p>
          <a:p>
            <a:pPr lvl="1" eaLnBrk="1" hangingPunct="1">
              <a:buFont typeface="Arial" pitchFamily="34" charset="0"/>
              <a:buChar char="•"/>
            </a:pPr>
            <a:r>
              <a:rPr lang="en-US" sz="1800" smtClean="0">
                <a:latin typeface="Helvetica" pitchFamily="2" charset="0"/>
              </a:rPr>
              <a:t>Refer to the Prescriber Authorization form for dosing</a:t>
            </a:r>
          </a:p>
          <a:p>
            <a:pPr lvl="1" eaLnBrk="1" hangingPunct="1">
              <a:buFont typeface="Arial" pitchFamily="34" charset="0"/>
              <a:buChar char="•"/>
            </a:pPr>
            <a:r>
              <a:rPr lang="en-US" sz="1800" b="1" smtClean="0">
                <a:latin typeface="Helvetica" pitchFamily="2" charset="0"/>
              </a:rPr>
              <a:t>Remember: </a:t>
            </a:r>
            <a:r>
              <a:rPr lang="en-US" sz="1800" smtClean="0">
                <a:latin typeface="Helvetica" pitchFamily="2" charset="0"/>
              </a:rPr>
              <a:t>No insulin on board with injections, must wait 3 hours between correction doses</a:t>
            </a:r>
          </a:p>
          <a:p>
            <a:pPr lvl="1" eaLnBrk="1" hangingPunct="1">
              <a:buFont typeface="Arial" pitchFamily="34" charset="0"/>
              <a:buChar char="•"/>
            </a:pPr>
            <a:r>
              <a:rPr lang="en-US" sz="1800" smtClean="0">
                <a:latin typeface="Helvetica" pitchFamily="2" charset="0"/>
              </a:rPr>
              <a:t>Notify caregiver so (long acting insulin) can be administered if possible</a:t>
            </a:r>
          </a:p>
          <a:p>
            <a:pPr lvl="1" eaLnBrk="1" hangingPunct="1">
              <a:buFont typeface="Arial" pitchFamily="34" charset="0"/>
              <a:buChar char="•"/>
            </a:pPr>
            <a:r>
              <a:rPr lang="en-US" sz="1800" smtClean="0">
                <a:latin typeface="Helvetica" pitchFamily="2" charset="0"/>
              </a:rPr>
              <a:t>Do not allow student to “graze”</a:t>
            </a:r>
          </a:p>
          <a:p>
            <a:pPr lvl="1" eaLnBrk="1" hangingPunct="1">
              <a:buFont typeface="Arial" pitchFamily="34" charset="0"/>
              <a:buChar char="•"/>
            </a:pPr>
            <a:r>
              <a:rPr lang="en-US" sz="1800" smtClean="0">
                <a:latin typeface="Helvetica" pitchFamily="2" charset="0"/>
              </a:rPr>
              <a:t>Meal doses may be given as scheduled</a:t>
            </a:r>
          </a:p>
          <a:p>
            <a:pPr lvl="1" eaLnBrk="1" hangingPunct="1">
              <a:buFont typeface="Arial" pitchFamily="34" charset="0"/>
              <a:buChar char="•"/>
            </a:pPr>
            <a:r>
              <a:rPr lang="en-US" sz="1800" smtClean="0">
                <a:latin typeface="Helvetica" pitchFamily="2" charset="0"/>
              </a:rPr>
              <a:t>No need for student to go home, unless moderate to large ketones with nausea and/or vomiting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36638" y="836613"/>
            <a:ext cx="7532687" cy="992187"/>
          </a:xfrm>
        </p:spPr>
        <p:txBody>
          <a:bodyPr/>
          <a:lstStyle/>
          <a:p>
            <a:pPr eaLnBrk="1" hangingPunct="1"/>
            <a:r>
              <a:rPr lang="en-US" sz="3200" b="1" smtClean="0">
                <a:solidFill>
                  <a:srgbClr val="C00000"/>
                </a:solidFill>
                <a:latin typeface="Helvetica" pitchFamily="2" charset="0"/>
              </a:rPr>
              <a:t>Treatment of Hyperglycemia </a:t>
            </a:r>
            <a:br>
              <a:rPr lang="en-US" sz="3200" b="1" smtClean="0">
                <a:solidFill>
                  <a:srgbClr val="C00000"/>
                </a:solidFill>
                <a:latin typeface="Helvetica" pitchFamily="2" charset="0"/>
              </a:rPr>
            </a:br>
            <a:r>
              <a:rPr lang="en-US" sz="3200" b="1" smtClean="0">
                <a:solidFill>
                  <a:srgbClr val="C00000"/>
                </a:solidFill>
                <a:latin typeface="Helvetica" pitchFamily="2" charset="0"/>
              </a:rPr>
              <a:t>for Pump Therapy </a:t>
            </a:r>
            <a:endParaRPr lang="en-US" sz="3200" smtClean="0">
              <a:solidFill>
                <a:srgbClr val="C00000"/>
              </a:solidFill>
              <a:latin typeface="Helvetica" pitchFamily="2" charset="0"/>
            </a:endParaRPr>
          </a:p>
        </p:txBody>
      </p:sp>
      <p:sp>
        <p:nvSpPr>
          <p:cNvPr id="3" name="Content Placeholder 2"/>
          <p:cNvSpPr>
            <a:spLocks noGrp="1"/>
          </p:cNvSpPr>
          <p:nvPr>
            <p:ph idx="1"/>
          </p:nvPr>
        </p:nvSpPr>
        <p:spPr>
          <a:xfrm>
            <a:off x="338138" y="2116138"/>
            <a:ext cx="8623300" cy="4276725"/>
          </a:xfrm>
        </p:spPr>
        <p:txBody>
          <a:bodyPr>
            <a:normAutofit/>
          </a:bodyPr>
          <a:lstStyle/>
          <a:p>
            <a:pPr lvl="1" eaLnBrk="1" hangingPunct="1">
              <a:buFont typeface="Arial" pitchFamily="34" charset="0"/>
              <a:buNone/>
              <a:defRPr/>
            </a:pPr>
            <a:r>
              <a:rPr lang="en-US" sz="2000" b="1" dirty="0" smtClean="0">
                <a:latin typeface="Helvetica" panose="020B0604020202020204" pitchFamily="34" charset="0"/>
                <a:cs typeface="Helvetica" panose="020B0604020202020204" pitchFamily="34" charset="0"/>
              </a:rPr>
              <a:t>Moderate to Large </a:t>
            </a:r>
            <a:r>
              <a:rPr lang="en-US" sz="2000" b="1" dirty="0" err="1" smtClean="0">
                <a:latin typeface="Helvetica" panose="020B0604020202020204" pitchFamily="34" charset="0"/>
                <a:cs typeface="Helvetica" panose="020B0604020202020204" pitchFamily="34" charset="0"/>
              </a:rPr>
              <a:t>Ketones</a:t>
            </a:r>
            <a:r>
              <a:rPr lang="en-US" sz="2000" b="1" dirty="0" smtClean="0">
                <a:latin typeface="Helvetica" panose="020B0604020202020204" pitchFamily="34" charset="0"/>
                <a:cs typeface="Helvetica" panose="020B0604020202020204" pitchFamily="34" charset="0"/>
              </a:rPr>
              <a:t> with Nausea and Vomiting</a:t>
            </a:r>
            <a:r>
              <a:rPr lang="en-US" sz="2000" dirty="0" smtClean="0">
                <a:latin typeface="Helvetica" panose="020B0604020202020204" pitchFamily="34" charset="0"/>
                <a:cs typeface="Helvetica" panose="020B0604020202020204" pitchFamily="34" charset="0"/>
              </a:rPr>
              <a:t>:</a:t>
            </a:r>
          </a:p>
          <a:p>
            <a:pPr lvl="1" eaLnBrk="1" hangingPunct="1">
              <a:buFont typeface="Arial" pitchFamily="34" charset="0"/>
              <a:buNone/>
              <a:defRPr/>
            </a:pPr>
            <a:endParaRPr lang="en-US" sz="2000" dirty="0" smtClean="0">
              <a:latin typeface="Helvetica" panose="020B0604020202020204" pitchFamily="34" charset="0"/>
              <a:cs typeface="Helvetica" panose="020B0604020202020204" pitchFamily="34" charset="0"/>
            </a:endParaRP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Give correction bolus using </a:t>
            </a:r>
            <a:r>
              <a:rPr lang="en-US" sz="1850" b="1" dirty="0" smtClean="0">
                <a:latin typeface="Helvetica" panose="020B0604020202020204" pitchFamily="34" charset="0"/>
                <a:cs typeface="Helvetica" panose="020B0604020202020204" pitchFamily="34" charset="0"/>
              </a:rPr>
              <a:t>insulin pen/syringe</a:t>
            </a:r>
            <a:endParaRPr lang="en-US" sz="1850" dirty="0" smtClean="0">
              <a:latin typeface="Helvetica" panose="020B0604020202020204" pitchFamily="34" charset="0"/>
              <a:cs typeface="Helvetica" panose="020B0604020202020204" pitchFamily="34" charset="0"/>
            </a:endParaRP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Remember to input bolus into pump for insulin on board –</a:t>
            </a:r>
            <a:r>
              <a:rPr lang="en-US" sz="1850" b="1" dirty="0" smtClean="0">
                <a:latin typeface="Helvetica" panose="020B0604020202020204" pitchFamily="34" charset="0"/>
                <a:cs typeface="Helvetica" panose="020B0604020202020204" pitchFamily="34" charset="0"/>
              </a:rPr>
              <a:t> do not</a:t>
            </a:r>
            <a:r>
              <a:rPr lang="en-US" sz="1850" dirty="0" smtClean="0">
                <a:latin typeface="Helvetica" panose="020B0604020202020204" pitchFamily="34" charset="0"/>
                <a:cs typeface="Helvetica" panose="020B0604020202020204" pitchFamily="34" charset="0"/>
              </a:rPr>
              <a:t> give bolus to the patient through insulin pump</a:t>
            </a: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Run bolus into the trash (For Insulin on Board)</a:t>
            </a: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Student will need to change infusion set, site/pod and refill with new insulin; call parent if student cannot do this independently</a:t>
            </a: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This child should go home</a:t>
            </a:r>
          </a:p>
          <a:p>
            <a:pPr lvl="1" eaLnBrk="1" hangingPunct="1">
              <a:buFont typeface="Arial" pitchFamily="34" charset="0"/>
              <a:buChar char="•"/>
              <a:defRPr/>
            </a:pPr>
            <a:r>
              <a:rPr lang="en-US" sz="1850" dirty="0" smtClean="0">
                <a:latin typeface="Helvetica" panose="020B0604020202020204" pitchFamily="34" charset="0"/>
                <a:cs typeface="Helvetica" panose="020B0604020202020204" pitchFamily="34" charset="0"/>
              </a:rPr>
              <a:t>If you cannot get in touch with the parents contact our diabetes doctor on-call for pump calls: 205-638-9107 or after hours 205-638-9100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Continuous Glucose Monitor (CGM)</a:t>
            </a:r>
          </a:p>
        </p:txBody>
      </p:sp>
      <p:pic>
        <p:nvPicPr>
          <p:cNvPr id="14339" name="Picture 3"/>
          <p:cNvPicPr>
            <a:picLocks noChangeAspect="1"/>
          </p:cNvPicPr>
          <p:nvPr/>
        </p:nvPicPr>
        <p:blipFill>
          <a:blip r:embed="rId2"/>
          <a:srcRect/>
          <a:stretch>
            <a:fillRect/>
          </a:stretch>
        </p:blipFill>
        <p:spPr bwMode="auto">
          <a:xfrm>
            <a:off x="6459538" y="1955800"/>
            <a:ext cx="2346325" cy="2347913"/>
          </a:xfrm>
          <a:prstGeom prst="rect">
            <a:avLst/>
          </a:prstGeom>
          <a:noFill/>
          <a:ln w="9525">
            <a:noFill/>
            <a:miter lim="800000"/>
            <a:headEnd/>
            <a:tailEnd/>
          </a:ln>
        </p:spPr>
      </p:pic>
      <p:pic>
        <p:nvPicPr>
          <p:cNvPr id="14340" name="Picture 4"/>
          <p:cNvPicPr>
            <a:picLocks noChangeAspect="1"/>
          </p:cNvPicPr>
          <p:nvPr/>
        </p:nvPicPr>
        <p:blipFill>
          <a:blip r:embed="rId3"/>
          <a:srcRect/>
          <a:stretch>
            <a:fillRect/>
          </a:stretch>
        </p:blipFill>
        <p:spPr bwMode="auto">
          <a:xfrm>
            <a:off x="811213" y="2659063"/>
            <a:ext cx="1855787" cy="1304925"/>
          </a:xfrm>
          <a:prstGeom prst="rect">
            <a:avLst/>
          </a:prstGeom>
          <a:noFill/>
          <a:ln w="9525">
            <a:noFill/>
            <a:miter lim="800000"/>
            <a:headEnd/>
            <a:tailEnd/>
          </a:ln>
        </p:spPr>
      </p:pic>
      <p:sp>
        <p:nvSpPr>
          <p:cNvPr id="6" name="TextBox 5"/>
          <p:cNvSpPr txBox="1"/>
          <p:nvPr/>
        </p:nvSpPr>
        <p:spPr>
          <a:xfrm>
            <a:off x="628650" y="4137025"/>
            <a:ext cx="2643188" cy="1246188"/>
          </a:xfrm>
          <a:prstGeom prst="rect">
            <a:avLst/>
          </a:prstGeom>
          <a:noFill/>
        </p:spPr>
        <p:txBody>
          <a:bodyPr>
            <a:spAutoFit/>
          </a:bodyPr>
          <a:lstStyle/>
          <a:p>
            <a:pPr>
              <a:defRPr/>
            </a:pPr>
            <a:r>
              <a:rPr lang="en-US" sz="1875" dirty="0">
                <a:latin typeface="Helvetica" panose="020B0604020202020204" pitchFamily="34" charset="0"/>
                <a:cs typeface="Helvetica" panose="020B0604020202020204" pitchFamily="34" charset="0"/>
              </a:rPr>
              <a:t>Tandem t:slim X2 Insulin Pump with </a:t>
            </a:r>
            <a:r>
              <a:rPr lang="en-US" sz="1875" dirty="0" err="1">
                <a:latin typeface="Helvetica" panose="020B0604020202020204" pitchFamily="34" charset="0"/>
                <a:cs typeface="Helvetica" panose="020B0604020202020204" pitchFamily="34" charset="0"/>
              </a:rPr>
              <a:t>Dexcom</a:t>
            </a:r>
            <a:r>
              <a:rPr lang="en-US" sz="1875" dirty="0">
                <a:latin typeface="Helvetica" panose="020B0604020202020204" pitchFamily="34" charset="0"/>
                <a:cs typeface="Helvetica" panose="020B0604020202020204" pitchFamily="34" charset="0"/>
              </a:rPr>
              <a:t> G6 (Basal IQ Technology)</a:t>
            </a:r>
          </a:p>
        </p:txBody>
      </p:sp>
      <p:sp>
        <p:nvSpPr>
          <p:cNvPr id="7" name="TextBox 6"/>
          <p:cNvSpPr txBox="1"/>
          <p:nvPr/>
        </p:nvSpPr>
        <p:spPr>
          <a:xfrm>
            <a:off x="7113588" y="4137025"/>
            <a:ext cx="1495425" cy="381000"/>
          </a:xfrm>
          <a:prstGeom prst="rect">
            <a:avLst/>
          </a:prstGeom>
          <a:noFill/>
        </p:spPr>
        <p:txBody>
          <a:bodyPr>
            <a:spAutoFit/>
          </a:bodyPr>
          <a:lstStyle/>
          <a:p>
            <a:pPr>
              <a:defRPr/>
            </a:pPr>
            <a:r>
              <a:rPr lang="en-US" sz="1875" dirty="0" err="1">
                <a:latin typeface="Helvetica" panose="020B0604020202020204" pitchFamily="34" charset="0"/>
                <a:cs typeface="Helvetica" panose="020B0604020202020204" pitchFamily="34" charset="0"/>
              </a:rPr>
              <a:t>Dexcom</a:t>
            </a:r>
            <a:r>
              <a:rPr lang="en-US" sz="1875" dirty="0">
                <a:latin typeface="Helvetica" panose="020B0604020202020204" pitchFamily="34" charset="0"/>
                <a:cs typeface="Helvetica" panose="020B0604020202020204" pitchFamily="34" charset="0"/>
              </a:rPr>
              <a:t> G6</a:t>
            </a:r>
          </a:p>
        </p:txBody>
      </p:sp>
      <p:pic>
        <p:nvPicPr>
          <p:cNvPr id="14343" name="Picture 7"/>
          <p:cNvPicPr>
            <a:picLocks noChangeAspect="1"/>
          </p:cNvPicPr>
          <p:nvPr/>
        </p:nvPicPr>
        <p:blipFill>
          <a:blip r:embed="rId4"/>
          <a:srcRect/>
          <a:stretch>
            <a:fillRect/>
          </a:stretch>
        </p:blipFill>
        <p:spPr bwMode="auto">
          <a:xfrm>
            <a:off x="3335338" y="3814763"/>
            <a:ext cx="2600325" cy="1982787"/>
          </a:xfrm>
          <a:prstGeom prst="rect">
            <a:avLst/>
          </a:prstGeom>
          <a:noFill/>
          <a:ln w="9525">
            <a:noFill/>
            <a:miter lim="800000"/>
            <a:headEnd/>
            <a:tailEnd/>
          </a:ln>
        </p:spPr>
      </p:pic>
      <p:sp>
        <p:nvSpPr>
          <p:cNvPr id="9" name="TextBox 8"/>
          <p:cNvSpPr txBox="1"/>
          <p:nvPr/>
        </p:nvSpPr>
        <p:spPr>
          <a:xfrm>
            <a:off x="3335338" y="5529263"/>
            <a:ext cx="3124200" cy="958850"/>
          </a:xfrm>
          <a:prstGeom prst="rect">
            <a:avLst/>
          </a:prstGeom>
          <a:noFill/>
        </p:spPr>
        <p:txBody>
          <a:bodyPr>
            <a:spAutoFit/>
          </a:bodyPr>
          <a:lstStyle/>
          <a:p>
            <a:pPr>
              <a:defRPr/>
            </a:pPr>
            <a:endParaRPr lang="en-US" sz="1875" dirty="0">
              <a:latin typeface="Helvetica" panose="020B0604020202020204" pitchFamily="34" charset="0"/>
              <a:cs typeface="Helvetica" panose="020B0604020202020204" pitchFamily="34" charset="0"/>
            </a:endParaRPr>
          </a:p>
          <a:p>
            <a:pPr>
              <a:defRPr/>
            </a:pPr>
            <a:r>
              <a:rPr lang="en-US" sz="1875" dirty="0">
                <a:latin typeface="Helvetica" panose="020B0604020202020204" pitchFamily="34" charset="0"/>
                <a:cs typeface="Helvetica" panose="020B0604020202020204" pitchFamily="34" charset="0"/>
              </a:rPr>
              <a:t>Medtronic Insulin Pump with the Guardian CGM</a:t>
            </a:r>
          </a:p>
        </p:txBody>
      </p:sp>
      <p:pic>
        <p:nvPicPr>
          <p:cNvPr id="14345" name="Picture 9" descr="Libre picture.jpg"/>
          <p:cNvPicPr>
            <a:picLocks noChangeAspect="1"/>
          </p:cNvPicPr>
          <p:nvPr/>
        </p:nvPicPr>
        <p:blipFill>
          <a:blip r:embed="rId5"/>
          <a:srcRect/>
          <a:stretch>
            <a:fillRect/>
          </a:stretch>
        </p:blipFill>
        <p:spPr bwMode="auto">
          <a:xfrm>
            <a:off x="3335338" y="1955800"/>
            <a:ext cx="2600325" cy="1235075"/>
          </a:xfrm>
          <a:prstGeom prst="rect">
            <a:avLst/>
          </a:prstGeom>
          <a:noFill/>
          <a:ln w="9525">
            <a:noFill/>
            <a:miter lim="800000"/>
            <a:headEnd/>
            <a:tailEnd/>
          </a:ln>
        </p:spPr>
      </p:pic>
      <p:sp>
        <p:nvSpPr>
          <p:cNvPr id="14346" name="TextBox 11"/>
          <p:cNvSpPr txBox="1">
            <a:spLocks noChangeArrowheads="1"/>
          </p:cNvSpPr>
          <p:nvPr/>
        </p:nvSpPr>
        <p:spPr bwMode="auto">
          <a:xfrm>
            <a:off x="3271838" y="3190875"/>
            <a:ext cx="2432050" cy="369888"/>
          </a:xfrm>
          <a:prstGeom prst="rect">
            <a:avLst/>
          </a:prstGeom>
          <a:noFill/>
          <a:ln w="9525">
            <a:noFill/>
            <a:miter lim="800000"/>
            <a:headEnd/>
            <a:tailEnd/>
          </a:ln>
        </p:spPr>
        <p:txBody>
          <a:bodyPr>
            <a:spAutoFit/>
          </a:bodyPr>
          <a:lstStyle/>
          <a:p>
            <a:r>
              <a:rPr lang="en-US"/>
              <a:t>    Freestyle Libre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525" y="2122488"/>
            <a:ext cx="7802563" cy="1246187"/>
          </a:xfrm>
          <a:prstGeom prst="rect">
            <a:avLst/>
          </a:prstGeom>
          <a:noFill/>
        </p:spPr>
        <p:txBody>
          <a:bodyPr>
            <a:spAutoFit/>
          </a:bodyPr>
          <a:lstStyle/>
          <a:p>
            <a:pPr eaLnBrk="1" hangingPunct="1">
              <a:buFont typeface="Arial" pitchFamily="34" charset="0"/>
              <a:buNone/>
              <a:defRPr/>
            </a:pPr>
            <a:endParaRPr lang="en-US" sz="1875" b="1" dirty="0">
              <a:solidFill>
                <a:srgbClr val="CF1C20"/>
              </a:solidFill>
              <a:latin typeface="Helvetica" pitchFamily="34" charset="0"/>
            </a:endParaRPr>
          </a:p>
          <a:p>
            <a:pPr marL="342900" indent="-342900">
              <a:buFont typeface="Arial" pitchFamily="34" charset="0"/>
              <a:buChar char="•"/>
              <a:defRPr/>
            </a:pPr>
            <a:r>
              <a:rPr lang="en-US" sz="1875" dirty="0">
                <a:latin typeface="Helvetica" pitchFamily="34" charset="0"/>
              </a:rPr>
              <a:t>Grant’s diabetes is managed by an insulin pump.  His current blood sugar is 278.  His last correction bolus was 2 hours ago.  When can he have another correction bolus?</a:t>
            </a:r>
          </a:p>
        </p:txBody>
      </p:sp>
      <p:sp>
        <p:nvSpPr>
          <p:cNvPr id="41987"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Scenario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774700" y="2190750"/>
            <a:ext cx="7777163" cy="969963"/>
          </a:xfrm>
          <a:prstGeom prst="rect">
            <a:avLst/>
          </a:prstGeom>
          <a:noFill/>
          <a:ln w="9525">
            <a:noFill/>
            <a:miter lim="800000"/>
            <a:headEnd/>
            <a:tailEnd/>
          </a:ln>
        </p:spPr>
        <p:txBody>
          <a:bodyPr>
            <a:spAutoFit/>
          </a:bodyPr>
          <a:lstStyle/>
          <a:p>
            <a:pPr marL="342900" indent="-342900">
              <a:buFont typeface="Arial" pitchFamily="34" charset="0"/>
              <a:buChar char="•"/>
            </a:pPr>
            <a:r>
              <a:rPr lang="en-US" sz="1900">
                <a:latin typeface="Helvetica" pitchFamily="2" charset="0"/>
              </a:rPr>
              <a:t>Correction bolus can be given now</a:t>
            </a:r>
          </a:p>
          <a:p>
            <a:pPr marL="342900" indent="-342900">
              <a:buFont typeface="Arial" pitchFamily="34" charset="0"/>
              <a:buChar char="•"/>
            </a:pPr>
            <a:r>
              <a:rPr lang="en-US" sz="1900">
                <a:latin typeface="Helvetica" pitchFamily="2" charset="0"/>
              </a:rPr>
              <a:t>Insulin pumps have insulin on board feature, which calculates to prevent the stacking of insulin doses</a:t>
            </a:r>
          </a:p>
        </p:txBody>
      </p:sp>
      <p:sp>
        <p:nvSpPr>
          <p:cNvPr id="43011"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Response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3" y="2190750"/>
            <a:ext cx="7688262" cy="957263"/>
          </a:xfrm>
          <a:prstGeom prst="rect">
            <a:avLst/>
          </a:prstGeom>
          <a:noFill/>
        </p:spPr>
        <p:txBody>
          <a:bodyPr>
            <a:spAutoFit/>
          </a:bodyPr>
          <a:lstStyle/>
          <a:p>
            <a:pPr marL="342900" indent="-342900">
              <a:buFont typeface="Arial" pitchFamily="34" charset="0"/>
              <a:buChar char="•"/>
              <a:defRPr/>
            </a:pPr>
            <a:r>
              <a:rPr lang="en-US" sz="1875" dirty="0">
                <a:latin typeface="Helvetica" panose="020B0604020202020204" pitchFamily="34" charset="0"/>
                <a:cs typeface="Helvetica" panose="020B0604020202020204" pitchFamily="34" charset="0"/>
              </a:rPr>
              <a:t>Eli comes to you from the playground after being tackled by another student.  The screen on his insulin pump is shattered and the pump is not delivering insulin.  How should you proceed?</a:t>
            </a:r>
          </a:p>
        </p:txBody>
      </p:sp>
      <p:sp>
        <p:nvSpPr>
          <p:cNvPr id="44035"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Scenario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988" y="2190750"/>
            <a:ext cx="7796212" cy="2427288"/>
          </a:xfrm>
          <a:prstGeom prst="rect">
            <a:avLst/>
          </a:prstGeom>
          <a:noFill/>
        </p:spPr>
        <p:txBody>
          <a:bodyPr>
            <a:spAutoFit/>
          </a:bodyPr>
          <a:lstStyle/>
          <a:p>
            <a:pPr eaLnBrk="1" hangingPunct="1">
              <a:buFont typeface="Wingdings" pitchFamily="2" charset="2"/>
              <a:buChar char="§"/>
              <a:defRPr/>
            </a:pPr>
            <a:endParaRPr lang="en-US" sz="1875"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defRPr/>
            </a:pPr>
            <a:r>
              <a:rPr lang="en-US" sz="1880" dirty="0">
                <a:latin typeface="Helvetica" panose="020B0604020202020204" pitchFamily="34" charset="0"/>
                <a:cs typeface="Helvetica" panose="020B0604020202020204" pitchFamily="34" charset="0"/>
              </a:rPr>
              <a:t>Remove pump</a:t>
            </a:r>
          </a:p>
          <a:p>
            <a:pPr marL="342900" indent="-342900">
              <a:buFont typeface="Arial" panose="020B0604020202020204" pitchFamily="34" charset="0"/>
              <a:buChar char="•"/>
              <a:defRPr/>
            </a:pPr>
            <a:r>
              <a:rPr lang="en-US" sz="1880" dirty="0">
                <a:latin typeface="Helvetica" panose="020B0604020202020204" pitchFamily="34" charset="0"/>
                <a:cs typeface="Helvetica" panose="020B0604020202020204" pitchFamily="34" charset="0"/>
              </a:rPr>
              <a:t>Notify caregiver so long lasting insulin can be administered</a:t>
            </a:r>
          </a:p>
          <a:p>
            <a:pPr marL="342900" indent="-342900">
              <a:buFont typeface="Arial" panose="020B0604020202020204" pitchFamily="34" charset="0"/>
              <a:buChar char="•"/>
              <a:defRPr/>
            </a:pPr>
            <a:r>
              <a:rPr lang="en-US" sz="1880" dirty="0">
                <a:latin typeface="Helvetica" panose="020B0604020202020204" pitchFamily="34" charset="0"/>
                <a:cs typeface="Helvetica" panose="020B0604020202020204" pitchFamily="34" charset="0"/>
              </a:rPr>
              <a:t>Rapid acting insulin may be administered using syringe or pen for insulin to carbohydrate and correction factor doses</a:t>
            </a:r>
          </a:p>
          <a:p>
            <a:pPr marL="342900" indent="-342900">
              <a:buFont typeface="Arial" panose="020B0604020202020204" pitchFamily="34" charset="0"/>
              <a:buChar char="•"/>
              <a:defRPr/>
            </a:pPr>
            <a:r>
              <a:rPr lang="en-US" sz="1880" dirty="0">
                <a:latin typeface="Helvetica" panose="020B0604020202020204" pitchFamily="34" charset="0"/>
                <a:cs typeface="Helvetica" panose="020B0604020202020204" pitchFamily="34" charset="0"/>
              </a:rPr>
              <a:t>Correction doses must be given 3 hours apart, but meal doses may be given as scheduled</a:t>
            </a:r>
          </a:p>
          <a:p>
            <a:pPr marL="342900" indent="-342900">
              <a:buFont typeface="Arial" panose="020B0604020202020204" pitchFamily="34" charset="0"/>
              <a:buChar char="•"/>
              <a:defRPr/>
            </a:pPr>
            <a:r>
              <a:rPr lang="en-US" sz="1880" dirty="0">
                <a:latin typeface="Helvetica" panose="020B0604020202020204" pitchFamily="34" charset="0"/>
                <a:cs typeface="Helvetica" panose="020B0604020202020204" pitchFamily="34" charset="0"/>
              </a:rPr>
              <a:t>Student does not need to go home</a:t>
            </a:r>
          </a:p>
        </p:txBody>
      </p:sp>
      <p:sp>
        <p:nvSpPr>
          <p:cNvPr id="45059"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Response: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Scenario</a:t>
            </a:r>
          </a:p>
        </p:txBody>
      </p:sp>
      <p:sp>
        <p:nvSpPr>
          <p:cNvPr id="34819" name="Content Placeholder 2"/>
          <p:cNvSpPr>
            <a:spLocks noGrp="1"/>
          </p:cNvSpPr>
          <p:nvPr>
            <p:ph idx="1"/>
          </p:nvPr>
        </p:nvSpPr>
        <p:spPr>
          <a:xfrm>
            <a:off x="676275" y="1906588"/>
            <a:ext cx="8229600" cy="4278312"/>
          </a:xfrm>
        </p:spPr>
        <p:txBody>
          <a:bodyPr/>
          <a:lstStyle/>
          <a:p>
            <a:pPr marL="0" indent="0">
              <a:defRPr/>
            </a:pPr>
            <a:r>
              <a:rPr lang="en-US" sz="1880" dirty="0" smtClean="0">
                <a:latin typeface="Helvetica" pitchFamily="2" charset="0"/>
              </a:rPr>
              <a:t>Karen ate lunch at 12:15pm. Her blood sugar was 148 and she received a correction dose at that time. It is now 1:45 pm and the class is having a party with pizza and ice cream.</a:t>
            </a:r>
          </a:p>
          <a:p>
            <a:pPr marL="0" indent="0">
              <a:defRPr/>
            </a:pPr>
            <a:endParaRPr lang="en-US" sz="1880" dirty="0" smtClean="0">
              <a:latin typeface="Helvetica" pitchFamily="2" charset="0"/>
            </a:endParaRPr>
          </a:p>
          <a:p>
            <a:pPr marL="0" indent="0">
              <a:defRPr/>
            </a:pPr>
            <a:r>
              <a:rPr lang="en-US" sz="1880" dirty="0" smtClean="0">
                <a:latin typeface="Helvetica" pitchFamily="2" charset="0"/>
              </a:rPr>
              <a:t>Can the student participate in the party?  </a:t>
            </a:r>
          </a:p>
          <a:p>
            <a:pPr marL="0" indent="0">
              <a:defRPr/>
            </a:pPr>
            <a:r>
              <a:rPr lang="en-US" sz="1880" dirty="0" smtClean="0">
                <a:latin typeface="Helvetica" pitchFamily="2" charset="0"/>
              </a:rPr>
              <a:t>Can she get insulin for the party food?</a:t>
            </a:r>
          </a:p>
          <a:p>
            <a:pPr marL="0" indent="0">
              <a:defRPr/>
            </a:pPr>
            <a:r>
              <a:rPr lang="en-US" sz="1880" dirty="0" smtClean="0">
                <a:latin typeface="Helvetica" pitchFamily="2" charset="0"/>
              </a:rPr>
              <a:t>Does she need to check another blood glucose?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Response:</a:t>
            </a:r>
          </a:p>
        </p:txBody>
      </p:sp>
      <p:sp>
        <p:nvSpPr>
          <p:cNvPr id="35843" name="Rectangle 3"/>
          <p:cNvSpPr>
            <a:spLocks noChangeArrowheads="1"/>
          </p:cNvSpPr>
          <p:nvPr/>
        </p:nvSpPr>
        <p:spPr bwMode="auto">
          <a:xfrm>
            <a:off x="774700" y="2403475"/>
            <a:ext cx="7699375" cy="2117725"/>
          </a:xfrm>
          <a:prstGeom prst="rect">
            <a:avLst/>
          </a:prstGeom>
          <a:noFill/>
          <a:ln w="9525">
            <a:noFill/>
            <a:miter lim="800000"/>
            <a:headEnd/>
            <a:tailEnd/>
          </a:ln>
        </p:spPr>
        <p:txBody>
          <a:bodyPr>
            <a:spAutoFit/>
          </a:bodyPr>
          <a:lstStyle/>
          <a:p>
            <a:pPr>
              <a:buFont typeface="Arial" pitchFamily="34" charset="0"/>
              <a:buChar char="•"/>
              <a:defRPr/>
            </a:pPr>
            <a:r>
              <a:rPr lang="en-US" sz="1880" dirty="0"/>
              <a:t>Yes the student can participate and get insulin for the food eaten at the party</a:t>
            </a:r>
          </a:p>
          <a:p>
            <a:pPr>
              <a:buFont typeface="Arial" pitchFamily="34" charset="0"/>
              <a:buChar char="•"/>
              <a:defRPr/>
            </a:pPr>
            <a:r>
              <a:rPr lang="en-US" sz="1880" dirty="0"/>
              <a:t>Remember students can get rapid acting insulin for carbohydrates as often as they eat</a:t>
            </a:r>
          </a:p>
          <a:p>
            <a:pPr>
              <a:buFont typeface="Arial" pitchFamily="34" charset="0"/>
              <a:buChar char="•"/>
              <a:defRPr/>
            </a:pPr>
            <a:r>
              <a:rPr lang="en-US" sz="1880" dirty="0"/>
              <a:t>No need to check a blood glucose since it has not been two hours since the last correction was given</a:t>
            </a:r>
          </a:p>
          <a:p>
            <a:pPr>
              <a:buFont typeface="Arial" pitchFamily="34" charset="0"/>
              <a:buChar char="•"/>
              <a:defRPr/>
            </a:pPr>
            <a:r>
              <a:rPr lang="en-US" sz="1880" dirty="0"/>
              <a:t>You will only enter in the carbohydrates to be eaten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68450" y="981075"/>
            <a:ext cx="6515100" cy="857250"/>
          </a:xfrm>
        </p:spPr>
        <p:txBody>
          <a:bodyPr/>
          <a:lstStyle/>
          <a:p>
            <a:pPr eaLnBrk="1" hangingPunct="1"/>
            <a:r>
              <a:rPr lang="en-US" sz="3200" b="1" smtClean="0">
                <a:solidFill>
                  <a:srgbClr val="C00000"/>
                </a:solidFill>
                <a:latin typeface="Helvetica" pitchFamily="2" charset="0"/>
              </a:rPr>
              <a:t>Symptoms of Hypoglycemia</a:t>
            </a:r>
            <a:endParaRPr lang="en-US" sz="3200" smtClean="0">
              <a:solidFill>
                <a:srgbClr val="C00000"/>
              </a:solidFill>
              <a:latin typeface="Helvetica" pitchFamily="2" charset="0"/>
            </a:endParaRPr>
          </a:p>
        </p:txBody>
      </p:sp>
      <p:sp>
        <p:nvSpPr>
          <p:cNvPr id="48131" name="Content Placeholder 2"/>
          <p:cNvSpPr>
            <a:spLocks noGrp="1"/>
          </p:cNvSpPr>
          <p:nvPr>
            <p:ph idx="1"/>
          </p:nvPr>
        </p:nvSpPr>
        <p:spPr>
          <a:xfrm>
            <a:off x="1649413" y="2287588"/>
            <a:ext cx="6172200" cy="3208337"/>
          </a:xfrm>
        </p:spPr>
        <p:txBody>
          <a:bodyPr/>
          <a:lstStyle/>
          <a:p>
            <a:pPr eaLnBrk="1" hangingPunct="1">
              <a:buFont typeface="Arial" pitchFamily="34" charset="0"/>
              <a:buNone/>
            </a:pPr>
            <a:endParaRPr lang="en-US" smtClean="0">
              <a:latin typeface="Helvetica" pitchFamily="2" charset="0"/>
            </a:endParaRPr>
          </a:p>
          <a:p>
            <a:pPr eaLnBrk="1" hangingPunct="1">
              <a:buFont typeface="Arial" pitchFamily="34" charset="0"/>
              <a:buNone/>
            </a:pPr>
            <a:endParaRPr lang="en-US" smtClean="0">
              <a:latin typeface="Helvetica" pitchFamily="2" charset="0"/>
            </a:endParaRPr>
          </a:p>
        </p:txBody>
      </p:sp>
      <p:pic>
        <p:nvPicPr>
          <p:cNvPr id="48132" name="Picture 4"/>
          <p:cNvPicPr>
            <a:picLocks noChangeAspect="1" noChangeArrowheads="1"/>
          </p:cNvPicPr>
          <p:nvPr/>
        </p:nvPicPr>
        <p:blipFill>
          <a:blip r:embed="rId2"/>
          <a:srcRect/>
          <a:stretch>
            <a:fillRect/>
          </a:stretch>
        </p:blipFill>
        <p:spPr bwMode="auto">
          <a:xfrm>
            <a:off x="1096963" y="2281238"/>
            <a:ext cx="6829425" cy="3552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77963" y="1333500"/>
            <a:ext cx="6515100" cy="857250"/>
          </a:xfrm>
        </p:spPr>
        <p:txBody>
          <a:bodyPr/>
          <a:lstStyle/>
          <a:p>
            <a:pPr eaLnBrk="1" hangingPunct="1"/>
            <a:r>
              <a:rPr lang="en-US" sz="3200" b="1" smtClean="0">
                <a:solidFill>
                  <a:srgbClr val="C00000"/>
                </a:solidFill>
                <a:latin typeface="Helvetica" pitchFamily="2" charset="0"/>
              </a:rPr>
              <a:t>Hypoglycemia on Insulin Pump</a:t>
            </a:r>
          </a:p>
        </p:txBody>
      </p:sp>
      <p:sp>
        <p:nvSpPr>
          <p:cNvPr id="48131" name="Content Placeholder 2"/>
          <p:cNvSpPr>
            <a:spLocks noGrp="1"/>
          </p:cNvSpPr>
          <p:nvPr>
            <p:ph idx="1"/>
          </p:nvPr>
        </p:nvSpPr>
        <p:spPr>
          <a:xfrm>
            <a:off x="661988" y="2533650"/>
            <a:ext cx="7602537" cy="3492500"/>
          </a:xfrm>
        </p:spPr>
        <p:txBody>
          <a:bodyPr/>
          <a:lstStyle/>
          <a:p>
            <a:pPr eaLnBrk="1" hangingPunct="1">
              <a:buFont typeface="Arial" pitchFamily="34" charset="0"/>
              <a:buNone/>
              <a:defRPr/>
            </a:pPr>
            <a:r>
              <a:rPr lang="en-US" sz="2000" b="1" dirty="0" smtClean="0">
                <a:latin typeface="Helvetica" pitchFamily="2" charset="0"/>
              </a:rPr>
              <a:t>Causes of Hypoglycemia</a:t>
            </a:r>
          </a:p>
          <a:p>
            <a:pPr eaLnBrk="1" hangingPunct="1">
              <a:buFont typeface="Arial" pitchFamily="34" charset="0"/>
              <a:buNone/>
              <a:defRPr/>
            </a:pPr>
            <a:endParaRPr lang="en-US" sz="1900" b="1" dirty="0" smtClean="0">
              <a:latin typeface="Helvetica" pitchFamily="2" charset="0"/>
            </a:endParaRPr>
          </a:p>
          <a:p>
            <a:pPr lvl="1">
              <a:buFont typeface="Arial" pitchFamily="34" charset="0"/>
              <a:buChar char="•"/>
              <a:defRPr/>
            </a:pPr>
            <a:r>
              <a:rPr lang="en-US" sz="1880" dirty="0" smtClean="0">
                <a:latin typeface="Helvetica" pitchFamily="2" charset="0"/>
              </a:rPr>
              <a:t>Miscalculated carbohydrates</a:t>
            </a:r>
          </a:p>
          <a:p>
            <a:pPr lvl="1">
              <a:buFont typeface="Arial" pitchFamily="34" charset="0"/>
              <a:buChar char="•"/>
              <a:defRPr/>
            </a:pPr>
            <a:r>
              <a:rPr lang="en-US" sz="1880" dirty="0" smtClean="0">
                <a:latin typeface="Helvetica" pitchFamily="2" charset="0"/>
              </a:rPr>
              <a:t>Too few carbohydrates consumed for the amount of insulin given</a:t>
            </a:r>
          </a:p>
          <a:p>
            <a:pPr lvl="1">
              <a:buFont typeface="Arial" pitchFamily="34" charset="0"/>
              <a:buChar char="•"/>
              <a:defRPr/>
            </a:pPr>
            <a:r>
              <a:rPr lang="en-US" sz="1880" dirty="0" smtClean="0">
                <a:latin typeface="Helvetica" pitchFamily="2" charset="0"/>
              </a:rPr>
              <a:t>Basal rate set too high </a:t>
            </a:r>
          </a:p>
          <a:p>
            <a:pPr lvl="1">
              <a:buFont typeface="Arial" pitchFamily="34" charset="0"/>
              <a:buChar char="•"/>
              <a:defRPr/>
            </a:pPr>
            <a:r>
              <a:rPr lang="en-US" sz="1880" dirty="0" smtClean="0">
                <a:latin typeface="Helvetica" pitchFamily="2" charset="0"/>
              </a:rPr>
              <a:t>Exercise or unusually high activity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14375" y="1200150"/>
            <a:ext cx="7934325" cy="857250"/>
          </a:xfrm>
        </p:spPr>
        <p:txBody>
          <a:bodyPr/>
          <a:lstStyle/>
          <a:p>
            <a:pPr eaLnBrk="1" hangingPunct="1"/>
            <a:r>
              <a:rPr lang="en-US" sz="3200" b="1" smtClean="0">
                <a:solidFill>
                  <a:srgbClr val="C00000"/>
                </a:solidFill>
                <a:latin typeface="Helvetica" pitchFamily="2" charset="0"/>
              </a:rPr>
              <a:t>Treatment of Hypoglycemia for Insulin Pump Therapy</a:t>
            </a:r>
          </a:p>
        </p:txBody>
      </p:sp>
      <p:sp>
        <p:nvSpPr>
          <p:cNvPr id="76803" name="Content Placeholder 2"/>
          <p:cNvSpPr>
            <a:spLocks noGrp="1"/>
          </p:cNvSpPr>
          <p:nvPr>
            <p:ph idx="1"/>
          </p:nvPr>
        </p:nvSpPr>
        <p:spPr>
          <a:xfrm>
            <a:off x="603250" y="2308225"/>
            <a:ext cx="8045450" cy="4084638"/>
          </a:xfrm>
        </p:spPr>
        <p:txBody>
          <a:bodyPr/>
          <a:lstStyle/>
          <a:p>
            <a:pPr marL="0" indent="0">
              <a:buFont typeface="Arial" pitchFamily="34" charset="0"/>
              <a:buNone/>
              <a:defRPr/>
            </a:pPr>
            <a:r>
              <a:rPr lang="en-US" sz="2000" b="1" dirty="0">
                <a:latin typeface="Helvetica" pitchFamily="34" charset="0"/>
              </a:rPr>
              <a:t>Treatment of Mild Low Blood </a:t>
            </a:r>
            <a:r>
              <a:rPr lang="en-US" sz="2000" b="1" dirty="0" smtClean="0">
                <a:latin typeface="Helvetica" pitchFamily="34" charset="0"/>
              </a:rPr>
              <a:t>Sugar</a:t>
            </a:r>
          </a:p>
          <a:p>
            <a:pPr marL="0" indent="0">
              <a:buFont typeface="Arial" pitchFamily="34" charset="0"/>
              <a:buNone/>
              <a:defRPr/>
            </a:pPr>
            <a:endParaRPr lang="en-US" sz="2000" b="1" dirty="0" smtClean="0">
              <a:latin typeface="Helvetica" pitchFamily="34" charset="0"/>
            </a:endParaRPr>
          </a:p>
          <a:p>
            <a:pPr eaLnBrk="1" hangingPunct="1">
              <a:defRPr/>
            </a:pPr>
            <a:r>
              <a:rPr lang="en-US" sz="1875" dirty="0" smtClean="0">
                <a:latin typeface="Helvetica" pitchFamily="34" charset="0"/>
              </a:rPr>
              <a:t>Refer to </a:t>
            </a:r>
            <a:r>
              <a:rPr lang="en-US" sz="1875" b="1" dirty="0" smtClean="0">
                <a:latin typeface="Helvetica" pitchFamily="34" charset="0"/>
              </a:rPr>
              <a:t>page 8</a:t>
            </a:r>
            <a:r>
              <a:rPr lang="en-US" sz="1875" dirty="0" smtClean="0">
                <a:latin typeface="Helvetica" pitchFamily="34" charset="0"/>
              </a:rPr>
              <a:t> in the Medical Management Plan</a:t>
            </a:r>
          </a:p>
          <a:p>
            <a:pPr eaLnBrk="1" hangingPunct="1">
              <a:defRPr/>
            </a:pPr>
            <a:r>
              <a:rPr lang="en-US" sz="1875" dirty="0" smtClean="0">
                <a:latin typeface="Helvetica" pitchFamily="34" charset="0"/>
              </a:rPr>
              <a:t>Rule </a:t>
            </a:r>
            <a:r>
              <a:rPr lang="en-US" sz="1875" dirty="0">
                <a:latin typeface="Helvetica" pitchFamily="34" charset="0"/>
              </a:rPr>
              <a:t>of 15</a:t>
            </a:r>
          </a:p>
          <a:p>
            <a:pPr eaLnBrk="1" hangingPunct="1">
              <a:defRPr/>
            </a:pPr>
            <a:r>
              <a:rPr lang="en-US" sz="1875" dirty="0">
                <a:latin typeface="Helvetica" pitchFamily="34" charset="0"/>
              </a:rPr>
              <a:t>If blood </a:t>
            </a:r>
            <a:r>
              <a:rPr lang="en-US" sz="1875" dirty="0" smtClean="0">
                <a:latin typeface="Helvetica" pitchFamily="34" charset="0"/>
              </a:rPr>
              <a:t>glucose </a:t>
            </a:r>
            <a:r>
              <a:rPr lang="en-US" sz="1875" dirty="0">
                <a:latin typeface="Helvetica" pitchFamily="34" charset="0"/>
              </a:rPr>
              <a:t>is still below age specified range after first treatment retreat with 15 grams </a:t>
            </a:r>
            <a:r>
              <a:rPr lang="en-US" sz="1875" dirty="0" smtClean="0">
                <a:latin typeface="Helvetica" pitchFamily="34" charset="0"/>
              </a:rPr>
              <a:t>fast acting sugar </a:t>
            </a:r>
            <a:r>
              <a:rPr lang="en-US" sz="1875" dirty="0">
                <a:latin typeface="Helvetica" pitchFamily="34" charset="0"/>
              </a:rPr>
              <a:t>and </a:t>
            </a:r>
            <a:r>
              <a:rPr lang="en-US" sz="1875" b="1" dirty="0">
                <a:latin typeface="Helvetica" pitchFamily="34" charset="0"/>
              </a:rPr>
              <a:t>suspend the insulin pump</a:t>
            </a:r>
          </a:p>
          <a:p>
            <a:pPr eaLnBrk="1" hangingPunct="1">
              <a:defRPr/>
            </a:pPr>
            <a:r>
              <a:rPr lang="en-US" sz="1875" dirty="0">
                <a:latin typeface="Helvetica" pitchFamily="34" charset="0"/>
              </a:rPr>
              <a:t>Recheck blood </a:t>
            </a:r>
            <a:r>
              <a:rPr lang="en-US" sz="1875" dirty="0" smtClean="0">
                <a:latin typeface="Helvetica" pitchFamily="34" charset="0"/>
              </a:rPr>
              <a:t>glucose </a:t>
            </a:r>
            <a:r>
              <a:rPr lang="en-US" sz="1875" dirty="0">
                <a:latin typeface="Helvetica" pitchFamily="34" charset="0"/>
              </a:rPr>
              <a:t>in 15 </a:t>
            </a:r>
            <a:r>
              <a:rPr lang="en-US" sz="1875" dirty="0" smtClean="0">
                <a:latin typeface="Helvetica" pitchFamily="34" charset="0"/>
              </a:rPr>
              <a:t>minutes</a:t>
            </a:r>
          </a:p>
          <a:p>
            <a:pPr eaLnBrk="1" hangingPunct="1">
              <a:defRPr/>
            </a:pPr>
            <a:r>
              <a:rPr lang="en-US" sz="1875" dirty="0" smtClean="0">
                <a:latin typeface="Helvetica" pitchFamily="34" charset="0"/>
              </a:rPr>
              <a:t>Repeat </a:t>
            </a:r>
            <a:r>
              <a:rPr lang="en-US" sz="1875" dirty="0">
                <a:latin typeface="Helvetica" pitchFamily="34" charset="0"/>
              </a:rPr>
              <a:t>steps until blood </a:t>
            </a:r>
            <a:r>
              <a:rPr lang="en-US" sz="1875" dirty="0" smtClean="0">
                <a:latin typeface="Helvetica" pitchFamily="34" charset="0"/>
                <a:cs typeface="Helvetica" pitchFamily="34" charset="0"/>
              </a:rPr>
              <a:t>glucose</a:t>
            </a:r>
            <a:r>
              <a:rPr lang="en-US" sz="1875" dirty="0" smtClean="0">
                <a:latin typeface="Helvetica" pitchFamily="34" charset="0"/>
              </a:rPr>
              <a:t> </a:t>
            </a:r>
            <a:r>
              <a:rPr lang="en-US" sz="1875" dirty="0">
                <a:latin typeface="Helvetica" pitchFamily="34" charset="0"/>
              </a:rPr>
              <a:t>is above age specified range</a:t>
            </a:r>
          </a:p>
          <a:p>
            <a:pPr eaLnBrk="1" hangingPunct="1">
              <a:defRPr/>
            </a:pPr>
            <a:r>
              <a:rPr lang="en-US" sz="1875" dirty="0">
                <a:latin typeface="Helvetica" pitchFamily="34" charset="0"/>
              </a:rPr>
              <a:t>Once blood </a:t>
            </a:r>
            <a:r>
              <a:rPr lang="en-US" sz="1875" dirty="0" smtClean="0">
                <a:latin typeface="Helvetica" pitchFamily="34" charset="0"/>
              </a:rPr>
              <a:t>glucose </a:t>
            </a:r>
            <a:r>
              <a:rPr lang="en-US" sz="1875" dirty="0">
                <a:latin typeface="Helvetica" pitchFamily="34" charset="0"/>
              </a:rPr>
              <a:t>is above age specified give 15 grams </a:t>
            </a:r>
            <a:r>
              <a:rPr lang="en-US" sz="1875" dirty="0" smtClean="0">
                <a:latin typeface="Helvetica" pitchFamily="34" charset="0"/>
              </a:rPr>
              <a:t>carbohydrate </a:t>
            </a:r>
            <a:r>
              <a:rPr lang="en-US" sz="1875" dirty="0">
                <a:latin typeface="Helvetica" pitchFamily="34" charset="0"/>
              </a:rPr>
              <a:t>snack with </a:t>
            </a:r>
            <a:r>
              <a:rPr lang="en-US" sz="1875" dirty="0" smtClean="0">
                <a:latin typeface="Helvetica" pitchFamily="34" charset="0"/>
              </a:rPr>
              <a:t>protein</a:t>
            </a:r>
            <a:endParaRPr lang="en-US" sz="1875" dirty="0">
              <a:latin typeface="Helvetica" pitchFamily="34" charset="0"/>
            </a:endParaRPr>
          </a:p>
          <a:p>
            <a:pPr eaLnBrk="1" hangingPunct="1">
              <a:defRPr/>
            </a:pPr>
            <a:r>
              <a:rPr lang="en-US" sz="1875" b="1" dirty="0">
                <a:latin typeface="Helvetica" pitchFamily="34" charset="0"/>
              </a:rPr>
              <a:t>Remember to resume </a:t>
            </a:r>
            <a:r>
              <a:rPr lang="en-US" sz="1875" b="1" dirty="0" smtClean="0">
                <a:latin typeface="Helvetica" pitchFamily="34" charset="0"/>
              </a:rPr>
              <a:t>pumping</a:t>
            </a:r>
            <a:endParaRPr lang="en-US" sz="1875" b="1" dirty="0">
              <a:latin typeface="Helvetica" pitchFamily="34" charset="0"/>
            </a:endParaRPr>
          </a:p>
          <a:p>
            <a:pPr eaLnBrk="1" hangingPunct="1">
              <a:buFont typeface="Arial" pitchFamily="34" charset="0"/>
              <a:buNone/>
              <a:defRPr/>
            </a:pPr>
            <a:endParaRPr lang="en-US" dirty="0">
              <a:latin typeface="Helvetica" pitchFamily="34" charset="0"/>
            </a:endParaRPr>
          </a:p>
          <a:p>
            <a:pPr eaLnBrk="1" hangingPunct="1">
              <a:buFont typeface="Arial" pitchFamily="34" charset="0"/>
              <a:buNone/>
              <a:defRPr/>
            </a:pPr>
            <a:endParaRPr lang="en-US" dirty="0">
              <a:latin typeface="Helvetica" pitchFamily="34" charset="0"/>
            </a:endParaRPr>
          </a:p>
          <a:p>
            <a:pPr eaLnBrk="1" hangingPunct="1">
              <a:defRPr/>
            </a:pPr>
            <a:endParaRPr lang="en-US" i="1" dirty="0">
              <a:latin typeface="Helvetica"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36613" y="1054100"/>
            <a:ext cx="7637462" cy="889000"/>
          </a:xfrm>
        </p:spPr>
        <p:txBody>
          <a:bodyPr/>
          <a:lstStyle/>
          <a:p>
            <a:pPr eaLnBrk="1" hangingPunct="1"/>
            <a:r>
              <a:rPr lang="en-US" sz="3200" b="1" smtClean="0">
                <a:solidFill>
                  <a:srgbClr val="C00000"/>
                </a:solidFill>
                <a:latin typeface="Helvetica" pitchFamily="2" charset="0"/>
              </a:rPr>
              <a:t>Treatment of Hypoglycemia for Insulin Pump Therapy</a:t>
            </a:r>
          </a:p>
        </p:txBody>
      </p:sp>
      <p:sp>
        <p:nvSpPr>
          <p:cNvPr id="3" name="Content Placeholder 2"/>
          <p:cNvSpPr>
            <a:spLocks noGrp="1"/>
          </p:cNvSpPr>
          <p:nvPr>
            <p:ph idx="1"/>
          </p:nvPr>
        </p:nvSpPr>
        <p:spPr>
          <a:xfrm>
            <a:off x="566738" y="2286000"/>
            <a:ext cx="8164512" cy="3452813"/>
          </a:xfrm>
        </p:spPr>
        <p:txBody>
          <a:bodyPr>
            <a:normAutofit/>
          </a:bodyPr>
          <a:lstStyle/>
          <a:p>
            <a:pPr eaLnBrk="1" hangingPunct="1">
              <a:buFont typeface="Arial" pitchFamily="34" charset="0"/>
              <a:buNone/>
              <a:defRPr/>
            </a:pPr>
            <a:r>
              <a:rPr lang="en-US" sz="2000" b="1" dirty="0">
                <a:latin typeface="Helvetica" panose="020B0604020202020204" pitchFamily="34" charset="0"/>
                <a:cs typeface="Helvetica" panose="020B0604020202020204" pitchFamily="34" charset="0"/>
              </a:rPr>
              <a:t>Treatment of Low Blood Sugar at Lunch </a:t>
            </a:r>
          </a:p>
          <a:p>
            <a:pPr algn="ctr" eaLnBrk="1" hangingPunct="1">
              <a:buFont typeface="Arial" pitchFamily="34" charset="0"/>
              <a:buNone/>
              <a:defRPr/>
            </a:pPr>
            <a:endParaRPr lang="en-US" sz="1875" b="1" dirty="0">
              <a:latin typeface="Helvetica" panose="020B0604020202020204" pitchFamily="34" charset="0"/>
              <a:cs typeface="Helvetica" panose="020B0604020202020204" pitchFamily="34" charset="0"/>
            </a:endParaRPr>
          </a:p>
          <a:p>
            <a:pPr eaLnBrk="1" hangingPunct="1">
              <a:defRPr/>
            </a:pPr>
            <a:r>
              <a:rPr lang="en-US" sz="1875" dirty="0">
                <a:latin typeface="Helvetica" panose="020B0604020202020204" pitchFamily="34" charset="0"/>
                <a:cs typeface="Helvetica" panose="020B0604020202020204" pitchFamily="34" charset="0"/>
              </a:rPr>
              <a:t>If blood sugar is greater than </a:t>
            </a:r>
            <a:r>
              <a:rPr lang="en-US" sz="1875" dirty="0">
                <a:solidFill>
                  <a:srgbClr val="FF0000"/>
                </a:solidFill>
                <a:latin typeface="Helvetica" panose="020B0604020202020204" pitchFamily="34" charset="0"/>
                <a:cs typeface="Helvetica" panose="020B0604020202020204" pitchFamily="34" charset="0"/>
              </a:rPr>
              <a:t>60mg/dl</a:t>
            </a:r>
            <a:r>
              <a:rPr lang="en-US" sz="1875" dirty="0">
                <a:latin typeface="Helvetica" panose="020B0604020202020204" pitchFamily="34" charset="0"/>
                <a:cs typeface="Helvetica" panose="020B0604020202020204" pitchFamily="34" charset="0"/>
              </a:rPr>
              <a:t>, </a:t>
            </a:r>
            <a:r>
              <a:rPr lang="en-US" sz="1875" b="1" u="sng" dirty="0">
                <a:latin typeface="Helvetica" panose="020B0604020202020204" pitchFamily="34" charset="0"/>
                <a:cs typeface="Helvetica" panose="020B0604020202020204" pitchFamily="34" charset="0"/>
              </a:rPr>
              <a:t>bolus may be given after </a:t>
            </a:r>
            <a:r>
              <a:rPr lang="en-US" sz="1875" b="1" u="sng" dirty="0" smtClean="0">
                <a:latin typeface="Helvetica" panose="020B0604020202020204" pitchFamily="34" charset="0"/>
                <a:cs typeface="Helvetica" panose="020B0604020202020204" pitchFamily="34" charset="0"/>
              </a:rPr>
              <a:t>lunch</a:t>
            </a:r>
            <a:endParaRPr lang="en-US" sz="1875" b="1" u="sng" dirty="0">
              <a:latin typeface="Helvetica" panose="020B0604020202020204" pitchFamily="34" charset="0"/>
              <a:cs typeface="Helvetica" panose="020B0604020202020204" pitchFamily="34" charset="0"/>
            </a:endParaRPr>
          </a:p>
          <a:p>
            <a:pPr eaLnBrk="1" hangingPunct="1">
              <a:defRPr/>
            </a:pPr>
            <a:r>
              <a:rPr lang="en-US" sz="1875" dirty="0">
                <a:latin typeface="Helvetica" panose="020B0604020202020204" pitchFamily="34" charset="0"/>
                <a:cs typeface="Helvetica" panose="020B0604020202020204" pitchFamily="34" charset="0"/>
              </a:rPr>
              <a:t>Bolus must be given within 30 minutes of </a:t>
            </a:r>
            <a:r>
              <a:rPr lang="en-US" sz="1875" dirty="0" smtClean="0">
                <a:latin typeface="Helvetica" panose="020B0604020202020204" pitchFamily="34" charset="0"/>
                <a:cs typeface="Helvetica" panose="020B0604020202020204" pitchFamily="34" charset="0"/>
              </a:rPr>
              <a:t>the first bite</a:t>
            </a:r>
          </a:p>
          <a:p>
            <a:pPr eaLnBrk="1" hangingPunct="1">
              <a:defRPr/>
            </a:pPr>
            <a:r>
              <a:rPr lang="en-US" sz="1875" dirty="0" smtClean="0">
                <a:latin typeface="Helvetica" panose="020B0604020202020204" pitchFamily="34" charset="0"/>
                <a:cs typeface="Helvetica" panose="020B0604020202020204" pitchFamily="34" charset="0"/>
              </a:rPr>
              <a:t>Make sure to enter in the low blood glucose number for calculations</a:t>
            </a:r>
            <a:endParaRPr lang="en-US" sz="1875" dirty="0">
              <a:latin typeface="Helvetica" panose="020B0604020202020204" pitchFamily="34" charset="0"/>
              <a:cs typeface="Helvetica" panose="020B0604020202020204" pitchFamily="34" charset="0"/>
            </a:endParaRPr>
          </a:p>
          <a:p>
            <a:pPr eaLnBrk="1" hangingPunct="1">
              <a:defRPr/>
            </a:pPr>
            <a:r>
              <a:rPr lang="en-US" sz="1875" dirty="0">
                <a:latin typeface="Helvetica" panose="020B0604020202020204" pitchFamily="34" charset="0"/>
                <a:cs typeface="Helvetica" panose="020B0604020202020204" pitchFamily="34" charset="0"/>
              </a:rPr>
              <a:t>Insulin pump adjusts </a:t>
            </a:r>
            <a:r>
              <a:rPr lang="en-US" sz="1875" dirty="0" smtClean="0">
                <a:latin typeface="Helvetica" panose="020B0604020202020204" pitchFamily="34" charset="0"/>
                <a:cs typeface="Helvetica" panose="020B0604020202020204" pitchFamily="34" charset="0"/>
              </a:rPr>
              <a:t>carbohydrate </a:t>
            </a:r>
            <a:r>
              <a:rPr lang="en-US" sz="1875" dirty="0">
                <a:latin typeface="Helvetica" panose="020B0604020202020204" pitchFamily="34" charset="0"/>
                <a:cs typeface="Helvetica" panose="020B0604020202020204" pitchFamily="34" charset="0"/>
              </a:rPr>
              <a:t>bolus to compensate for low blood glucose</a:t>
            </a:r>
          </a:p>
          <a:p>
            <a:pPr eaLnBrk="1" hangingPunct="1">
              <a:defRPr/>
            </a:pPr>
            <a:r>
              <a:rPr lang="en-US" sz="1875" b="1" dirty="0">
                <a:latin typeface="Helvetica" panose="020B0604020202020204" pitchFamily="34" charset="0"/>
                <a:cs typeface="Helvetica" panose="020B0604020202020204" pitchFamily="34" charset="0"/>
              </a:rPr>
              <a:t>Do not skip insulin bolus for low blood sugar</a:t>
            </a:r>
            <a:r>
              <a:rPr lang="en-US" sz="1875" b="1" dirty="0" smtClean="0">
                <a:latin typeface="Helvetica" panose="020B0604020202020204" pitchFamily="34" charset="0"/>
                <a:cs typeface="Helvetica" panose="020B0604020202020204" pitchFamily="34" charset="0"/>
              </a:rPr>
              <a:t>!</a:t>
            </a:r>
            <a:endParaRPr lang="en-US" sz="1875" b="1" dirty="0">
              <a:latin typeface="Helvetica" panose="020B0604020202020204" pitchFamily="34" charset="0"/>
              <a:cs typeface="Helvetica"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85900" y="1036638"/>
            <a:ext cx="6515100" cy="800100"/>
          </a:xfrm>
        </p:spPr>
        <p:txBody>
          <a:bodyPr/>
          <a:lstStyle/>
          <a:p>
            <a:r>
              <a:rPr lang="en-US" sz="3200" b="1" smtClean="0">
                <a:solidFill>
                  <a:srgbClr val="C00000"/>
                </a:solidFill>
                <a:latin typeface="Helvetica" pitchFamily="2" charset="0"/>
              </a:rPr>
              <a:t>CGM Monitoring</a:t>
            </a:r>
            <a:endParaRPr lang="en-US" sz="3200" smtClean="0">
              <a:solidFill>
                <a:srgbClr val="C00000"/>
              </a:solidFill>
              <a:latin typeface="Helvetica" pitchFamily="2" charset="0"/>
            </a:endParaRPr>
          </a:p>
        </p:txBody>
      </p:sp>
      <p:sp>
        <p:nvSpPr>
          <p:cNvPr id="33795" name="Content Placeholder 2"/>
          <p:cNvSpPr>
            <a:spLocks noGrp="1"/>
          </p:cNvSpPr>
          <p:nvPr>
            <p:ph idx="1"/>
          </p:nvPr>
        </p:nvSpPr>
        <p:spPr>
          <a:xfrm>
            <a:off x="1171575" y="2003425"/>
            <a:ext cx="6651625" cy="4049713"/>
          </a:xfrm>
        </p:spPr>
        <p:txBody>
          <a:bodyPr>
            <a:normAutofit/>
          </a:bodyPr>
          <a:lstStyle/>
          <a:p>
            <a:pPr>
              <a:defRPr/>
            </a:pPr>
            <a:r>
              <a:rPr lang="en-US" sz="1900" dirty="0" smtClean="0">
                <a:latin typeface="Helvetica" pitchFamily="34" charset="0"/>
              </a:rPr>
              <a:t>Has a small sensor under the skin, that reads the glucose in the interstitial fluid</a:t>
            </a:r>
          </a:p>
          <a:p>
            <a:pPr>
              <a:defRPr/>
            </a:pPr>
            <a:r>
              <a:rPr lang="en-US" sz="1900" dirty="0" smtClean="0">
                <a:latin typeface="Helvetica" pitchFamily="34" charset="0"/>
              </a:rPr>
              <a:t>It is not a blood glucose</a:t>
            </a:r>
          </a:p>
          <a:p>
            <a:pPr>
              <a:defRPr/>
            </a:pPr>
            <a:r>
              <a:rPr lang="en-US" sz="1900" dirty="0" smtClean="0">
                <a:latin typeface="Helvetica" pitchFamily="34" charset="0"/>
              </a:rPr>
              <a:t>They will rarely read the same but should be within 20%</a:t>
            </a:r>
          </a:p>
          <a:p>
            <a:pPr>
              <a:defRPr/>
            </a:pPr>
            <a:r>
              <a:rPr lang="en-US" sz="1900" dirty="0" smtClean="0">
                <a:cs typeface="FrankRuehl" pitchFamily="34" charset="-79"/>
              </a:rPr>
              <a:t>Provides real time sensor glucose reading values that are updated every 5 minutes (up to 288 times per day)</a:t>
            </a:r>
          </a:p>
          <a:p>
            <a:pPr>
              <a:buFont typeface="Arial" pitchFamily="34" charset="0"/>
              <a:buNone/>
              <a:defRPr/>
            </a:pPr>
            <a:r>
              <a:rPr lang="en-US" sz="1875" dirty="0" smtClean="0">
                <a:latin typeface="Helvetica" pitchFamily="34" charset="0"/>
              </a:rPr>
              <a:t> </a:t>
            </a:r>
            <a:endParaRPr lang="en-US" sz="1875" dirty="0">
              <a:latin typeface="Helvetica" pitchFamily="34" charset="0"/>
            </a:endParaRPr>
          </a:p>
        </p:txBody>
      </p:sp>
      <p:pic>
        <p:nvPicPr>
          <p:cNvPr id="15364" name="Content Placeholder 5" descr="thXXXDGYNR.jpg"/>
          <p:cNvPicPr>
            <a:picLocks noChangeAspect="1"/>
          </p:cNvPicPr>
          <p:nvPr/>
        </p:nvPicPr>
        <p:blipFill>
          <a:blip r:embed="rId2"/>
          <a:srcRect/>
          <a:stretch>
            <a:fillRect/>
          </a:stretch>
        </p:blipFill>
        <p:spPr bwMode="auto">
          <a:xfrm>
            <a:off x="2960688" y="4341813"/>
            <a:ext cx="3470275" cy="2312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77863" y="974725"/>
            <a:ext cx="8169275" cy="1046163"/>
          </a:xfrm>
        </p:spPr>
        <p:txBody>
          <a:bodyPr/>
          <a:lstStyle/>
          <a:p>
            <a:pPr eaLnBrk="1" hangingPunct="1"/>
            <a:r>
              <a:rPr lang="en-US" sz="3200" b="1" smtClean="0">
                <a:solidFill>
                  <a:srgbClr val="C00000"/>
                </a:solidFill>
                <a:latin typeface="Helvetica" pitchFamily="2" charset="0"/>
              </a:rPr>
              <a:t>Treatment of Hypoglycemia for Insulin Pump Therapy</a:t>
            </a:r>
          </a:p>
        </p:txBody>
      </p:sp>
      <p:sp>
        <p:nvSpPr>
          <p:cNvPr id="78851" name="Content Placeholder 2"/>
          <p:cNvSpPr>
            <a:spLocks noGrp="1"/>
          </p:cNvSpPr>
          <p:nvPr>
            <p:ph idx="1"/>
          </p:nvPr>
        </p:nvSpPr>
        <p:spPr>
          <a:xfrm>
            <a:off x="501650" y="2287588"/>
            <a:ext cx="8137525" cy="3248025"/>
          </a:xfrm>
        </p:spPr>
        <p:txBody>
          <a:bodyPr>
            <a:normAutofit lnSpcReduction="10000"/>
          </a:bodyPr>
          <a:lstStyle/>
          <a:p>
            <a:pPr eaLnBrk="1" hangingPunct="1">
              <a:buFont typeface="Arial" pitchFamily="34" charset="0"/>
              <a:buNone/>
              <a:defRPr/>
            </a:pPr>
            <a:r>
              <a:rPr lang="en-US" sz="2000" b="1" dirty="0">
                <a:latin typeface="Helvetica" pitchFamily="34" charset="0"/>
              </a:rPr>
              <a:t>Treatment of Moderate Low Blood Sugar</a:t>
            </a:r>
          </a:p>
          <a:p>
            <a:pPr algn="ctr" eaLnBrk="1" hangingPunct="1">
              <a:defRPr/>
            </a:pPr>
            <a:endParaRPr lang="en-US" sz="1875" b="1" dirty="0">
              <a:latin typeface="Helvetica" pitchFamily="34" charset="0"/>
            </a:endParaRPr>
          </a:p>
          <a:p>
            <a:pPr eaLnBrk="1" hangingPunct="1">
              <a:defRPr/>
            </a:pPr>
            <a:r>
              <a:rPr lang="en-US" sz="1875" b="1" dirty="0">
                <a:latin typeface="Helvetica" pitchFamily="34" charset="0"/>
              </a:rPr>
              <a:t>Suspend insulin pump</a:t>
            </a:r>
          </a:p>
          <a:p>
            <a:pPr eaLnBrk="1" hangingPunct="1">
              <a:defRPr/>
            </a:pPr>
            <a:r>
              <a:rPr lang="en-US" sz="1875" dirty="0">
                <a:latin typeface="Helvetica" pitchFamily="34" charset="0"/>
              </a:rPr>
              <a:t>Keep head elevated and give cake decorating gel or instant glucose gel applied between cheek and </a:t>
            </a:r>
            <a:r>
              <a:rPr lang="en-US" sz="1875" dirty="0" smtClean="0">
                <a:latin typeface="Helvetica" pitchFamily="34" charset="0"/>
              </a:rPr>
              <a:t>gum</a:t>
            </a:r>
            <a:endParaRPr lang="en-US" sz="1875" dirty="0">
              <a:latin typeface="Helvetica" pitchFamily="34" charset="0"/>
            </a:endParaRPr>
          </a:p>
          <a:p>
            <a:pPr eaLnBrk="1" hangingPunct="1">
              <a:defRPr/>
            </a:pPr>
            <a:r>
              <a:rPr lang="en-US" sz="1875" dirty="0">
                <a:latin typeface="Helvetica" pitchFamily="34" charset="0"/>
              </a:rPr>
              <a:t>Rule of </a:t>
            </a:r>
            <a:r>
              <a:rPr lang="en-US" sz="1875" dirty="0" smtClean="0">
                <a:latin typeface="Helvetica" pitchFamily="34" charset="0"/>
              </a:rPr>
              <a:t>15</a:t>
            </a:r>
            <a:endParaRPr lang="en-US" sz="1875" dirty="0">
              <a:latin typeface="Helvetica" pitchFamily="34" charset="0"/>
            </a:endParaRPr>
          </a:p>
          <a:p>
            <a:pPr eaLnBrk="1" hangingPunct="1">
              <a:defRPr/>
            </a:pPr>
            <a:r>
              <a:rPr lang="en-US" sz="1875" dirty="0">
                <a:latin typeface="Helvetica" pitchFamily="34" charset="0"/>
              </a:rPr>
              <a:t>Once blood sugar is above age specified range, give 15-30 gram </a:t>
            </a:r>
            <a:r>
              <a:rPr lang="en-US" sz="1875" dirty="0" smtClean="0">
                <a:latin typeface="Helvetica" pitchFamily="34" charset="0"/>
              </a:rPr>
              <a:t>carbohydrate </a:t>
            </a:r>
            <a:r>
              <a:rPr lang="en-US" sz="1875" dirty="0">
                <a:latin typeface="Helvetica" pitchFamily="34" charset="0"/>
              </a:rPr>
              <a:t>snack or meal plus </a:t>
            </a:r>
            <a:r>
              <a:rPr lang="en-US" sz="1875" dirty="0" smtClean="0">
                <a:latin typeface="Helvetica" pitchFamily="34" charset="0"/>
              </a:rPr>
              <a:t>protein</a:t>
            </a:r>
            <a:endParaRPr lang="en-US" sz="1875" dirty="0">
              <a:latin typeface="Helvetica" pitchFamily="34" charset="0"/>
            </a:endParaRPr>
          </a:p>
          <a:p>
            <a:pPr eaLnBrk="1" hangingPunct="1">
              <a:defRPr/>
            </a:pPr>
            <a:r>
              <a:rPr lang="en-US" sz="1875" b="1" dirty="0">
                <a:latin typeface="Helvetica" pitchFamily="34" charset="0"/>
              </a:rPr>
              <a:t>Remember to resume pumping when blood sugar is above age specified </a:t>
            </a:r>
            <a:r>
              <a:rPr lang="en-US" sz="1875" b="1" dirty="0" smtClean="0">
                <a:latin typeface="Helvetica" pitchFamily="34" charset="0"/>
              </a:rPr>
              <a:t>range</a:t>
            </a:r>
            <a:endParaRPr lang="en-US" sz="1875" b="1" dirty="0">
              <a:latin typeface="Helvetica" pitchFamily="34" charset="0"/>
            </a:endParaRPr>
          </a:p>
        </p:txBody>
      </p:sp>
      <p:pic>
        <p:nvPicPr>
          <p:cNvPr id="52228" name="Picture 2" descr="E:\clip art file\glucose.PNG"/>
          <p:cNvPicPr>
            <a:picLocks noChangeAspect="1" noChangeArrowheads="1"/>
          </p:cNvPicPr>
          <p:nvPr/>
        </p:nvPicPr>
        <p:blipFill>
          <a:blip r:embed="rId2"/>
          <a:srcRect/>
          <a:stretch>
            <a:fillRect/>
          </a:stretch>
        </p:blipFill>
        <p:spPr bwMode="auto">
          <a:xfrm>
            <a:off x="4386263" y="5199063"/>
            <a:ext cx="893762" cy="1506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1054100"/>
            <a:ext cx="8037513" cy="922338"/>
          </a:xfrm>
        </p:spPr>
        <p:txBody>
          <a:bodyPr/>
          <a:lstStyle/>
          <a:p>
            <a:pPr eaLnBrk="1" hangingPunct="1"/>
            <a:r>
              <a:rPr lang="en-US" sz="3200" b="1" smtClean="0">
                <a:solidFill>
                  <a:srgbClr val="C00000"/>
                </a:solidFill>
                <a:latin typeface="Helvetica" pitchFamily="2" charset="0"/>
              </a:rPr>
              <a:t>Treatment of Hypoglycemia for Insulin Pump Therapy</a:t>
            </a:r>
          </a:p>
        </p:txBody>
      </p:sp>
      <p:sp>
        <p:nvSpPr>
          <p:cNvPr id="79875" name="Content Placeholder 2"/>
          <p:cNvSpPr>
            <a:spLocks noGrp="1"/>
          </p:cNvSpPr>
          <p:nvPr>
            <p:ph idx="1"/>
          </p:nvPr>
        </p:nvSpPr>
        <p:spPr>
          <a:xfrm>
            <a:off x="609600" y="2287588"/>
            <a:ext cx="8037513" cy="3400425"/>
          </a:xfrm>
        </p:spPr>
        <p:txBody>
          <a:bodyPr>
            <a:normAutofit lnSpcReduction="10000"/>
          </a:bodyPr>
          <a:lstStyle/>
          <a:p>
            <a:pPr algn="ctr" eaLnBrk="1" hangingPunct="1">
              <a:buFont typeface="Arial" pitchFamily="34" charset="0"/>
              <a:buNone/>
              <a:defRPr/>
            </a:pPr>
            <a:endParaRPr lang="en-US" sz="1500" b="1" dirty="0">
              <a:latin typeface="Helvetica" pitchFamily="34" charset="0"/>
            </a:endParaRPr>
          </a:p>
          <a:p>
            <a:pPr eaLnBrk="1" hangingPunct="1">
              <a:buFont typeface="Arial" pitchFamily="34" charset="0"/>
              <a:buNone/>
              <a:defRPr/>
            </a:pPr>
            <a:r>
              <a:rPr lang="en-US" sz="2000" b="1" dirty="0">
                <a:latin typeface="Helvetica" pitchFamily="34" charset="0"/>
              </a:rPr>
              <a:t>Treatment of Severe Low Blood Sugar</a:t>
            </a:r>
          </a:p>
          <a:p>
            <a:pPr eaLnBrk="1" hangingPunct="1">
              <a:defRPr/>
            </a:pPr>
            <a:endParaRPr lang="en-US" sz="1875" dirty="0">
              <a:latin typeface="Helvetica" pitchFamily="34" charset="0"/>
            </a:endParaRPr>
          </a:p>
          <a:p>
            <a:pPr>
              <a:defRPr/>
            </a:pPr>
            <a:r>
              <a:rPr lang="en-US" sz="1875" b="1" dirty="0">
                <a:latin typeface="Helvetica" pitchFamily="34" charset="0"/>
              </a:rPr>
              <a:t>Immediately </a:t>
            </a:r>
            <a:r>
              <a:rPr lang="en-US" sz="1875" b="1" dirty="0" smtClean="0">
                <a:latin typeface="Helvetica" pitchFamily="34" charset="0"/>
              </a:rPr>
              <a:t>suspend/remove insulin </a:t>
            </a:r>
            <a:r>
              <a:rPr lang="en-US" sz="1875" b="1" dirty="0">
                <a:latin typeface="Helvetica" pitchFamily="34" charset="0"/>
              </a:rPr>
              <a:t>pump!</a:t>
            </a:r>
          </a:p>
          <a:p>
            <a:pPr eaLnBrk="1" hangingPunct="1">
              <a:defRPr/>
            </a:pPr>
            <a:r>
              <a:rPr lang="en-US" sz="1875" dirty="0">
                <a:latin typeface="Helvetica" pitchFamily="34" charset="0"/>
              </a:rPr>
              <a:t>Give nothing by </a:t>
            </a:r>
            <a:r>
              <a:rPr lang="en-US" sz="1875" dirty="0" smtClean="0">
                <a:latin typeface="Helvetica" pitchFamily="34" charset="0"/>
              </a:rPr>
              <a:t>mouth</a:t>
            </a:r>
            <a:endParaRPr lang="en-US" sz="1875" dirty="0">
              <a:latin typeface="Helvetica" pitchFamily="34" charset="0"/>
            </a:endParaRPr>
          </a:p>
          <a:p>
            <a:pPr eaLnBrk="1" hangingPunct="1">
              <a:defRPr/>
            </a:pPr>
            <a:r>
              <a:rPr lang="en-US" sz="1875" dirty="0">
                <a:latin typeface="Helvetica" pitchFamily="34" charset="0"/>
              </a:rPr>
              <a:t>Place student on </a:t>
            </a:r>
            <a:r>
              <a:rPr lang="en-US" sz="1875" dirty="0" smtClean="0">
                <a:latin typeface="Helvetica" pitchFamily="34" charset="0"/>
              </a:rPr>
              <a:t>side</a:t>
            </a:r>
            <a:endParaRPr lang="en-US" sz="1875" dirty="0">
              <a:latin typeface="Helvetica" pitchFamily="34" charset="0"/>
            </a:endParaRPr>
          </a:p>
          <a:p>
            <a:pPr eaLnBrk="1" hangingPunct="1">
              <a:defRPr/>
            </a:pPr>
            <a:r>
              <a:rPr lang="en-US" sz="1875" dirty="0">
                <a:latin typeface="Helvetica" pitchFamily="34" charset="0"/>
              </a:rPr>
              <a:t>Give glucagon/</a:t>
            </a:r>
            <a:r>
              <a:rPr lang="en-US" sz="1875" dirty="0" err="1">
                <a:latin typeface="Helvetica" pitchFamily="34" charset="0"/>
              </a:rPr>
              <a:t>glucagen</a:t>
            </a:r>
            <a:r>
              <a:rPr lang="en-US" sz="1875" dirty="0">
                <a:latin typeface="Helvetica" pitchFamily="34" charset="0"/>
              </a:rPr>
              <a:t> as directed </a:t>
            </a:r>
          </a:p>
          <a:p>
            <a:pPr eaLnBrk="1" hangingPunct="1">
              <a:defRPr/>
            </a:pPr>
            <a:r>
              <a:rPr lang="en-US" sz="1875" dirty="0" smtClean="0">
                <a:latin typeface="Helvetica" pitchFamily="34" charset="0"/>
              </a:rPr>
              <a:t>Follow your school’s procedure in regards to calling 911</a:t>
            </a:r>
          </a:p>
          <a:p>
            <a:pPr eaLnBrk="1" hangingPunct="1">
              <a:defRPr/>
            </a:pPr>
            <a:r>
              <a:rPr lang="en-US" sz="1875" dirty="0" smtClean="0">
                <a:latin typeface="Helvetica" pitchFamily="34" charset="0"/>
              </a:rPr>
              <a:t>Call </a:t>
            </a:r>
            <a:r>
              <a:rPr lang="en-US" sz="1875" dirty="0">
                <a:latin typeface="Helvetica" pitchFamily="34" charset="0"/>
              </a:rPr>
              <a:t>parent and then </a:t>
            </a:r>
            <a:r>
              <a:rPr lang="en-US" sz="1875" dirty="0" smtClean="0">
                <a:latin typeface="Helvetica" pitchFamily="34" charset="0"/>
              </a:rPr>
              <a:t>physician</a:t>
            </a:r>
            <a:endParaRPr lang="en-US" sz="1875" dirty="0">
              <a:latin typeface="Helvetica" pitchFamily="34" charset="0"/>
            </a:endParaRPr>
          </a:p>
          <a:p>
            <a:pPr eaLnBrk="1" hangingPunct="1">
              <a:defRPr/>
            </a:pPr>
            <a:r>
              <a:rPr lang="en-US" sz="1875" dirty="0">
                <a:latin typeface="Helvetica" pitchFamily="34" charset="0"/>
              </a:rPr>
              <a:t>Stay with student until help </a:t>
            </a:r>
            <a:r>
              <a:rPr lang="en-US" sz="1875" dirty="0" smtClean="0">
                <a:latin typeface="Helvetica" pitchFamily="34" charset="0"/>
              </a:rPr>
              <a:t>arrives</a:t>
            </a:r>
            <a:endParaRPr lang="en-US" sz="1875" dirty="0">
              <a:latin typeface="Helvetica" pitchFamily="34" charset="0"/>
            </a:endParaRPr>
          </a:p>
        </p:txBody>
      </p:sp>
      <p:pic>
        <p:nvPicPr>
          <p:cNvPr id="53252" name="Picture 5" descr="Glucagon Emergency Kit, manufactured by Eli Lilly, and GlucaGen HypoKit, manufactured by Novo Nordisk."/>
          <p:cNvPicPr>
            <a:picLocks noChangeAspect="1" noChangeArrowheads="1"/>
          </p:cNvPicPr>
          <p:nvPr/>
        </p:nvPicPr>
        <p:blipFill>
          <a:blip r:embed="rId2"/>
          <a:srcRect/>
          <a:stretch>
            <a:fillRect/>
          </a:stretch>
        </p:blipFill>
        <p:spPr bwMode="auto">
          <a:xfrm>
            <a:off x="6497638" y="2620963"/>
            <a:ext cx="2149475" cy="150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Exercise and Pump Therapy at School</a:t>
            </a:r>
            <a:endParaRPr lang="en-US" sz="3200" smtClean="0">
              <a:solidFill>
                <a:srgbClr val="C00000"/>
              </a:solidFill>
              <a:latin typeface="Helvetica" pitchFamily="2" charset="0"/>
            </a:endParaRPr>
          </a:p>
        </p:txBody>
      </p:sp>
      <p:sp>
        <p:nvSpPr>
          <p:cNvPr id="3" name="Content Placeholder 2"/>
          <p:cNvSpPr>
            <a:spLocks noGrp="1"/>
          </p:cNvSpPr>
          <p:nvPr>
            <p:ph idx="1"/>
          </p:nvPr>
        </p:nvSpPr>
        <p:spPr>
          <a:xfrm>
            <a:off x="676275" y="1906588"/>
            <a:ext cx="8229600" cy="4278312"/>
          </a:xfrm>
        </p:spPr>
        <p:txBody>
          <a:bodyPr/>
          <a:lstStyle/>
          <a:p>
            <a:pPr>
              <a:defRPr/>
            </a:pPr>
            <a:r>
              <a:rPr lang="en-US" sz="1880" b="1" dirty="0" smtClean="0"/>
              <a:t>Temporary basal rate</a:t>
            </a:r>
            <a:r>
              <a:rPr lang="en-US" sz="1880" dirty="0" smtClean="0"/>
              <a:t> is a special feature that can be set to temporarily give less basal insulin to prevent hypoglycemia with physical activity</a:t>
            </a:r>
          </a:p>
          <a:p>
            <a:pPr>
              <a:defRPr/>
            </a:pPr>
            <a:endParaRPr lang="en-US" sz="1880" dirty="0" smtClean="0"/>
          </a:p>
          <a:p>
            <a:pPr>
              <a:defRPr/>
            </a:pPr>
            <a:r>
              <a:rPr lang="en-US" sz="1880" dirty="0" smtClean="0"/>
              <a:t>It is set in a percent and a duration</a:t>
            </a:r>
          </a:p>
          <a:p>
            <a:pPr>
              <a:defRPr/>
            </a:pPr>
            <a:endParaRPr lang="en-US" sz="1880" dirty="0" smtClean="0"/>
          </a:p>
          <a:p>
            <a:pPr>
              <a:defRPr/>
            </a:pPr>
            <a:r>
              <a:rPr lang="en-US" sz="1880" dirty="0" smtClean="0"/>
              <a:t>Some patients who experience hypoglycemia after P.E. will benefit from this feature</a:t>
            </a:r>
          </a:p>
          <a:p>
            <a:pPr>
              <a:defRPr/>
            </a:pPr>
            <a:endParaRPr lang="en-US" sz="1880" dirty="0" smtClean="0"/>
          </a:p>
          <a:p>
            <a:pPr>
              <a:defRPr/>
            </a:pPr>
            <a:r>
              <a:rPr lang="en-US" sz="1880" dirty="0" smtClean="0"/>
              <a:t>The family can request a form that is signed by their provider</a:t>
            </a:r>
            <a:endParaRPr lang="en-US" sz="188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Exercise and Pump Therapy at School</a:t>
            </a:r>
          </a:p>
        </p:txBody>
      </p:sp>
      <p:pic>
        <p:nvPicPr>
          <p:cNvPr id="55299" name="Content Placeholder 3"/>
          <p:cNvPicPr>
            <a:picLocks noGrp="1" noChangeAspect="1"/>
          </p:cNvPicPr>
          <p:nvPr>
            <p:ph idx="1"/>
          </p:nvPr>
        </p:nvPicPr>
        <p:blipFill>
          <a:blip r:embed="rId2"/>
          <a:srcRect/>
          <a:stretch>
            <a:fillRect/>
          </a:stretch>
        </p:blipFill>
        <p:spPr>
          <a:xfrm>
            <a:off x="2867025" y="1489075"/>
            <a:ext cx="3987800" cy="5159375"/>
          </a:xfrm>
        </p:spPr>
      </p:pic>
      <p:sp>
        <p:nvSpPr>
          <p:cNvPr id="55300" name="TextBox 2"/>
          <p:cNvSpPr txBox="1">
            <a:spLocks noChangeArrowheads="1"/>
          </p:cNvSpPr>
          <p:nvPr/>
        </p:nvSpPr>
        <p:spPr bwMode="auto">
          <a:xfrm>
            <a:off x="514350" y="3352800"/>
            <a:ext cx="2352675" cy="1754188"/>
          </a:xfrm>
          <a:prstGeom prst="rect">
            <a:avLst/>
          </a:prstGeom>
          <a:noFill/>
          <a:ln w="9525">
            <a:noFill/>
            <a:miter lim="800000"/>
            <a:headEnd/>
            <a:tailEnd/>
          </a:ln>
        </p:spPr>
        <p:txBody>
          <a:bodyPr>
            <a:spAutoFit/>
          </a:bodyPr>
          <a:lstStyle/>
          <a:p>
            <a:r>
              <a:rPr lang="en-US"/>
              <a:t>Please request this  form </a:t>
            </a:r>
          </a:p>
          <a:p>
            <a:r>
              <a:rPr lang="en-US"/>
              <a:t>if you have a student on an insulin pump that participates in physical activity.</a:t>
            </a:r>
          </a:p>
        </p:txBody>
      </p:sp>
      <p:sp>
        <p:nvSpPr>
          <p:cNvPr id="5" name="Arrow: Right 4"/>
          <p:cNvSpPr/>
          <p:nvPr/>
        </p:nvSpPr>
        <p:spPr>
          <a:xfrm>
            <a:off x="1909763" y="3743325"/>
            <a:ext cx="814387" cy="12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Scenario </a:t>
            </a:r>
          </a:p>
        </p:txBody>
      </p:sp>
      <p:sp>
        <p:nvSpPr>
          <p:cNvPr id="3" name="Content Placeholder 2"/>
          <p:cNvSpPr>
            <a:spLocks noGrp="1"/>
          </p:cNvSpPr>
          <p:nvPr>
            <p:ph idx="1"/>
          </p:nvPr>
        </p:nvSpPr>
        <p:spPr>
          <a:xfrm>
            <a:off x="676275" y="2185988"/>
            <a:ext cx="8229600" cy="3998912"/>
          </a:xfrm>
        </p:spPr>
        <p:txBody>
          <a:bodyPr>
            <a:normAutofit/>
          </a:bodyPr>
          <a:lstStyle/>
          <a:p>
            <a:pPr>
              <a:buFont typeface="Arial" pitchFamily="34" charset="0"/>
              <a:buNone/>
              <a:defRPr/>
            </a:pPr>
            <a:r>
              <a:rPr lang="en-US" sz="1875" dirty="0" smtClean="0">
                <a:latin typeface="Helvetica" panose="020B0604020202020204" pitchFamily="34" charset="0"/>
                <a:cs typeface="Helvetica" panose="020B0604020202020204" pitchFamily="34" charset="0"/>
              </a:rPr>
              <a:t>Sam has baseball </a:t>
            </a:r>
            <a:r>
              <a:rPr lang="en-US" sz="1875" dirty="0">
                <a:latin typeface="Helvetica" panose="020B0604020202020204" pitchFamily="34" charset="0"/>
                <a:cs typeface="Helvetica" panose="020B0604020202020204" pitchFamily="34" charset="0"/>
              </a:rPr>
              <a:t>workouts for approximately </a:t>
            </a:r>
            <a:r>
              <a:rPr lang="en-US" sz="1875" dirty="0" smtClean="0">
                <a:latin typeface="Helvetica" panose="020B0604020202020204" pitchFamily="34" charset="0"/>
                <a:cs typeface="Helvetica" panose="020B0604020202020204" pitchFamily="34" charset="0"/>
              </a:rPr>
              <a:t>45 minutes</a:t>
            </a:r>
            <a:r>
              <a:rPr lang="en-US" sz="1875" dirty="0">
                <a:latin typeface="Helvetica" panose="020B0604020202020204" pitchFamily="34" charset="0"/>
                <a:cs typeface="Helvetica" panose="020B0604020202020204" pitchFamily="34" charset="0"/>
              </a:rPr>
              <a:t>. What </a:t>
            </a:r>
            <a:r>
              <a:rPr lang="en-US" sz="1875" dirty="0" smtClean="0">
                <a:latin typeface="Helvetica" panose="020B0604020202020204" pitchFamily="34" charset="0"/>
                <a:cs typeface="Helvetica" panose="020B0604020202020204" pitchFamily="34" charset="0"/>
              </a:rPr>
              <a:t>type of temp </a:t>
            </a:r>
            <a:r>
              <a:rPr lang="en-US" sz="1875" dirty="0">
                <a:latin typeface="Helvetica" panose="020B0604020202020204" pitchFamily="34" charset="0"/>
                <a:cs typeface="Helvetica" panose="020B0604020202020204" pitchFamily="34" charset="0"/>
              </a:rPr>
              <a:t>basal </a:t>
            </a:r>
            <a:r>
              <a:rPr lang="en-US" sz="1875" dirty="0" smtClean="0">
                <a:latin typeface="Helvetica" panose="020B0604020202020204" pitchFamily="34" charset="0"/>
                <a:cs typeface="Helvetica" panose="020B0604020202020204" pitchFamily="34" charset="0"/>
              </a:rPr>
              <a:t>would you </a:t>
            </a:r>
            <a:r>
              <a:rPr lang="en-US" sz="1875" dirty="0">
                <a:latin typeface="Helvetica" panose="020B0604020202020204" pitchFamily="34" charset="0"/>
                <a:cs typeface="Helvetica" panose="020B0604020202020204" pitchFamily="34" charset="0"/>
              </a:rPr>
              <a:t>set and what steps would you take to set one up</a:t>
            </a:r>
            <a:r>
              <a:rPr lang="en-US" sz="1875" dirty="0" smtClean="0">
                <a:latin typeface="Helvetica" panose="020B0604020202020204" pitchFamily="34" charset="0"/>
                <a:cs typeface="Helvetica" panose="020B0604020202020204" pitchFamily="34" charset="0"/>
              </a:rPr>
              <a:t>?</a:t>
            </a:r>
          </a:p>
          <a:p>
            <a:pPr>
              <a:buFont typeface="Arial" pitchFamily="34" charset="0"/>
              <a:buNone/>
              <a:defRPr/>
            </a:pPr>
            <a:endParaRPr lang="en-US" sz="1875" dirty="0" smtClean="0">
              <a:latin typeface="Helvetica" panose="020B0604020202020204" pitchFamily="34" charset="0"/>
              <a:cs typeface="Helvetica" panose="020B0604020202020204" pitchFamily="34" charset="0"/>
            </a:endParaRPr>
          </a:p>
          <a:p>
            <a:pPr>
              <a:buFont typeface="Arial" pitchFamily="34" charset="0"/>
              <a:buNone/>
              <a:defRPr/>
            </a:pPr>
            <a:endParaRPr lang="en-US" sz="1875"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Response</a:t>
            </a:r>
          </a:p>
        </p:txBody>
      </p:sp>
      <p:sp>
        <p:nvSpPr>
          <p:cNvPr id="3" name="Content Placeholder 2"/>
          <p:cNvSpPr>
            <a:spLocks noGrp="1"/>
          </p:cNvSpPr>
          <p:nvPr>
            <p:ph idx="1"/>
          </p:nvPr>
        </p:nvSpPr>
        <p:spPr>
          <a:xfrm>
            <a:off x="676275" y="2073275"/>
            <a:ext cx="8229600" cy="4111625"/>
          </a:xfrm>
        </p:spPr>
        <p:txBody>
          <a:bodyPr>
            <a:normAutofit/>
          </a:bodyPr>
          <a:lstStyle/>
          <a:p>
            <a:pPr>
              <a:defRPr/>
            </a:pPr>
            <a:r>
              <a:rPr lang="en-US" sz="1875" dirty="0">
                <a:latin typeface="Helvetica" panose="020B0604020202020204" pitchFamily="34" charset="0"/>
                <a:cs typeface="Helvetica" panose="020B0604020202020204" pitchFamily="34" charset="0"/>
              </a:rPr>
              <a:t>A Temp Basal Decrease would be used</a:t>
            </a:r>
          </a:p>
          <a:p>
            <a:pPr>
              <a:defRPr/>
            </a:pPr>
            <a:r>
              <a:rPr lang="en-US" sz="1875" dirty="0">
                <a:latin typeface="Helvetica" panose="020B0604020202020204" pitchFamily="34" charset="0"/>
                <a:cs typeface="Helvetica" panose="020B0604020202020204" pitchFamily="34" charset="0"/>
              </a:rPr>
              <a:t>Due to Moderate Activity of 20-45 minutes, set a temp basal decrease by 30%</a:t>
            </a:r>
          </a:p>
          <a:p>
            <a:pPr>
              <a:defRPr/>
            </a:pPr>
            <a:r>
              <a:rPr lang="en-US" sz="1875" dirty="0">
                <a:latin typeface="Helvetica" panose="020B0604020202020204" pitchFamily="34" charset="0"/>
                <a:cs typeface="Helvetica" panose="020B0604020202020204" pitchFamily="34" charset="0"/>
              </a:rPr>
              <a:t>Start the temp decrease 30 minutes prior to the activity </a:t>
            </a:r>
            <a:r>
              <a:rPr lang="en-US" sz="1875" dirty="0" smtClean="0">
                <a:latin typeface="Helvetica" panose="020B0604020202020204" pitchFamily="34" charset="0"/>
                <a:cs typeface="Helvetica" panose="020B0604020202020204" pitchFamily="34" charset="0"/>
              </a:rPr>
              <a:t>and so </a:t>
            </a:r>
            <a:r>
              <a:rPr lang="en-US" sz="1875" dirty="0">
                <a:latin typeface="Helvetica" panose="020B0604020202020204" pitchFamily="34" charset="0"/>
                <a:cs typeface="Helvetica" panose="020B0604020202020204" pitchFamily="34" charset="0"/>
              </a:rPr>
              <a:t>that it will run for the entirety of the activity plus one hour </a:t>
            </a:r>
            <a:r>
              <a:rPr lang="en-US" sz="1875" dirty="0" smtClean="0">
                <a:latin typeface="Helvetica" panose="020B0604020202020204" pitchFamily="34" charset="0"/>
                <a:cs typeface="Helvetica" panose="020B0604020202020204" pitchFamily="34" charset="0"/>
              </a:rPr>
              <a:t>after to help prevent hypoglycemia</a:t>
            </a:r>
          </a:p>
          <a:p>
            <a:pPr>
              <a:defRPr/>
            </a:pPr>
            <a:r>
              <a:rPr lang="en-US" sz="1875" dirty="0" smtClean="0">
                <a:latin typeface="Helvetica" panose="020B0604020202020204" pitchFamily="34" charset="0"/>
                <a:cs typeface="Helvetica" panose="020B0604020202020204" pitchFamily="34" charset="0"/>
              </a:rPr>
              <a:t>Request the temp basal physical activity form</a:t>
            </a:r>
            <a:endParaRPr lang="en-US" sz="1875"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525" y="2122488"/>
            <a:ext cx="7802563" cy="1246187"/>
          </a:xfrm>
          <a:prstGeom prst="rect">
            <a:avLst/>
          </a:prstGeom>
          <a:noFill/>
        </p:spPr>
        <p:txBody>
          <a:bodyPr>
            <a:spAutoFit/>
          </a:bodyPr>
          <a:lstStyle/>
          <a:p>
            <a:pPr eaLnBrk="1" hangingPunct="1">
              <a:buFont typeface="Arial" pitchFamily="34" charset="0"/>
              <a:buNone/>
              <a:defRPr/>
            </a:pPr>
            <a:endParaRPr lang="en-US" sz="1875" b="1" dirty="0">
              <a:solidFill>
                <a:srgbClr val="CF1C20"/>
              </a:solidFill>
              <a:latin typeface="Helvetica" pitchFamily="34" charset="0"/>
            </a:endParaRPr>
          </a:p>
          <a:p>
            <a:pPr marL="342900" indent="-342900">
              <a:buFont typeface="Arial" pitchFamily="34" charset="0"/>
              <a:buChar char="•"/>
              <a:defRPr/>
            </a:pPr>
            <a:r>
              <a:rPr lang="en-US" sz="1875" dirty="0">
                <a:latin typeface="Helvetica" pitchFamily="34" charset="0"/>
              </a:rPr>
              <a:t>William an 8 year old boy came to the nurses lounge before lunch. Upon checking his blood glucose was 72. He did not feel symptomatic. What is the next step you should take?</a:t>
            </a:r>
          </a:p>
        </p:txBody>
      </p:sp>
      <p:sp>
        <p:nvSpPr>
          <p:cNvPr id="58371"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Scenario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Response</a:t>
            </a:r>
          </a:p>
        </p:txBody>
      </p:sp>
      <p:sp>
        <p:nvSpPr>
          <p:cNvPr id="35843" name="Rectangle 3"/>
          <p:cNvSpPr>
            <a:spLocks noChangeArrowheads="1"/>
          </p:cNvSpPr>
          <p:nvPr/>
        </p:nvSpPr>
        <p:spPr bwMode="auto">
          <a:xfrm>
            <a:off x="774700" y="2403475"/>
            <a:ext cx="7699375" cy="1538288"/>
          </a:xfrm>
          <a:prstGeom prst="rect">
            <a:avLst/>
          </a:prstGeom>
          <a:noFill/>
          <a:ln w="9525">
            <a:noFill/>
            <a:miter lim="800000"/>
            <a:headEnd/>
            <a:tailEnd/>
          </a:ln>
        </p:spPr>
        <p:txBody>
          <a:bodyPr>
            <a:spAutoFit/>
          </a:bodyPr>
          <a:lstStyle/>
          <a:p>
            <a:pPr>
              <a:buFont typeface="Arial" pitchFamily="34" charset="0"/>
              <a:buChar char="•"/>
              <a:defRPr/>
            </a:pPr>
            <a:r>
              <a:rPr lang="en-US" sz="1880" dirty="0"/>
              <a:t>  Since he is asymptomatic he should go to the lunchroom</a:t>
            </a:r>
          </a:p>
          <a:p>
            <a:pPr>
              <a:buFont typeface="Arial" pitchFamily="34" charset="0"/>
              <a:buChar char="•"/>
              <a:defRPr/>
            </a:pPr>
            <a:r>
              <a:rPr lang="en-US" sz="1880" dirty="0"/>
              <a:t>  Administer insulin immediately after eating (No longer than 30 minutes)</a:t>
            </a:r>
          </a:p>
          <a:p>
            <a:pPr>
              <a:buFont typeface="Arial" pitchFamily="34" charset="0"/>
              <a:buChar char="•"/>
              <a:defRPr/>
            </a:pPr>
            <a:r>
              <a:rPr lang="en-US" sz="1880" dirty="0"/>
              <a:t>  Make sure to input the “low” blood glucose number and carbohydrates eaten into the insulin pump for calculations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525" y="2122488"/>
            <a:ext cx="7802563" cy="1824037"/>
          </a:xfrm>
          <a:prstGeom prst="rect">
            <a:avLst/>
          </a:prstGeom>
          <a:noFill/>
        </p:spPr>
        <p:txBody>
          <a:bodyPr>
            <a:spAutoFit/>
          </a:bodyPr>
          <a:lstStyle/>
          <a:p>
            <a:pPr eaLnBrk="1" hangingPunct="1">
              <a:buFont typeface="Arial" pitchFamily="34" charset="0"/>
              <a:buNone/>
              <a:defRPr/>
            </a:pPr>
            <a:endParaRPr lang="en-US" sz="1875" b="1" dirty="0">
              <a:solidFill>
                <a:srgbClr val="CF1C20"/>
              </a:solidFill>
              <a:latin typeface="Helvetica" pitchFamily="34" charset="0"/>
            </a:endParaRPr>
          </a:p>
          <a:p>
            <a:pPr marL="342900" indent="-342900">
              <a:buFont typeface="Arial" pitchFamily="34" charset="0"/>
              <a:buChar char="•"/>
              <a:defRPr/>
            </a:pPr>
            <a:r>
              <a:rPr lang="en-US" sz="1875" dirty="0">
                <a:latin typeface="Helvetica" pitchFamily="34" charset="0"/>
              </a:rPr>
              <a:t>Millie a 6 year old student comes to your office with an aid. She is dizzy, pale, and sweaty. You check her blood glucose via finger-stick and she is 58. You gave her 4 glucose tablets and rechecked her blood glucose in 15 minutes. At this blood glucose check she was 61. What is the next step you should take?</a:t>
            </a:r>
          </a:p>
        </p:txBody>
      </p:sp>
      <p:sp>
        <p:nvSpPr>
          <p:cNvPr id="60419"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Scenario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txBox="1">
            <a:spLocks/>
          </p:cNvSpPr>
          <p:nvPr/>
        </p:nvSpPr>
        <p:spPr bwMode="auto">
          <a:xfrm>
            <a:off x="1477963" y="1333500"/>
            <a:ext cx="6515100" cy="857250"/>
          </a:xfrm>
          <a:prstGeom prst="rect">
            <a:avLst/>
          </a:prstGeom>
          <a:noFill/>
          <a:ln w="9525">
            <a:noFill/>
            <a:miter lim="800000"/>
            <a:headEnd/>
            <a:tailEnd/>
          </a:ln>
        </p:spPr>
        <p:txBody>
          <a:bodyPr/>
          <a:lstStyle/>
          <a:p>
            <a:pPr algn="ctr" defTabSz="914400" eaLnBrk="1" hangingPunct="1">
              <a:lnSpc>
                <a:spcPct val="90000"/>
              </a:lnSpc>
            </a:pPr>
            <a:r>
              <a:rPr lang="en-US" sz="3200" b="1">
                <a:solidFill>
                  <a:srgbClr val="C00000"/>
                </a:solidFill>
                <a:latin typeface="Helvetica" pitchFamily="2" charset="0"/>
              </a:rPr>
              <a:t>Response</a:t>
            </a:r>
          </a:p>
        </p:txBody>
      </p:sp>
      <p:sp>
        <p:nvSpPr>
          <p:cNvPr id="35843" name="Rectangle 3"/>
          <p:cNvSpPr>
            <a:spLocks noChangeArrowheads="1"/>
          </p:cNvSpPr>
          <p:nvPr/>
        </p:nvSpPr>
        <p:spPr bwMode="auto">
          <a:xfrm>
            <a:off x="774700" y="2403475"/>
            <a:ext cx="7699375" cy="1538288"/>
          </a:xfrm>
          <a:prstGeom prst="rect">
            <a:avLst/>
          </a:prstGeom>
          <a:noFill/>
          <a:ln w="9525">
            <a:noFill/>
            <a:miter lim="800000"/>
            <a:headEnd/>
            <a:tailEnd/>
          </a:ln>
        </p:spPr>
        <p:txBody>
          <a:bodyPr>
            <a:spAutoFit/>
          </a:bodyPr>
          <a:lstStyle/>
          <a:p>
            <a:pPr>
              <a:buFont typeface="Arial" pitchFamily="34" charset="0"/>
              <a:buChar char="•"/>
              <a:defRPr/>
            </a:pPr>
            <a:r>
              <a:rPr lang="en-US" sz="1880" dirty="0"/>
              <a:t> Suspend her insulin pump</a:t>
            </a:r>
          </a:p>
          <a:p>
            <a:pPr>
              <a:buFont typeface="Arial" pitchFamily="34" charset="0"/>
              <a:buChar char="•"/>
              <a:defRPr/>
            </a:pPr>
            <a:r>
              <a:rPr lang="en-US" sz="1880" dirty="0"/>
              <a:t> Give her 15 grams of a fast acting carbohydrate</a:t>
            </a:r>
          </a:p>
          <a:p>
            <a:pPr>
              <a:buFont typeface="Arial" pitchFamily="34" charset="0"/>
              <a:buChar char="•"/>
              <a:defRPr/>
            </a:pPr>
            <a:r>
              <a:rPr lang="en-US" sz="1880" dirty="0"/>
              <a:t> Recheck her blood glucose in 15 minutes</a:t>
            </a:r>
          </a:p>
          <a:p>
            <a:pPr>
              <a:buFont typeface="Arial" pitchFamily="34" charset="0"/>
              <a:buChar char="•"/>
              <a:defRPr/>
            </a:pPr>
            <a:r>
              <a:rPr lang="en-US" sz="1880" dirty="0"/>
              <a:t> If back above her age specific range then resume the insulin pump</a:t>
            </a:r>
          </a:p>
          <a:p>
            <a:pPr>
              <a:buFont typeface="Arial" pitchFamily="34" charset="0"/>
              <a:buChar char="•"/>
              <a:defRPr/>
            </a:pPr>
            <a:r>
              <a:rPr lang="en-US" sz="1880" dirty="0"/>
              <a:t> Follow up with a snack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85900" y="1333500"/>
            <a:ext cx="6515100" cy="857250"/>
          </a:xfrm>
        </p:spPr>
        <p:txBody>
          <a:bodyPr/>
          <a:lstStyle/>
          <a:p>
            <a:r>
              <a:rPr lang="en-US" sz="3200" b="1" smtClean="0">
                <a:solidFill>
                  <a:srgbClr val="C00000"/>
                </a:solidFill>
                <a:latin typeface="Helvetica" pitchFamily="2" charset="0"/>
              </a:rPr>
              <a:t>CGM Monitoring</a:t>
            </a:r>
            <a:endParaRPr lang="en-US" sz="3200" smtClean="0">
              <a:solidFill>
                <a:srgbClr val="C00000"/>
              </a:solidFill>
              <a:latin typeface="Helvetica" pitchFamily="2" charset="0"/>
            </a:endParaRPr>
          </a:p>
        </p:txBody>
      </p:sp>
      <p:sp>
        <p:nvSpPr>
          <p:cNvPr id="16387" name="Content Placeholder 2"/>
          <p:cNvSpPr>
            <a:spLocks noGrp="1"/>
          </p:cNvSpPr>
          <p:nvPr>
            <p:ph idx="1"/>
          </p:nvPr>
        </p:nvSpPr>
        <p:spPr>
          <a:xfrm>
            <a:off x="1171575" y="2308225"/>
            <a:ext cx="6651625" cy="3130550"/>
          </a:xfrm>
        </p:spPr>
        <p:txBody>
          <a:bodyPr/>
          <a:lstStyle/>
          <a:p>
            <a:r>
              <a:rPr lang="en-US" sz="2000" smtClean="0">
                <a:latin typeface="Helvetica" pitchFamily="2" charset="0"/>
              </a:rPr>
              <a:t>Used as a tool to assist with blood glucose monitoring</a:t>
            </a:r>
          </a:p>
          <a:p>
            <a:r>
              <a:rPr lang="en-US" sz="2000" smtClean="0">
                <a:latin typeface="Helvetica" pitchFamily="2" charset="0"/>
              </a:rPr>
              <a:t>Does not replace finger-stick for all models</a:t>
            </a:r>
          </a:p>
          <a:p>
            <a:r>
              <a:rPr lang="en-US" sz="2000" smtClean="0">
                <a:latin typeface="Helvetica" pitchFamily="2" charset="0"/>
              </a:rPr>
              <a:t>Do not use CGM readings to treat low/high blood glucose</a:t>
            </a:r>
          </a:p>
          <a:p>
            <a:r>
              <a:rPr lang="en-US" sz="2000" smtClean="0">
                <a:latin typeface="Helvetica" pitchFamily="2" charset="0"/>
              </a:rPr>
              <a:t>If the sensor glucose reads less than </a:t>
            </a:r>
            <a:r>
              <a:rPr lang="en-US" sz="2000" b="1" smtClean="0">
                <a:latin typeface="Helvetica" pitchFamily="2" charset="0"/>
              </a:rPr>
              <a:t>70</a:t>
            </a:r>
            <a:r>
              <a:rPr lang="en-US" sz="2000" smtClean="0">
                <a:latin typeface="Helvetica" pitchFamily="2" charset="0"/>
              </a:rPr>
              <a:t> or above </a:t>
            </a:r>
            <a:r>
              <a:rPr lang="en-US" sz="2000" b="1" smtClean="0">
                <a:latin typeface="Helvetica" pitchFamily="2" charset="0"/>
              </a:rPr>
              <a:t>300</a:t>
            </a:r>
            <a:r>
              <a:rPr lang="en-US" sz="2000" smtClean="0">
                <a:latin typeface="Helvetica" pitchFamily="2" charset="0"/>
              </a:rPr>
              <a:t> must confirm with a blood glucose finger-stick</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Conclusion</a:t>
            </a:r>
          </a:p>
        </p:txBody>
      </p:sp>
      <p:sp>
        <p:nvSpPr>
          <p:cNvPr id="62467" name="Content Placeholder 2"/>
          <p:cNvSpPr>
            <a:spLocks noGrp="1"/>
          </p:cNvSpPr>
          <p:nvPr>
            <p:ph idx="1"/>
          </p:nvPr>
        </p:nvSpPr>
        <p:spPr>
          <a:xfrm>
            <a:off x="676275" y="1778000"/>
            <a:ext cx="8229600" cy="4406900"/>
          </a:xfrm>
        </p:spPr>
        <p:txBody>
          <a:bodyPr/>
          <a:lstStyle/>
          <a:p>
            <a:pPr algn="ctr">
              <a:buFont typeface="Arial" pitchFamily="34" charset="0"/>
              <a:buNone/>
            </a:pPr>
            <a:r>
              <a:rPr lang="en-US" sz="2500" smtClean="0">
                <a:latin typeface="Helvetica" pitchFamily="2" charset="0"/>
              </a:rPr>
              <a:t>If Questions or Concerns:   </a:t>
            </a:r>
          </a:p>
          <a:p>
            <a:endParaRPr lang="en-US" sz="1900" smtClean="0">
              <a:latin typeface="Helvetica" pitchFamily="2" charset="0"/>
            </a:endParaRPr>
          </a:p>
          <a:p>
            <a:pPr>
              <a:buFont typeface="Arial" pitchFamily="34" charset="0"/>
              <a:buNone/>
            </a:pPr>
            <a:endParaRPr lang="en-US" sz="1900" smtClean="0">
              <a:latin typeface="Helvetica" pitchFamily="2" charset="0"/>
            </a:endParaRPr>
          </a:p>
          <a:p>
            <a:r>
              <a:rPr lang="en-US" sz="1900" smtClean="0">
                <a:latin typeface="Helvetica" pitchFamily="2" charset="0"/>
              </a:rPr>
              <a:t>Call Children’s of Alabama Diabetes Team</a:t>
            </a:r>
          </a:p>
          <a:p>
            <a:r>
              <a:rPr lang="en-US" sz="1900" smtClean="0">
                <a:latin typeface="Helvetica" pitchFamily="2" charset="0"/>
              </a:rPr>
              <a:t>205-638-9100 (On-Call MD)</a:t>
            </a:r>
          </a:p>
          <a:p>
            <a:r>
              <a:rPr lang="en-US" sz="1900" smtClean="0">
                <a:latin typeface="Helvetica" pitchFamily="2" charset="0"/>
              </a:rPr>
              <a:t>205-638-9107 (Diabetes office)</a:t>
            </a:r>
          </a:p>
          <a:p>
            <a:endParaRPr lang="en-US" smtClean="0">
              <a:latin typeface="Helvetica" pitchFamily="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35000"/>
            <a:ext cx="8686800" cy="1143000"/>
          </a:xfrm>
        </p:spPr>
        <p:txBody>
          <a:bodyPr/>
          <a:lstStyle/>
          <a:p>
            <a:r>
              <a:rPr lang="en-US" sz="3200" b="1" smtClean="0">
                <a:solidFill>
                  <a:srgbClr val="C00000"/>
                </a:solidFill>
                <a:latin typeface="Helvetica" pitchFamily="2" charset="0"/>
              </a:rPr>
              <a:t>Questions?</a:t>
            </a:r>
          </a:p>
        </p:txBody>
      </p:sp>
      <p:pic>
        <p:nvPicPr>
          <p:cNvPr id="63491" name="Content Placeholder 3" descr="Finally, a question from Smith Magazine’s Not Quite What I Was ..."/>
          <p:cNvPicPr>
            <a:picLocks noGrp="1" noChangeAspect="1"/>
          </p:cNvPicPr>
          <p:nvPr>
            <p:ph idx="1"/>
          </p:nvPr>
        </p:nvPicPr>
        <p:blipFill>
          <a:blip r:embed="rId2"/>
          <a:srcRect/>
          <a:stretch>
            <a:fillRect/>
          </a:stretch>
        </p:blipFill>
        <p:spPr>
          <a:xfrm>
            <a:off x="2117725" y="1906588"/>
            <a:ext cx="5346700" cy="42783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85900" y="1333500"/>
            <a:ext cx="6515100" cy="857250"/>
          </a:xfrm>
        </p:spPr>
        <p:txBody>
          <a:bodyPr/>
          <a:lstStyle/>
          <a:p>
            <a:r>
              <a:rPr lang="en-US" sz="3200" b="1" smtClean="0">
                <a:solidFill>
                  <a:srgbClr val="C00000"/>
                </a:solidFill>
                <a:latin typeface="Helvetica" pitchFamily="2" charset="0"/>
              </a:rPr>
              <a:t>CGM Monitoring</a:t>
            </a:r>
            <a:endParaRPr lang="en-US" sz="3200" smtClean="0">
              <a:solidFill>
                <a:srgbClr val="C00000"/>
              </a:solidFill>
              <a:latin typeface="Helvetica" pitchFamily="2" charset="0"/>
            </a:endParaRPr>
          </a:p>
        </p:txBody>
      </p:sp>
      <p:sp>
        <p:nvSpPr>
          <p:cNvPr id="33795" name="Content Placeholder 2"/>
          <p:cNvSpPr>
            <a:spLocks noGrp="1"/>
          </p:cNvSpPr>
          <p:nvPr>
            <p:ph idx="1"/>
          </p:nvPr>
        </p:nvSpPr>
        <p:spPr>
          <a:xfrm>
            <a:off x="1171575" y="2438400"/>
            <a:ext cx="6829425" cy="3000375"/>
          </a:xfrm>
        </p:spPr>
        <p:txBody>
          <a:bodyPr>
            <a:normAutofit/>
          </a:bodyPr>
          <a:lstStyle/>
          <a:p>
            <a:pPr>
              <a:defRPr/>
            </a:pPr>
            <a:r>
              <a:rPr lang="en-US" sz="1875" dirty="0" smtClean="0">
                <a:latin typeface="Helvetica" pitchFamily="34" charset="0"/>
              </a:rPr>
              <a:t>The medical management plan will have a check mark next to the CGM brand the patient is currently wearing</a:t>
            </a:r>
          </a:p>
          <a:p>
            <a:pPr>
              <a:defRPr/>
            </a:pPr>
            <a:r>
              <a:rPr lang="en-US" sz="1875" dirty="0" smtClean="0">
                <a:latin typeface="Helvetica" pitchFamily="34" charset="0"/>
              </a:rPr>
              <a:t>Refer to </a:t>
            </a:r>
            <a:r>
              <a:rPr lang="en-US" sz="1875" b="1" dirty="0" smtClean="0">
                <a:latin typeface="Helvetica" pitchFamily="34" charset="0"/>
              </a:rPr>
              <a:t>pages 4-5 </a:t>
            </a:r>
            <a:r>
              <a:rPr lang="en-US" sz="1875" dirty="0" smtClean="0">
                <a:latin typeface="Helvetica" pitchFamily="34" charset="0"/>
              </a:rPr>
              <a:t>of the medical management plan to determine if the sensor readings are able to be used for dosing </a:t>
            </a:r>
          </a:p>
          <a:p>
            <a:pPr>
              <a:defRPr/>
            </a:pPr>
            <a:r>
              <a:rPr lang="en-US" sz="1875" dirty="0" smtClean="0">
                <a:latin typeface="Helvetica" pitchFamily="34" charset="0"/>
              </a:rPr>
              <a:t>FDA has only approved dosing with a </a:t>
            </a:r>
            <a:r>
              <a:rPr lang="en-US" sz="1875" dirty="0" err="1" smtClean="0">
                <a:latin typeface="Helvetica" pitchFamily="34" charset="0"/>
              </a:rPr>
              <a:t>Dexcom</a:t>
            </a:r>
            <a:r>
              <a:rPr lang="en-US" sz="1875" dirty="0" smtClean="0">
                <a:latin typeface="Helvetica" pitchFamily="34" charset="0"/>
              </a:rPr>
              <a:t> G6</a:t>
            </a:r>
          </a:p>
          <a:p>
            <a:pPr>
              <a:defRPr/>
            </a:pPr>
            <a:r>
              <a:rPr lang="en-US" sz="1875" dirty="0" smtClean="0">
                <a:latin typeface="Helvetica" pitchFamily="34" charset="0"/>
              </a:rPr>
              <a:t>If using the sensor reading for dosing, you must enter the reading into the insulin pump for calculations to be completed</a:t>
            </a:r>
            <a:endParaRPr lang="en-US" sz="1875" dirty="0">
              <a:latin typeface="Helvetic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35000"/>
            <a:ext cx="8686800" cy="1143000"/>
          </a:xfrm>
        </p:spPr>
        <p:txBody>
          <a:bodyPr/>
          <a:lstStyle/>
          <a:p>
            <a:r>
              <a:rPr lang="en-US" sz="3200" b="1" smtClean="0">
                <a:latin typeface="Helvetica" pitchFamily="2" charset="0"/>
              </a:rPr>
              <a:t>CGM Monitoring Scenario</a:t>
            </a:r>
          </a:p>
        </p:txBody>
      </p:sp>
      <p:sp>
        <p:nvSpPr>
          <p:cNvPr id="18435" name="Content Placeholder 2"/>
          <p:cNvSpPr>
            <a:spLocks noGrp="1"/>
          </p:cNvSpPr>
          <p:nvPr>
            <p:ph idx="1"/>
          </p:nvPr>
        </p:nvSpPr>
        <p:spPr>
          <a:xfrm>
            <a:off x="676275" y="1906588"/>
            <a:ext cx="8229600" cy="4278312"/>
          </a:xfrm>
        </p:spPr>
        <p:txBody>
          <a:bodyPr/>
          <a:lstStyle/>
          <a:p>
            <a:pPr marL="0" indent="0">
              <a:buFont typeface="Arial" pitchFamily="34" charset="0"/>
              <a:buNone/>
            </a:pPr>
            <a:r>
              <a:rPr lang="en-US" sz="2000" smtClean="0">
                <a:latin typeface="Helvetica" pitchFamily="2" charset="0"/>
              </a:rPr>
              <a:t>Leslie comes to the health room complaining of a headache and she is pale. Her CGM reading is 56.</a:t>
            </a:r>
          </a:p>
          <a:p>
            <a:pPr marL="0" indent="0">
              <a:buFont typeface="Arial" pitchFamily="34" charset="0"/>
              <a:buNone/>
            </a:pPr>
            <a:endParaRPr lang="en-US" sz="2000" smtClean="0">
              <a:latin typeface="Helvetica" pitchFamily="2" charset="0"/>
            </a:endParaRPr>
          </a:p>
          <a:p>
            <a:pPr marL="0" indent="0"/>
            <a:r>
              <a:rPr lang="en-US" sz="2000" smtClean="0">
                <a:latin typeface="Helvetica" pitchFamily="2" charset="0"/>
              </a:rPr>
              <a:t>What is the next step?</a:t>
            </a:r>
          </a:p>
          <a:p>
            <a:pPr marL="0" indent="0"/>
            <a:r>
              <a:rPr lang="en-US" sz="2000" smtClean="0">
                <a:latin typeface="Helvetica" pitchFamily="2" charset="0"/>
              </a:rPr>
              <a:t>Does she require a finger stick?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35000"/>
            <a:ext cx="8686800" cy="1143000"/>
          </a:xfrm>
        </p:spPr>
        <p:txBody>
          <a:bodyPr/>
          <a:lstStyle/>
          <a:p>
            <a:r>
              <a:rPr lang="en-US" sz="3200" b="1" smtClean="0">
                <a:latin typeface="Helvetica" pitchFamily="2" charset="0"/>
              </a:rPr>
              <a:t>CGM Monitoring Scenario</a:t>
            </a:r>
          </a:p>
        </p:txBody>
      </p:sp>
      <p:sp>
        <p:nvSpPr>
          <p:cNvPr id="19459" name="Content Placeholder 2"/>
          <p:cNvSpPr>
            <a:spLocks noGrp="1"/>
          </p:cNvSpPr>
          <p:nvPr>
            <p:ph idx="1"/>
          </p:nvPr>
        </p:nvSpPr>
        <p:spPr>
          <a:xfrm>
            <a:off x="676275" y="1906588"/>
            <a:ext cx="8229600" cy="4278312"/>
          </a:xfrm>
        </p:spPr>
        <p:txBody>
          <a:bodyPr/>
          <a:lstStyle/>
          <a:p>
            <a:pPr marL="0" indent="0">
              <a:buFont typeface="Arial" pitchFamily="34" charset="0"/>
              <a:buNone/>
            </a:pPr>
            <a:r>
              <a:rPr lang="en-US" sz="2000" smtClean="0">
                <a:latin typeface="Helvetica" pitchFamily="2" charset="0"/>
              </a:rPr>
              <a:t>Mark comes to the health room before lunch. He is wearing the Dexcom G6 CGM and has the Omnipod 400 insulin pump. The readings before lunch on the CGM says 183.</a:t>
            </a:r>
          </a:p>
          <a:p>
            <a:pPr marL="0" indent="0">
              <a:buFont typeface="Arial" pitchFamily="34" charset="0"/>
              <a:buNone/>
            </a:pPr>
            <a:r>
              <a:rPr lang="en-US" sz="2000" smtClean="0">
                <a:latin typeface="Helvetica" pitchFamily="2" charset="0"/>
              </a:rPr>
              <a:t> </a:t>
            </a:r>
          </a:p>
          <a:p>
            <a:pPr marL="0" indent="0"/>
            <a:r>
              <a:rPr lang="en-US" sz="2000" smtClean="0">
                <a:latin typeface="Helvetica" pitchFamily="2" charset="0"/>
              </a:rPr>
              <a:t>Can you use this for dosing?</a:t>
            </a:r>
          </a:p>
          <a:p>
            <a:pPr marL="0" indent="0"/>
            <a:r>
              <a:rPr lang="en-US" sz="2000" smtClean="0">
                <a:latin typeface="Helvetica" pitchFamily="2" charset="0"/>
              </a:rPr>
              <a:t>Does he require a finger stick?</a:t>
            </a:r>
          </a:p>
          <a:p>
            <a:pPr marL="0" indent="0">
              <a:buFont typeface="Arial" pitchFamily="34" charset="0"/>
              <a:buNone/>
            </a:pPr>
            <a:endParaRPr lang="en-US" sz="2400" smtClean="0">
              <a:latin typeface="Helvetica" pitchFamily="2" charset="0"/>
            </a:endParaRPr>
          </a:p>
          <a:p>
            <a:pPr marL="0" indent="0">
              <a:buFont typeface="Arial" pitchFamily="34" charset="0"/>
              <a:buNone/>
            </a:pPr>
            <a:endParaRPr lang="en-US" sz="2400" smtClean="0">
              <a:latin typeface="Helvetica"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35000"/>
            <a:ext cx="8686800" cy="1143000"/>
          </a:xfrm>
        </p:spPr>
        <p:txBody>
          <a:bodyPr/>
          <a:lstStyle/>
          <a:p>
            <a:r>
              <a:rPr lang="en-US" sz="3200" b="1" smtClean="0">
                <a:latin typeface="Helvetica" pitchFamily="2" charset="0"/>
              </a:rPr>
              <a:t>CGM Monitoring Scenario</a:t>
            </a:r>
          </a:p>
        </p:txBody>
      </p:sp>
      <p:sp>
        <p:nvSpPr>
          <p:cNvPr id="20483" name="Content Placeholder 2"/>
          <p:cNvSpPr>
            <a:spLocks noGrp="1"/>
          </p:cNvSpPr>
          <p:nvPr>
            <p:ph idx="1"/>
          </p:nvPr>
        </p:nvSpPr>
        <p:spPr>
          <a:xfrm>
            <a:off x="676275" y="1906588"/>
            <a:ext cx="8229600" cy="4278312"/>
          </a:xfrm>
        </p:spPr>
        <p:txBody>
          <a:bodyPr/>
          <a:lstStyle/>
          <a:p>
            <a:pPr marL="0" indent="0">
              <a:buFont typeface="Arial" pitchFamily="34" charset="0"/>
              <a:buNone/>
            </a:pPr>
            <a:r>
              <a:rPr lang="en-US" sz="2000" smtClean="0">
                <a:latin typeface="Helvetica" pitchFamily="2" charset="0"/>
              </a:rPr>
              <a:t>Anna comes to the health room before leaving school. She has the Medtronic 670G insulin pump and wears the Guardian sensor. On the screen of the insulin pump you notice the CGM reading is 152 with one arrow down.</a:t>
            </a:r>
          </a:p>
          <a:p>
            <a:pPr marL="0" indent="0">
              <a:buFont typeface="Arial" pitchFamily="34" charset="0"/>
              <a:buNone/>
            </a:pPr>
            <a:endParaRPr lang="en-US" sz="2000" smtClean="0">
              <a:latin typeface="Helvetica" pitchFamily="2" charset="0"/>
            </a:endParaRPr>
          </a:p>
          <a:p>
            <a:pPr marL="0" indent="0"/>
            <a:r>
              <a:rPr lang="en-US" sz="2000" smtClean="0">
                <a:latin typeface="Helvetica" pitchFamily="2" charset="0"/>
              </a:rPr>
              <a:t>Can you use this reading?</a:t>
            </a:r>
          </a:p>
          <a:p>
            <a:pPr marL="0" indent="0"/>
            <a:r>
              <a:rPr lang="en-US" sz="2000" smtClean="0">
                <a:latin typeface="Helvetica" pitchFamily="2" charset="0"/>
              </a:rPr>
              <a:t>Does she require a finger stick?</a:t>
            </a:r>
          </a:p>
          <a:p>
            <a:pPr marL="0" indent="0"/>
            <a:r>
              <a:rPr lang="en-US" sz="2000" smtClean="0">
                <a:latin typeface="Helvetica" pitchFamily="2" charset="0"/>
              </a:rPr>
              <a:t>Can she get on the bus?</a:t>
            </a:r>
          </a:p>
          <a:p>
            <a:pPr marL="0" indent="0"/>
            <a:endParaRPr lang="en-US" sz="2400" smtClean="0">
              <a:latin typeface="Helvetica"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3205</Words>
  <Application>Microsoft Office PowerPoint</Application>
  <PresentationFormat>On-screen Show (4:3)</PresentationFormat>
  <Paragraphs>379</Paragraphs>
  <Slides>51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Microsoft Office Excel 97-2003 Worksheet</vt:lpstr>
      <vt:lpstr>Caring For Insulin Pumps and Continuous Glucose Monitors at School</vt:lpstr>
      <vt:lpstr>Objectives</vt:lpstr>
      <vt:lpstr>Continuous Glucose Monitor (CGM)</vt:lpstr>
      <vt:lpstr>CGM Monitoring</vt:lpstr>
      <vt:lpstr>CGM Monitoring</vt:lpstr>
      <vt:lpstr>CGM Monitoring</vt:lpstr>
      <vt:lpstr>CGM Monitoring Scenario</vt:lpstr>
      <vt:lpstr>CGM Monitoring Scenario</vt:lpstr>
      <vt:lpstr>CGM Monitoring Scenario</vt:lpstr>
      <vt:lpstr>Insulin Pumps</vt:lpstr>
      <vt:lpstr>Insulin Pumps</vt:lpstr>
      <vt:lpstr>Understanding Basal Dosing</vt:lpstr>
      <vt:lpstr>Understanding Bolus Dosing</vt:lpstr>
      <vt:lpstr>Understanding Bolus Dosing</vt:lpstr>
      <vt:lpstr>Active Insulin / Insulin on Board</vt:lpstr>
      <vt:lpstr>Insulin Pumps</vt:lpstr>
      <vt:lpstr>Insulin Pumps</vt:lpstr>
      <vt:lpstr>Insulin Pumps</vt:lpstr>
      <vt:lpstr>Hyperglycemia Symptoms</vt:lpstr>
      <vt:lpstr>Hyperglycemia  </vt:lpstr>
      <vt:lpstr>Hyperglycemia  </vt:lpstr>
      <vt:lpstr>Hyperglycemia</vt:lpstr>
      <vt:lpstr>Treatment of Hyperglycemia  for Insulin Pump Therapy </vt:lpstr>
      <vt:lpstr>Treatment of Hyperglycemia  for Insulin Pump Therapy </vt:lpstr>
      <vt:lpstr>Treatment of Hyperglycemia  for Insulin Pump Therapy </vt:lpstr>
      <vt:lpstr>Treatment of Hyperglycemia  for Insulin Pump Therapy </vt:lpstr>
      <vt:lpstr>Treatment of Hyperglycemia  for Pump Therapy </vt:lpstr>
      <vt:lpstr>Treatment of Hyperglycemia  for Insulin Pump Therapy </vt:lpstr>
      <vt:lpstr>Treatment of Hyperglycemia  for Pump Therapy </vt:lpstr>
      <vt:lpstr>Slide 30</vt:lpstr>
      <vt:lpstr>Slide 31</vt:lpstr>
      <vt:lpstr>Slide 32</vt:lpstr>
      <vt:lpstr>Slide 33</vt:lpstr>
      <vt:lpstr>Scenario</vt:lpstr>
      <vt:lpstr>Slide 35</vt:lpstr>
      <vt:lpstr>Symptoms of Hypoglycemia</vt:lpstr>
      <vt:lpstr>Hypoglycemia on Insulin Pump</vt:lpstr>
      <vt:lpstr>Treatment of Hypoglycemia for Insulin Pump Therapy</vt:lpstr>
      <vt:lpstr>Treatment of Hypoglycemia for Insulin Pump Therapy</vt:lpstr>
      <vt:lpstr>Treatment of Hypoglycemia for Insulin Pump Therapy</vt:lpstr>
      <vt:lpstr>Treatment of Hypoglycemia for Insulin Pump Therapy</vt:lpstr>
      <vt:lpstr>Exercise and Pump Therapy at School</vt:lpstr>
      <vt:lpstr>Exercise and Pump Therapy at School</vt:lpstr>
      <vt:lpstr>Scenario </vt:lpstr>
      <vt:lpstr>Response</vt:lpstr>
      <vt:lpstr>Slide 46</vt:lpstr>
      <vt:lpstr>Slide 47</vt:lpstr>
      <vt:lpstr>Slide 48</vt:lpstr>
      <vt:lpstr>Slide 49</vt:lpstr>
      <vt:lpstr>Conclusion</vt:lpstr>
      <vt:lpstr>Questions?</vt:lpstr>
    </vt:vector>
  </TitlesOfParts>
  <Company>Scout Branding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a Title</dc:title>
  <dc:creator>Paul Crawford</dc:creator>
  <cp:lastModifiedBy>Ginger Parsons</cp:lastModifiedBy>
  <cp:revision>300</cp:revision>
  <dcterms:created xsi:type="dcterms:W3CDTF">2011-05-18T14:28:49Z</dcterms:created>
  <dcterms:modified xsi:type="dcterms:W3CDTF">2019-11-07T19:58:04Z</dcterms:modified>
</cp:coreProperties>
</file>