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handoutMasterIdLst>
    <p:handoutMasterId r:id="rId59"/>
  </p:handoutMasterIdLst>
  <p:sldIdLst>
    <p:sldId id="259" r:id="rId2"/>
    <p:sldId id="367" r:id="rId3"/>
    <p:sldId id="258" r:id="rId4"/>
    <p:sldId id="261" r:id="rId5"/>
    <p:sldId id="257" r:id="rId6"/>
    <p:sldId id="368" r:id="rId7"/>
    <p:sldId id="280" r:id="rId8"/>
    <p:sldId id="308" r:id="rId9"/>
    <p:sldId id="273" r:id="rId10"/>
    <p:sldId id="363" r:id="rId11"/>
    <p:sldId id="377" r:id="rId12"/>
    <p:sldId id="383" r:id="rId13"/>
    <p:sldId id="262" r:id="rId14"/>
    <p:sldId id="269" r:id="rId15"/>
    <p:sldId id="378" r:id="rId16"/>
    <p:sldId id="264" r:id="rId17"/>
    <p:sldId id="265" r:id="rId18"/>
    <p:sldId id="379" r:id="rId19"/>
    <p:sldId id="275" r:id="rId20"/>
    <p:sldId id="380" r:id="rId21"/>
    <p:sldId id="302" r:id="rId22"/>
    <p:sldId id="276" r:id="rId23"/>
    <p:sldId id="277" r:id="rId24"/>
    <p:sldId id="281" r:id="rId25"/>
    <p:sldId id="266" r:id="rId26"/>
    <p:sldId id="370" r:id="rId27"/>
    <p:sldId id="381" r:id="rId28"/>
    <p:sldId id="267" r:id="rId29"/>
    <p:sldId id="274" r:id="rId30"/>
    <p:sldId id="278" r:id="rId31"/>
    <p:sldId id="366" r:id="rId32"/>
    <p:sldId id="296" r:id="rId33"/>
    <p:sldId id="297" r:id="rId34"/>
    <p:sldId id="298" r:id="rId35"/>
    <p:sldId id="325" r:id="rId36"/>
    <p:sldId id="300" r:id="rId37"/>
    <p:sldId id="382" r:id="rId38"/>
    <p:sldId id="286" r:id="rId39"/>
    <p:sldId id="292" r:id="rId40"/>
    <p:sldId id="293" r:id="rId41"/>
    <p:sldId id="295" r:id="rId42"/>
    <p:sldId id="321" r:id="rId43"/>
    <p:sldId id="284" r:id="rId44"/>
    <p:sldId id="311" r:id="rId45"/>
    <p:sldId id="312" r:id="rId46"/>
    <p:sldId id="313" r:id="rId47"/>
    <p:sldId id="323" r:id="rId48"/>
    <p:sldId id="322" r:id="rId49"/>
    <p:sldId id="282" r:id="rId50"/>
    <p:sldId id="279" r:id="rId51"/>
    <p:sldId id="375" r:id="rId52"/>
    <p:sldId id="376" r:id="rId53"/>
    <p:sldId id="305" r:id="rId54"/>
    <p:sldId id="306" r:id="rId55"/>
    <p:sldId id="362" r:id="rId56"/>
    <p:sldId id="374" r:id="rId57"/>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S PGothic" charset="0"/>
        <a:cs typeface="MS PGothic" charset="0"/>
      </a:defRPr>
    </a:lvl1pPr>
    <a:lvl2pPr marL="457200" algn="l" defTabSz="457200"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914400" algn="l" defTabSz="457200"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371600" algn="l" defTabSz="457200"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1828800" algn="l" defTabSz="457200"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p15:guide id="1" orient="horz" pos="3745">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1C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24" d="100"/>
          <a:sy n="124" d="100"/>
        </p:scale>
        <p:origin x="1824" y="168"/>
      </p:cViewPr>
      <p:guideLst>
        <p:guide orient="horz" pos="3745"/>
        <p:guide pos="2880"/>
      </p:guideLst>
    </p:cSldViewPr>
  </p:slideViewPr>
  <p:outlineViewPr>
    <p:cViewPr>
      <p:scale>
        <a:sx n="33" d="100"/>
        <a:sy n="33" d="100"/>
      </p:scale>
      <p:origin x="0" y="8056"/>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atin typeface="Arial" panose="020B0604020202020204" pitchFamily="34" charset="0"/>
                <a:ea typeface="MS PGothic" panose="020B0600070205080204" pitchFamily="34" charset="-128"/>
                <a:cs typeface="+mn-cs"/>
              </a:defRPr>
            </a:lvl1pPr>
          </a:lstStyle>
          <a:p>
            <a:pPr>
              <a:defRPr/>
            </a:pPr>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8FA60E9-E358-FE4F-8492-CFA01B23F10D}" type="datetimeFigureOut">
              <a:rPr lang="en-US"/>
              <a:pPr/>
              <a:t>11/7/19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atin typeface="Arial" panose="020B0604020202020204" pitchFamily="34" charset="0"/>
                <a:ea typeface="MS PGothic" panose="020B0600070205080204" pitchFamily="34" charset="-128"/>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9345D6A-37FE-214A-93B8-8FFF397CC267}" type="slidenum">
              <a:rPr lang="en-US"/>
              <a:pPr/>
              <a:t>‹#›</a:t>
            </a:fld>
            <a:endParaRPr lang="en-US"/>
          </a:p>
        </p:txBody>
      </p:sp>
    </p:spTree>
    <p:extLst>
      <p:ext uri="{BB962C8B-B14F-4D97-AF65-F5344CB8AC3E}">
        <p14:creationId xmlns:p14="http://schemas.microsoft.com/office/powerpoint/2010/main" val="4091375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BB2FDCD0-A5F3-1D4D-B129-DB47A1DB0907}" type="datetimeFigureOut">
              <a:rPr lang="en-US"/>
              <a:pPr/>
              <a:t>11/7/19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4D4BD8B4-6642-1844-A689-EB1FB83F468B}" type="slidenum">
              <a:rPr lang="en-US"/>
              <a:pPr/>
              <a:t>‹#›</a:t>
            </a:fld>
            <a:endParaRPr lang="en-US"/>
          </a:p>
        </p:txBody>
      </p:sp>
    </p:spTree>
    <p:extLst>
      <p:ext uri="{BB962C8B-B14F-4D97-AF65-F5344CB8AC3E}">
        <p14:creationId xmlns:p14="http://schemas.microsoft.com/office/powerpoint/2010/main" val="10470948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r>
              <a:rPr lang="en-US" dirty="0">
                <a:latin typeface="Calibri" charset="0"/>
                <a:ea typeface="MS PGothic" charset="0"/>
              </a:rPr>
              <a:t>Questions</a:t>
            </a:r>
            <a:r>
              <a:rPr lang="en-US" baseline="0" dirty="0">
                <a:latin typeface="Calibri" charset="0"/>
                <a:ea typeface="MS PGothic" charset="0"/>
              </a:rPr>
              <a:t> will be answered at the end of this session.  However, please hold all SP/DMMP questions until the SP session.</a:t>
            </a:r>
            <a:endParaRPr lang="en-US" dirty="0">
              <a:latin typeface="Calibri" charset="0"/>
              <a:ea typeface="MS PGothic" charset="0"/>
            </a:endParaRPr>
          </a:p>
        </p:txBody>
      </p:sp>
      <p:sp>
        <p:nvSpPr>
          <p:cNvPr id="153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49E5D59-B8E1-644A-93A0-9D81C9080596}" type="slidenum">
              <a:rPr lang="en-US"/>
              <a:pPr/>
              <a:t>1</a:t>
            </a:fld>
            <a:endParaRPr lang="en-US"/>
          </a:p>
        </p:txBody>
      </p:sp>
    </p:spTree>
    <p:extLst>
      <p:ext uri="{BB962C8B-B14F-4D97-AF65-F5344CB8AC3E}">
        <p14:creationId xmlns:p14="http://schemas.microsoft.com/office/powerpoint/2010/main" val="3726357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17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latin typeface="Calibri" charset="0"/>
                <a:ea typeface="MS PGothic" charset="0"/>
              </a:rPr>
              <a:t>Thank you to</a:t>
            </a:r>
            <a:r>
              <a:rPr lang="en-US" baseline="0" dirty="0">
                <a:latin typeface="Calibri" charset="0"/>
                <a:ea typeface="MS PGothic" charset="0"/>
              </a:rPr>
              <a:t> the</a:t>
            </a:r>
            <a:r>
              <a:rPr lang="en-US" dirty="0">
                <a:latin typeface="Calibri" charset="0"/>
                <a:ea typeface="MS PGothic" charset="0"/>
              </a:rPr>
              <a:t> educators</a:t>
            </a:r>
            <a:r>
              <a:rPr lang="en-US" baseline="0" dirty="0">
                <a:latin typeface="Calibri" charset="0"/>
                <a:ea typeface="MS PGothic" charset="0"/>
              </a:rPr>
              <a:t> who</a:t>
            </a:r>
            <a:r>
              <a:rPr lang="en-US" dirty="0">
                <a:latin typeface="Calibri" charset="0"/>
                <a:ea typeface="MS PGothic" charset="0"/>
              </a:rPr>
              <a:t> assisted in demonstrating the injection techniques.</a:t>
            </a:r>
          </a:p>
          <a:p>
            <a:endParaRPr lang="en-US" dirty="0">
              <a:latin typeface="Calibri" charset="0"/>
              <a:ea typeface="MS PGothic" charset="0"/>
            </a:endParaRPr>
          </a:p>
        </p:txBody>
      </p:sp>
      <p:sp>
        <p:nvSpPr>
          <p:cNvPr id="317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03EFF21-EC0A-D54A-A124-645862F1BC60}" type="slidenum">
              <a:rPr lang="en-US"/>
              <a:pPr/>
              <a:t>10</a:t>
            </a:fld>
            <a:endParaRPr lang="en-US"/>
          </a:p>
        </p:txBody>
      </p:sp>
    </p:spTree>
    <p:extLst>
      <p:ext uri="{BB962C8B-B14F-4D97-AF65-F5344CB8AC3E}">
        <p14:creationId xmlns:p14="http://schemas.microsoft.com/office/powerpoint/2010/main" val="328982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Picture of the correct skin pinch size.</a:t>
            </a:r>
          </a:p>
        </p:txBody>
      </p:sp>
      <p:sp>
        <p:nvSpPr>
          <p:cNvPr id="337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9E72DDD-ED90-1C4C-80DF-A81916F13A41}" type="slidenum">
              <a:rPr lang="en-US"/>
              <a:pPr/>
              <a:t>11</a:t>
            </a:fld>
            <a:endParaRPr lang="en-US"/>
          </a:p>
        </p:txBody>
      </p:sp>
    </p:spTree>
    <p:extLst>
      <p:ext uri="{BB962C8B-B14F-4D97-AF65-F5344CB8AC3E}">
        <p14:creationId xmlns:p14="http://schemas.microsoft.com/office/powerpoint/2010/main" val="2356567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Stress</a:t>
            </a:r>
            <a:r>
              <a:rPr lang="en-US" baseline="0" dirty="0">
                <a:latin typeface="Calibri" charset="0"/>
                <a:ea typeface="MS PGothic" charset="0"/>
              </a:rPr>
              <a:t> avoiding using the same area for each injection</a:t>
            </a:r>
            <a:endParaRPr lang="en-US" dirty="0">
              <a:latin typeface="Calibri" charset="0"/>
              <a:ea typeface="MS PGothic" charset="0"/>
            </a:endParaRPr>
          </a:p>
        </p:txBody>
      </p:sp>
      <p:sp>
        <p:nvSpPr>
          <p:cNvPr id="378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739B8D7-762D-5A4B-A24B-52D6563A4200}" type="slidenum">
              <a:rPr lang="en-US"/>
              <a:pPr/>
              <a:t>13</a:t>
            </a:fld>
            <a:endParaRPr lang="en-US"/>
          </a:p>
        </p:txBody>
      </p:sp>
    </p:spTree>
    <p:extLst>
      <p:ext uri="{BB962C8B-B14F-4D97-AF65-F5344CB8AC3E}">
        <p14:creationId xmlns:p14="http://schemas.microsoft.com/office/powerpoint/2010/main" val="106537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99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ea typeface="MS PGothic" charset="0"/>
              </a:rPr>
              <a:t>Some of your younger students may use half unit insulin pens/pen devices. This allows dosing in half unit increments instead of whole unit increments.</a:t>
            </a:r>
          </a:p>
        </p:txBody>
      </p:sp>
      <p:sp>
        <p:nvSpPr>
          <p:cNvPr id="399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F332D59-9878-B149-AFDF-DBD81B4A0703}" type="slidenum">
              <a:rPr lang="en-US"/>
              <a:pPr/>
              <a:t>14</a:t>
            </a:fld>
            <a:endParaRPr lang="en-US"/>
          </a:p>
        </p:txBody>
      </p:sp>
    </p:spTree>
    <p:extLst>
      <p:ext uri="{BB962C8B-B14F-4D97-AF65-F5344CB8AC3E}">
        <p14:creationId xmlns:p14="http://schemas.microsoft.com/office/powerpoint/2010/main" val="3684605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Cartridges are not interchangeable between devices</a:t>
            </a:r>
          </a:p>
        </p:txBody>
      </p:sp>
      <p:sp>
        <p:nvSpPr>
          <p:cNvPr id="419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DF67F1F-9F61-6742-90F8-52031F1A6C26}" type="slidenum">
              <a:rPr lang="en-US"/>
              <a:pPr/>
              <a:t>15</a:t>
            </a:fld>
            <a:endParaRPr lang="en-US"/>
          </a:p>
        </p:txBody>
      </p:sp>
    </p:spTree>
    <p:extLst>
      <p:ext uri="{BB962C8B-B14F-4D97-AF65-F5344CB8AC3E}">
        <p14:creationId xmlns:p14="http://schemas.microsoft.com/office/powerpoint/2010/main" val="3844752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40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Due to the increasing constraints of insurance, your student may not </a:t>
            </a:r>
            <a:r>
              <a:rPr lang="en-US" dirty="0">
                <a:latin typeface="+mn-lt"/>
                <a:ea typeface="MS PGothic" charset="0"/>
              </a:rPr>
              <a:t>have</a:t>
            </a:r>
            <a:r>
              <a:rPr lang="en-US" dirty="0">
                <a:latin typeface="Calibri" charset="0"/>
                <a:ea typeface="MS PGothic" charset="0"/>
              </a:rPr>
              <a:t> an insulin pen to leave at school. They may have to transport it from home to school and back daily. Unfortunately,</a:t>
            </a:r>
            <a:r>
              <a:rPr lang="en-US" baseline="0" dirty="0">
                <a:latin typeface="Calibri" charset="0"/>
                <a:ea typeface="MS PGothic" charset="0"/>
              </a:rPr>
              <a:t> this is out of our control.</a:t>
            </a:r>
            <a:endParaRPr lang="en-US" dirty="0">
              <a:latin typeface="Calibri" charset="0"/>
              <a:ea typeface="MS PGothic" charset="0"/>
            </a:endParaRPr>
          </a:p>
          <a:p>
            <a:endParaRPr lang="en-US" dirty="0">
              <a:latin typeface="Calibri" charset="0"/>
              <a:ea typeface="MS PGothic" charset="0"/>
            </a:endParaRPr>
          </a:p>
        </p:txBody>
      </p:sp>
      <p:sp>
        <p:nvSpPr>
          <p:cNvPr id="440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2EC3631-7325-A34C-90EF-3F076242708A}" type="slidenum">
              <a:rPr lang="en-US"/>
              <a:pPr/>
              <a:t>16</a:t>
            </a:fld>
            <a:endParaRPr lang="en-US"/>
          </a:p>
        </p:txBody>
      </p:sp>
    </p:spTree>
    <p:extLst>
      <p:ext uri="{BB962C8B-B14F-4D97-AF65-F5344CB8AC3E}">
        <p14:creationId xmlns:p14="http://schemas.microsoft.com/office/powerpoint/2010/main" val="380297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60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err="1">
                <a:latin typeface="Calibri" charset="0"/>
                <a:ea typeface="MS PGothic" charset="0"/>
              </a:rPr>
              <a:t>Fiasp</a:t>
            </a:r>
            <a:r>
              <a:rPr lang="en-US" dirty="0">
                <a:latin typeface="Calibri" charset="0"/>
                <a:ea typeface="MS PGothic" charset="0"/>
              </a:rPr>
              <a:t> is a new form of </a:t>
            </a:r>
            <a:r>
              <a:rPr lang="en-US" dirty="0" err="1">
                <a:latin typeface="Calibri" charset="0"/>
                <a:ea typeface="MS PGothic" charset="0"/>
              </a:rPr>
              <a:t>Aspart</a:t>
            </a:r>
            <a:r>
              <a:rPr lang="en-US" dirty="0">
                <a:latin typeface="Calibri" charset="0"/>
                <a:ea typeface="MS PGothic" charset="0"/>
              </a:rPr>
              <a:t>,</a:t>
            </a:r>
            <a:r>
              <a:rPr lang="en-US" baseline="0" dirty="0">
                <a:latin typeface="Calibri" charset="0"/>
                <a:ea typeface="MS PGothic" charset="0"/>
              </a:rPr>
              <a:t> it was </a:t>
            </a:r>
            <a:r>
              <a:rPr lang="en-US" dirty="0">
                <a:latin typeface="Calibri" charset="0"/>
                <a:ea typeface="MS PGothic" charset="0"/>
              </a:rPr>
              <a:t>developed to start working faster</a:t>
            </a:r>
          </a:p>
          <a:p>
            <a:pPr eaLnBrk="1" hangingPunct="1">
              <a:spcBef>
                <a:spcPct val="0"/>
              </a:spcBef>
            </a:pPr>
            <a:r>
              <a:rPr lang="en-US" dirty="0">
                <a:latin typeface="Calibri" charset="0"/>
                <a:ea typeface="MS PGothic" charset="0"/>
              </a:rPr>
              <a:t>Currently there are several patients using this medication.</a:t>
            </a: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9E4433E-33E8-654F-8706-7B801BAA906D}" type="slidenum">
              <a:rPr lang="en-US"/>
              <a:pPr/>
              <a:t>17</a:t>
            </a:fld>
            <a:endParaRPr lang="en-US"/>
          </a:p>
        </p:txBody>
      </p:sp>
    </p:spTree>
    <p:extLst>
      <p:ext uri="{BB962C8B-B14F-4D97-AF65-F5344CB8AC3E}">
        <p14:creationId xmlns:p14="http://schemas.microsoft.com/office/powerpoint/2010/main" val="256720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81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Remember rapid acting insulin works its hardest up to 90 minutes after injection.</a:t>
            </a:r>
          </a:p>
          <a:p>
            <a:r>
              <a:rPr lang="en-US" dirty="0">
                <a:latin typeface="Calibri" charset="0"/>
                <a:ea typeface="MS PGothic" charset="0"/>
              </a:rPr>
              <a:t>High reading could be due to several different things.  You can try to trouble shoot to see if student ate additional food that was not covered, was it a high fat food, is student becoming sick, etc.</a:t>
            </a:r>
          </a:p>
          <a:p>
            <a:endParaRPr lang="en-US" dirty="0">
              <a:latin typeface="Calibri" charset="0"/>
              <a:ea typeface="MS PGothic" charset="0"/>
            </a:endParaRPr>
          </a:p>
        </p:txBody>
      </p:sp>
      <p:sp>
        <p:nvSpPr>
          <p:cNvPr id="481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F9625B2-D3D9-4349-A4FC-90A4FB9BC0B1}" type="slidenum">
              <a:rPr lang="en-US"/>
              <a:pPr/>
              <a:t>18</a:t>
            </a:fld>
            <a:endParaRPr lang="en-US"/>
          </a:p>
        </p:txBody>
      </p:sp>
    </p:spTree>
    <p:extLst>
      <p:ext uri="{BB962C8B-B14F-4D97-AF65-F5344CB8AC3E}">
        <p14:creationId xmlns:p14="http://schemas.microsoft.com/office/powerpoint/2010/main" val="3397455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01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ICR/CF is used most often as this is as close to what the body would do naturally </a:t>
            </a:r>
          </a:p>
          <a:p>
            <a:r>
              <a:rPr lang="en-US" dirty="0">
                <a:latin typeface="Calibri" charset="0"/>
                <a:ea typeface="MS PGothic" charset="0"/>
              </a:rPr>
              <a:t>Other dosing is used when families either cannot or will not calculate doses</a:t>
            </a:r>
          </a:p>
          <a:p>
            <a:r>
              <a:rPr lang="en-US" dirty="0">
                <a:latin typeface="Calibri" charset="0"/>
                <a:ea typeface="MS PGothic" charset="0"/>
              </a:rPr>
              <a:t>Some students will use ICR/CF at school and use S/SS at home.  If the student is old enough, you may be asked to help them learn to use the ICR/CF .</a:t>
            </a:r>
          </a:p>
          <a:p>
            <a:endParaRPr lang="en-US" dirty="0">
              <a:latin typeface="Calibri" charset="0"/>
              <a:ea typeface="MS PGothic" charset="0"/>
            </a:endParaRPr>
          </a:p>
        </p:txBody>
      </p:sp>
      <p:sp>
        <p:nvSpPr>
          <p:cNvPr id="501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068E49D-D76B-6F45-AF62-0C84FAC3318A}" type="slidenum">
              <a:rPr lang="en-US"/>
              <a:pPr/>
              <a:t>19</a:t>
            </a:fld>
            <a:endParaRPr lang="en-US"/>
          </a:p>
        </p:txBody>
      </p:sp>
    </p:spTree>
    <p:extLst>
      <p:ext uri="{BB962C8B-B14F-4D97-AF65-F5344CB8AC3E}">
        <p14:creationId xmlns:p14="http://schemas.microsoft.com/office/powerpoint/2010/main" val="727068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4BD8B4-6642-1844-A689-EB1FB83F468B}" type="slidenum">
              <a:rPr lang="en-US" smtClean="0"/>
              <a:pPr/>
              <a:t>20</a:t>
            </a:fld>
            <a:endParaRPr lang="en-US"/>
          </a:p>
        </p:txBody>
      </p:sp>
    </p:spTree>
    <p:extLst>
      <p:ext uri="{BB962C8B-B14F-4D97-AF65-F5344CB8AC3E}">
        <p14:creationId xmlns:p14="http://schemas.microsoft.com/office/powerpoint/2010/main" val="2745605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4BD8B4-6642-1844-A689-EB1FB83F468B}" type="slidenum">
              <a:rPr lang="en-US" smtClean="0"/>
              <a:pPr/>
              <a:t>2</a:t>
            </a:fld>
            <a:endParaRPr lang="en-US"/>
          </a:p>
        </p:txBody>
      </p:sp>
    </p:spTree>
    <p:extLst>
      <p:ext uri="{BB962C8B-B14F-4D97-AF65-F5344CB8AC3E}">
        <p14:creationId xmlns:p14="http://schemas.microsoft.com/office/powerpoint/2010/main" val="3152000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32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If the rounding portion of the insulin order is not circled, please contact the diabetes office for a corrected order.</a:t>
            </a:r>
          </a:p>
        </p:txBody>
      </p:sp>
      <p:sp>
        <p:nvSpPr>
          <p:cNvPr id="532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770B8BE-6B03-F14E-8F11-E5C584879AB2}" type="slidenum">
              <a:rPr lang="en-US"/>
              <a:pPr/>
              <a:t>21</a:t>
            </a:fld>
            <a:endParaRPr lang="en-US"/>
          </a:p>
        </p:txBody>
      </p:sp>
    </p:spTree>
    <p:extLst>
      <p:ext uri="{BB962C8B-B14F-4D97-AF65-F5344CB8AC3E}">
        <p14:creationId xmlns:p14="http://schemas.microsoft.com/office/powerpoint/2010/main" val="3357131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5530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378AE88-0AC3-AD46-840B-64A15624D36B}" type="slidenum">
              <a:rPr lang="en-US"/>
              <a:pPr/>
              <a:t>22</a:t>
            </a:fld>
            <a:endParaRPr lang="en-US"/>
          </a:p>
        </p:txBody>
      </p:sp>
    </p:spTree>
    <p:extLst>
      <p:ext uri="{BB962C8B-B14F-4D97-AF65-F5344CB8AC3E}">
        <p14:creationId xmlns:p14="http://schemas.microsoft.com/office/powerpoint/2010/main" val="2336223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73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It is important to wait until final answer before you round</a:t>
            </a:r>
          </a:p>
          <a:p>
            <a:r>
              <a:rPr lang="en-US">
                <a:latin typeface="Calibri" charset="0"/>
                <a:ea typeface="MS PGothic" charset="0"/>
              </a:rPr>
              <a:t>Additional sample calculations are in the DMMP</a:t>
            </a:r>
          </a:p>
        </p:txBody>
      </p:sp>
      <p:sp>
        <p:nvSpPr>
          <p:cNvPr id="573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1B37FBE-8FC8-0146-B529-B0CCAF12CD60}" type="slidenum">
              <a:rPr lang="en-US"/>
              <a:pPr/>
              <a:t>23</a:t>
            </a:fld>
            <a:endParaRPr lang="en-US"/>
          </a:p>
        </p:txBody>
      </p:sp>
    </p:spTree>
    <p:extLst>
      <p:ext uri="{BB962C8B-B14F-4D97-AF65-F5344CB8AC3E}">
        <p14:creationId xmlns:p14="http://schemas.microsoft.com/office/powerpoint/2010/main" val="2860738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93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593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AA28CC2-FAD1-D646-931A-0E57BE3CFAAA}" type="slidenum">
              <a:rPr lang="en-US"/>
              <a:pPr/>
              <a:t>24</a:t>
            </a:fld>
            <a:endParaRPr lang="en-US"/>
          </a:p>
        </p:txBody>
      </p:sp>
    </p:spTree>
    <p:extLst>
      <p:ext uri="{BB962C8B-B14F-4D97-AF65-F5344CB8AC3E}">
        <p14:creationId xmlns:p14="http://schemas.microsoft.com/office/powerpoint/2010/main" val="2594139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MS PGothic" charset="0"/>
              </a:rPr>
              <a:t>May be given at school, usually lunch, if there is concern the student is not getting this insulin dose at home</a:t>
            </a:r>
          </a:p>
          <a:p>
            <a:pPr eaLnBrk="1" hangingPunct="1">
              <a:spcBef>
                <a:spcPct val="0"/>
              </a:spcBef>
            </a:pPr>
            <a:r>
              <a:rPr lang="en-US">
                <a:latin typeface="Calibri" charset="0"/>
                <a:ea typeface="MS PGothic" charset="0"/>
              </a:rPr>
              <a:t>Missing long acting insulin is one of the fastest ways for them to make ketones and to develop DKA.</a:t>
            </a:r>
          </a:p>
        </p:txBody>
      </p:sp>
      <p:sp>
        <p:nvSpPr>
          <p:cNvPr id="614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8C657F-BAA7-3740-B817-FAACECB7B2D6}" type="slidenum">
              <a:rPr lang="en-US"/>
              <a:pPr/>
              <a:t>25</a:t>
            </a:fld>
            <a:endParaRPr lang="en-US"/>
          </a:p>
        </p:txBody>
      </p:sp>
    </p:spTree>
    <p:extLst>
      <p:ext uri="{BB962C8B-B14F-4D97-AF65-F5344CB8AC3E}">
        <p14:creationId xmlns:p14="http://schemas.microsoft.com/office/powerpoint/2010/main" val="2937647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34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634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71948CB-7666-A14D-8F4B-7B8A0BB24EC4}" type="slidenum">
              <a:rPr lang="en-US"/>
              <a:pPr/>
              <a:t>26</a:t>
            </a:fld>
            <a:endParaRPr lang="en-US"/>
          </a:p>
        </p:txBody>
      </p:sp>
    </p:spTree>
    <p:extLst>
      <p:ext uri="{BB962C8B-B14F-4D97-AF65-F5344CB8AC3E}">
        <p14:creationId xmlns:p14="http://schemas.microsoft.com/office/powerpoint/2010/main" val="1321373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4BD8B4-6642-1844-A689-EB1FB83F468B}" type="slidenum">
              <a:rPr lang="en-US" smtClean="0"/>
              <a:pPr/>
              <a:t>27</a:t>
            </a:fld>
            <a:endParaRPr lang="en-US"/>
          </a:p>
        </p:txBody>
      </p:sp>
    </p:spTree>
    <p:extLst>
      <p:ext uri="{BB962C8B-B14F-4D97-AF65-F5344CB8AC3E}">
        <p14:creationId xmlns:p14="http://schemas.microsoft.com/office/powerpoint/2010/main" val="1085246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65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(READ</a:t>
            </a:r>
            <a:r>
              <a:rPr lang="en-US" baseline="0" dirty="0">
                <a:latin typeface="Calibri" charset="0"/>
                <a:ea typeface="MS PGothic" charset="0"/>
              </a:rPr>
              <a:t> FIRST BEFORE SLIDE)  </a:t>
            </a:r>
            <a:r>
              <a:rPr lang="en-US" dirty="0">
                <a:latin typeface="Calibri" charset="0"/>
                <a:ea typeface="MS PGothic" charset="0"/>
              </a:rPr>
              <a:t>I know many of your students may now be using a CGM.  CGM’s  will be discussed in the next session. For now, we will focus on students who are still using finger sticks.</a:t>
            </a:r>
          </a:p>
          <a:p>
            <a:pPr eaLnBrk="1" hangingPunct="1">
              <a:spcBef>
                <a:spcPct val="0"/>
              </a:spcBef>
            </a:pPr>
            <a:r>
              <a:rPr lang="en-US" dirty="0">
                <a:latin typeface="Calibri" charset="0"/>
                <a:ea typeface="MS PGothic" charset="0"/>
              </a:rPr>
              <a:t>(after last comment re:</a:t>
            </a:r>
            <a:r>
              <a:rPr lang="en-US" baseline="0" dirty="0">
                <a:latin typeface="Calibri" charset="0"/>
                <a:ea typeface="MS PGothic" charset="0"/>
              </a:rPr>
              <a:t> plan– it is important for caregivers to know the readings from school.  Ideally at least once a week they should get the readings; more often for highs and/or lows)</a:t>
            </a:r>
            <a:endParaRPr lang="en-US" dirty="0">
              <a:latin typeface="Calibri" charset="0"/>
              <a:ea typeface="MS PGothic" charset="0"/>
            </a:endParaRPr>
          </a:p>
          <a:p>
            <a:pPr eaLnBrk="1" hangingPunct="1">
              <a:spcBef>
                <a:spcPct val="0"/>
              </a:spcBef>
            </a:pPr>
            <a:endParaRPr lang="en-US" dirty="0">
              <a:latin typeface="Calibri" charset="0"/>
              <a:ea typeface="MS PGothic" charset="0"/>
            </a:endParaRPr>
          </a:p>
          <a:p>
            <a:pPr eaLnBrk="1" hangingPunct="1">
              <a:spcBef>
                <a:spcPct val="0"/>
              </a:spcBef>
            </a:pPr>
            <a:endParaRPr lang="en-US" dirty="0">
              <a:latin typeface="Calibri" charset="0"/>
              <a:ea typeface="MS PGothic" charset="0"/>
            </a:endParaRPr>
          </a:p>
        </p:txBody>
      </p:sp>
      <p:sp>
        <p:nvSpPr>
          <p:cNvPr id="665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84DDC52-3AF9-FF4F-9174-3A46DDBECC0F}" type="slidenum">
              <a:rPr lang="en-US"/>
              <a:pPr/>
              <a:t>28</a:t>
            </a:fld>
            <a:endParaRPr lang="en-US"/>
          </a:p>
        </p:txBody>
      </p:sp>
    </p:spTree>
    <p:extLst>
      <p:ext uri="{BB962C8B-B14F-4D97-AF65-F5344CB8AC3E}">
        <p14:creationId xmlns:p14="http://schemas.microsoft.com/office/powerpoint/2010/main" val="1343777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86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Shows</a:t>
            </a:r>
            <a:r>
              <a:rPr lang="en-US" baseline="0" dirty="0">
                <a:latin typeface="Calibri" charset="0"/>
                <a:ea typeface="MS PGothic" charset="0"/>
              </a:rPr>
              <a:t> correct technique using the side of the fingertip</a:t>
            </a:r>
            <a:endParaRPr lang="en-US" dirty="0">
              <a:latin typeface="Calibri" charset="0"/>
              <a:ea typeface="MS PGothic" charset="0"/>
            </a:endParaRPr>
          </a:p>
        </p:txBody>
      </p:sp>
      <p:sp>
        <p:nvSpPr>
          <p:cNvPr id="686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9AD2767-6A4C-ED4D-ABF4-F4F0699A9E9A}" type="slidenum">
              <a:rPr lang="en-US"/>
              <a:pPr/>
              <a:t>29</a:t>
            </a:fld>
            <a:endParaRPr lang="en-US"/>
          </a:p>
        </p:txBody>
      </p:sp>
    </p:spTree>
    <p:extLst>
      <p:ext uri="{BB962C8B-B14F-4D97-AF65-F5344CB8AC3E}">
        <p14:creationId xmlns:p14="http://schemas.microsoft.com/office/powerpoint/2010/main" val="15782869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06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We ask blood sugars be reported in this format. Either form is acceptable.  A legible copy of the log book is also acceptable as long as the log book is in this format.</a:t>
            </a:r>
          </a:p>
          <a:p>
            <a:r>
              <a:rPr lang="en-US" dirty="0">
                <a:latin typeface="Calibri" charset="0"/>
                <a:ea typeface="MS PGothic" charset="0"/>
              </a:rPr>
              <a:t>We can easily determine patterns and if adjustments are needed. Unfortunately the generated</a:t>
            </a:r>
            <a:r>
              <a:rPr lang="en-US" baseline="0" dirty="0">
                <a:latin typeface="Calibri" charset="0"/>
                <a:ea typeface="MS PGothic" charset="0"/>
              </a:rPr>
              <a:t> forms we sometimes receive are not in the correct format and usually are not legible.</a:t>
            </a:r>
            <a:endParaRPr lang="en-US" dirty="0">
              <a:latin typeface="Calibri" charset="0"/>
              <a:ea typeface="MS PGothic" charset="0"/>
            </a:endParaRPr>
          </a:p>
          <a:p>
            <a:endParaRPr lang="en-US" dirty="0">
              <a:latin typeface="Calibri" charset="0"/>
              <a:ea typeface="MS PGothic" charset="0"/>
            </a:endParaRPr>
          </a:p>
          <a:p>
            <a:endParaRPr lang="en-US" dirty="0">
              <a:latin typeface="Calibri" charset="0"/>
              <a:ea typeface="MS PGothic" charset="0"/>
            </a:endParaRPr>
          </a:p>
        </p:txBody>
      </p:sp>
      <p:sp>
        <p:nvSpPr>
          <p:cNvPr id="706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0F51623-6518-C640-93D1-D7E7544954DE}" type="slidenum">
              <a:rPr lang="en-US"/>
              <a:pPr/>
              <a:t>30</a:t>
            </a:fld>
            <a:endParaRPr lang="en-US"/>
          </a:p>
        </p:txBody>
      </p:sp>
    </p:spTree>
    <p:extLst>
      <p:ext uri="{BB962C8B-B14F-4D97-AF65-F5344CB8AC3E}">
        <p14:creationId xmlns:p14="http://schemas.microsoft.com/office/powerpoint/2010/main" val="3524128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Today we are going to review diabetes skills.  You may have newly diagnosed students and those who have had diabetes for years.  These students will be in various points along the spectrum from total care by you to independent.  We want you to know what we teach families so you can assist us and their parents/caregivers in helping the student as needed.</a:t>
            </a:r>
            <a:r>
              <a:rPr lang="en-US" baseline="0" dirty="0">
                <a:latin typeface="Calibri" charset="0"/>
                <a:ea typeface="MS PGothic" charset="0"/>
              </a:rPr>
              <a:t> Our other goal is to ensure</a:t>
            </a:r>
            <a:r>
              <a:rPr lang="en-US" dirty="0">
                <a:latin typeface="Calibri" charset="0"/>
                <a:ea typeface="MS PGothic" charset="0"/>
              </a:rPr>
              <a:t> the same information</a:t>
            </a:r>
            <a:r>
              <a:rPr lang="en-US" baseline="0" dirty="0">
                <a:latin typeface="Calibri" charset="0"/>
                <a:ea typeface="MS PGothic" charset="0"/>
              </a:rPr>
              <a:t> is given and we all are instructing the students the same</a:t>
            </a:r>
            <a:r>
              <a:rPr lang="en-US" dirty="0">
                <a:latin typeface="Calibri" charset="0"/>
                <a:ea typeface="MS PGothic" charset="0"/>
              </a:rPr>
              <a:t>.</a:t>
            </a:r>
          </a:p>
        </p:txBody>
      </p:sp>
      <p:sp>
        <p:nvSpPr>
          <p:cNvPr id="184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3645D51-9111-5D47-9466-A596CA943A98}" type="slidenum">
              <a:rPr lang="en-US"/>
              <a:pPr/>
              <a:t>3</a:t>
            </a:fld>
            <a:endParaRPr lang="en-US"/>
          </a:p>
        </p:txBody>
      </p:sp>
    </p:spTree>
    <p:extLst>
      <p:ext uri="{BB962C8B-B14F-4D97-AF65-F5344CB8AC3E}">
        <p14:creationId xmlns:p14="http://schemas.microsoft.com/office/powerpoint/2010/main" val="16273791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72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C330EBC-61A3-3744-BC8F-5293B0CC3B48}" type="slidenum">
              <a:rPr lang="en-US"/>
              <a:pPr/>
              <a:t>31</a:t>
            </a:fld>
            <a:endParaRPr lang="en-US"/>
          </a:p>
        </p:txBody>
      </p:sp>
    </p:spTree>
    <p:extLst>
      <p:ext uri="{BB962C8B-B14F-4D97-AF65-F5344CB8AC3E}">
        <p14:creationId xmlns:p14="http://schemas.microsoft.com/office/powerpoint/2010/main" val="9564466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47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You have a copy of our log sheets</a:t>
            </a:r>
            <a:r>
              <a:rPr lang="en-US" baseline="0" dirty="0">
                <a:latin typeface="Calibri" charset="0"/>
                <a:ea typeface="MS PGothic" charset="0"/>
              </a:rPr>
              <a:t> in your folder.</a:t>
            </a:r>
          </a:p>
          <a:p>
            <a:r>
              <a:rPr lang="en-US" dirty="0">
                <a:latin typeface="Calibri" charset="0"/>
                <a:ea typeface="MS PGothic" charset="0"/>
              </a:rPr>
              <a:t>You can also print off copies of the log sheet from the COA website using the step outlined in this PPT.</a:t>
            </a:r>
          </a:p>
          <a:p>
            <a:r>
              <a:rPr lang="en-US" dirty="0">
                <a:latin typeface="Calibri" charset="0"/>
                <a:ea typeface="MS PGothic" charset="0"/>
              </a:rPr>
              <a:t>This</a:t>
            </a:r>
            <a:r>
              <a:rPr lang="en-US" baseline="0" dirty="0">
                <a:latin typeface="Calibri" charset="0"/>
                <a:ea typeface="MS PGothic" charset="0"/>
              </a:rPr>
              <a:t> can also be faxed to you if needed.</a:t>
            </a:r>
            <a:endParaRPr lang="en-US" dirty="0">
              <a:latin typeface="Calibri" charset="0"/>
              <a:ea typeface="MS PGothic" charset="0"/>
            </a:endParaRPr>
          </a:p>
        </p:txBody>
      </p:sp>
      <p:sp>
        <p:nvSpPr>
          <p:cNvPr id="747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3F871A8-5BB1-5C4B-ADAD-803FFA5C1364}" type="slidenum">
              <a:rPr lang="en-US"/>
              <a:pPr/>
              <a:t>32</a:t>
            </a:fld>
            <a:endParaRPr lang="en-US"/>
          </a:p>
        </p:txBody>
      </p:sp>
    </p:spTree>
    <p:extLst>
      <p:ext uri="{BB962C8B-B14F-4D97-AF65-F5344CB8AC3E}">
        <p14:creationId xmlns:p14="http://schemas.microsoft.com/office/powerpoint/2010/main" val="19860460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68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768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6E0C05B-A013-2340-BF48-95BEBA26F778}" type="slidenum">
              <a:rPr lang="en-US"/>
              <a:pPr/>
              <a:t>33</a:t>
            </a:fld>
            <a:endParaRPr lang="en-US"/>
          </a:p>
        </p:txBody>
      </p:sp>
    </p:spTree>
    <p:extLst>
      <p:ext uri="{BB962C8B-B14F-4D97-AF65-F5344CB8AC3E}">
        <p14:creationId xmlns:p14="http://schemas.microsoft.com/office/powerpoint/2010/main" val="9792035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88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788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6D22FBC-1C58-394D-8730-2D1FE920929B}" type="slidenum">
              <a:rPr lang="en-US"/>
              <a:pPr/>
              <a:t>34</a:t>
            </a:fld>
            <a:endParaRPr lang="en-US"/>
          </a:p>
        </p:txBody>
      </p:sp>
    </p:spTree>
    <p:extLst>
      <p:ext uri="{BB962C8B-B14F-4D97-AF65-F5344CB8AC3E}">
        <p14:creationId xmlns:p14="http://schemas.microsoft.com/office/powerpoint/2010/main" val="7863990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08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8090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7DE42-7D4E-F944-BEF5-7A0148D9875C}" type="slidenum">
              <a:rPr lang="en-US"/>
              <a:pPr/>
              <a:t>35</a:t>
            </a:fld>
            <a:endParaRPr lang="en-US"/>
          </a:p>
        </p:txBody>
      </p:sp>
    </p:spTree>
    <p:extLst>
      <p:ext uri="{BB962C8B-B14F-4D97-AF65-F5344CB8AC3E}">
        <p14:creationId xmlns:p14="http://schemas.microsoft.com/office/powerpoint/2010/main" val="24615669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29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829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11C01CB-87EE-D044-9F6A-4F25CA81F143}" type="slidenum">
              <a:rPr lang="en-US"/>
              <a:pPr/>
              <a:t>36</a:t>
            </a:fld>
            <a:endParaRPr lang="en-US"/>
          </a:p>
        </p:txBody>
      </p:sp>
    </p:spTree>
    <p:extLst>
      <p:ext uri="{BB962C8B-B14F-4D97-AF65-F5344CB8AC3E}">
        <p14:creationId xmlns:p14="http://schemas.microsoft.com/office/powerpoint/2010/main" val="29487882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4BD8B4-6642-1844-A689-EB1FB83F468B}" type="slidenum">
              <a:rPr lang="en-US" smtClean="0"/>
              <a:pPr/>
              <a:t>37</a:t>
            </a:fld>
            <a:endParaRPr lang="en-US"/>
          </a:p>
        </p:txBody>
      </p:sp>
    </p:spTree>
    <p:extLst>
      <p:ext uri="{BB962C8B-B14F-4D97-AF65-F5344CB8AC3E}">
        <p14:creationId xmlns:p14="http://schemas.microsoft.com/office/powerpoint/2010/main" val="21736276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80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Shaky is the most common symptom.  Students may describe this feeling differently (stomach feels like </a:t>
            </a:r>
            <a:r>
              <a:rPr lang="en-US" dirty="0" err="1">
                <a:latin typeface="Calibri" charset="0"/>
                <a:ea typeface="MS PGothic" charset="0"/>
              </a:rPr>
              <a:t>jell-o</a:t>
            </a:r>
            <a:r>
              <a:rPr lang="en-US" dirty="0">
                <a:latin typeface="Calibri" charset="0"/>
                <a:ea typeface="MS PGothic" charset="0"/>
              </a:rPr>
              <a:t>, legs feel like spaghetti noodles, etc.</a:t>
            </a:r>
            <a:r>
              <a:rPr lang="en-US" baseline="0" dirty="0">
                <a:latin typeface="Calibri" charset="0"/>
                <a:ea typeface="MS PGothic" charset="0"/>
              </a:rPr>
              <a:t>)  They also may just say they do not feel good.</a:t>
            </a:r>
            <a:endParaRPr lang="en-US" dirty="0">
              <a:latin typeface="Calibri" charset="0"/>
              <a:ea typeface="MS PGothic" charset="0"/>
            </a:endParaRPr>
          </a:p>
        </p:txBody>
      </p:sp>
      <p:sp>
        <p:nvSpPr>
          <p:cNvPr id="880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82F71FF-AE4D-BE4C-AA65-D09D2216D0E9}" type="slidenum">
              <a:rPr lang="en-US"/>
              <a:pPr/>
              <a:t>38</a:t>
            </a:fld>
            <a:endParaRPr lang="en-US"/>
          </a:p>
        </p:txBody>
      </p:sp>
    </p:spTree>
    <p:extLst>
      <p:ext uri="{BB962C8B-B14F-4D97-AF65-F5344CB8AC3E}">
        <p14:creationId xmlns:p14="http://schemas.microsoft.com/office/powerpoint/2010/main" val="16755795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21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Some students may bring cake gel instead of glucose gel.  If it is 0.68 ounces they will get the whole tube if used to treat a low.</a:t>
            </a:r>
          </a:p>
        </p:txBody>
      </p:sp>
      <p:sp>
        <p:nvSpPr>
          <p:cNvPr id="921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D2D9101-76C6-9240-B6A9-7302DFA6DD7D}" type="slidenum">
              <a:rPr lang="en-US"/>
              <a:pPr/>
              <a:t>39</a:t>
            </a:fld>
            <a:endParaRPr lang="en-US"/>
          </a:p>
        </p:txBody>
      </p:sp>
    </p:spTree>
    <p:extLst>
      <p:ext uri="{BB962C8B-B14F-4D97-AF65-F5344CB8AC3E}">
        <p14:creationId xmlns:p14="http://schemas.microsoft.com/office/powerpoint/2010/main" val="20264292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42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For younger students, giving multiple juice boxes may fill up their stomach and it will be hard to get them to eat meal/snack- so glucose gel/cake gel may be a better choice if available.</a:t>
            </a:r>
          </a:p>
          <a:p>
            <a:r>
              <a:rPr lang="en-US" dirty="0">
                <a:latin typeface="Calibri" charset="0"/>
                <a:ea typeface="MS PGothic" charset="0"/>
              </a:rPr>
              <a:t>The caregiver may include in the IHP for example to only use 2 ounces of juice when treating a low.  They may have found that the student usually only needs this amount to bring blood sugar back into target range. This does not need a separate order from the diabetes doctor.</a:t>
            </a:r>
          </a:p>
        </p:txBody>
      </p:sp>
      <p:sp>
        <p:nvSpPr>
          <p:cNvPr id="942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55C10DA-EA4C-F249-9994-A253C9B7C75A}" type="slidenum">
              <a:rPr lang="en-US"/>
              <a:pPr/>
              <a:t>40</a:t>
            </a:fld>
            <a:endParaRPr lang="en-US"/>
          </a:p>
        </p:txBody>
      </p:sp>
    </p:spTree>
    <p:extLst>
      <p:ext uri="{BB962C8B-B14F-4D97-AF65-F5344CB8AC3E}">
        <p14:creationId xmlns:p14="http://schemas.microsoft.com/office/powerpoint/2010/main" val="1175385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a:latin typeface="Calibri" charset="0"/>
                <a:ea typeface="MS PGothic" charset="0"/>
              </a:rPr>
              <a:t>The first review will be on insulin injections. We will focus on insulin pens as most of our patients use the pens for their injections.  We will discuss the injection technique with no skin pinch first</a:t>
            </a:r>
            <a:r>
              <a:rPr lang="en-US" sz="1200" baseline="0" dirty="0">
                <a:latin typeface="Calibri" charset="0"/>
                <a:ea typeface="MS PGothic" charset="0"/>
              </a:rPr>
              <a:t> since most students will be using the 4 mm (green tip) pen needle</a:t>
            </a:r>
            <a:r>
              <a:rPr lang="en-US" sz="1200" dirty="0">
                <a:latin typeface="Calibri" charset="0"/>
                <a:ea typeface="MS PGothic" charset="0"/>
              </a:rPr>
              <a:t>.  We will then review the technique for insulin injection with a skin pinch and when to use this technique. You will notice positioned around the room</a:t>
            </a:r>
            <a:r>
              <a:rPr lang="en-US" sz="1200" baseline="0" dirty="0">
                <a:latin typeface="Calibri" charset="0"/>
                <a:ea typeface="MS PGothic" charset="0"/>
              </a:rPr>
              <a:t> some other diabetes educators who</a:t>
            </a:r>
            <a:r>
              <a:rPr lang="en-US" sz="1200" dirty="0">
                <a:latin typeface="Calibri" charset="0"/>
                <a:ea typeface="MS PGothic" charset="0"/>
              </a:rPr>
              <a:t> will demonstrate each injection technique as we discuss each slide.</a:t>
            </a:r>
          </a:p>
        </p:txBody>
      </p:sp>
      <p:sp>
        <p:nvSpPr>
          <p:cNvPr id="204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DBE1057-0129-0E4E-82EF-AF133BA2261A}" type="slidenum">
              <a:rPr lang="en-US"/>
              <a:pPr/>
              <a:t>4</a:t>
            </a:fld>
            <a:endParaRPr lang="en-US"/>
          </a:p>
        </p:txBody>
      </p:sp>
    </p:spTree>
    <p:extLst>
      <p:ext uri="{BB962C8B-B14F-4D97-AF65-F5344CB8AC3E}">
        <p14:creationId xmlns:p14="http://schemas.microsoft.com/office/powerpoint/2010/main" val="16483185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62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We do not recommend a student who thinks they are low attempt to go to the nurses office by themselves no matter their age. They will need you to go to them, the teacher or another adult  or a responsible student  to walk them to your office. </a:t>
            </a:r>
          </a:p>
        </p:txBody>
      </p:sp>
      <p:sp>
        <p:nvSpPr>
          <p:cNvPr id="962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432F524-B42D-8A43-B300-311F6673B45F}" type="slidenum">
              <a:rPr lang="en-US"/>
              <a:pPr/>
              <a:t>41</a:t>
            </a:fld>
            <a:endParaRPr lang="en-US"/>
          </a:p>
        </p:txBody>
      </p:sp>
    </p:spTree>
    <p:extLst>
      <p:ext uri="{BB962C8B-B14F-4D97-AF65-F5344CB8AC3E}">
        <p14:creationId xmlns:p14="http://schemas.microsoft.com/office/powerpoint/2010/main" val="30487374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03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1003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B736A65-4193-F948-8813-DA297A757070}" type="slidenum">
              <a:rPr lang="en-US"/>
              <a:pPr/>
              <a:t>42</a:t>
            </a:fld>
            <a:endParaRPr lang="en-US"/>
          </a:p>
        </p:txBody>
      </p:sp>
    </p:spTree>
    <p:extLst>
      <p:ext uri="{BB962C8B-B14F-4D97-AF65-F5344CB8AC3E}">
        <p14:creationId xmlns:p14="http://schemas.microsoft.com/office/powerpoint/2010/main" val="41250630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44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2 different kits- made by different companies ; both 1mg/ml</a:t>
            </a:r>
          </a:p>
          <a:p>
            <a:r>
              <a:rPr lang="en-US" dirty="0">
                <a:latin typeface="Calibri" charset="0"/>
                <a:ea typeface="MS PGothic" charset="0"/>
              </a:rPr>
              <a:t>Demonstrate use of glucagon</a:t>
            </a:r>
          </a:p>
          <a:p>
            <a:r>
              <a:rPr lang="en-US" dirty="0">
                <a:latin typeface="Calibri" charset="0"/>
                <a:ea typeface="MS PGothic" charset="0"/>
              </a:rPr>
              <a:t>If Glucagon</a:t>
            </a:r>
            <a:r>
              <a:rPr lang="en-US" baseline="0" dirty="0">
                <a:latin typeface="Calibri" charset="0"/>
                <a:ea typeface="MS PGothic" charset="0"/>
              </a:rPr>
              <a:t>/</a:t>
            </a:r>
            <a:r>
              <a:rPr lang="en-US" baseline="0" dirty="0" err="1">
                <a:latin typeface="Calibri" charset="0"/>
                <a:ea typeface="MS PGothic" charset="0"/>
              </a:rPr>
              <a:t>Glucagen</a:t>
            </a:r>
            <a:r>
              <a:rPr lang="en-US" baseline="0" dirty="0">
                <a:latin typeface="Calibri" charset="0"/>
                <a:ea typeface="MS PGothic" charset="0"/>
              </a:rPr>
              <a:t> is given at school, follow the Glucagon administration page in the DMMP</a:t>
            </a:r>
            <a:endParaRPr lang="en-US" dirty="0">
              <a:latin typeface="Calibri" charset="0"/>
              <a:ea typeface="MS PGothic" charset="0"/>
            </a:endParaRPr>
          </a:p>
        </p:txBody>
      </p:sp>
      <p:sp>
        <p:nvSpPr>
          <p:cNvPr id="1044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7BF1A53-8602-4E41-A8B5-93A90D0BBCD5}" type="slidenum">
              <a:rPr lang="en-US"/>
              <a:pPr/>
              <a:t>43</a:t>
            </a:fld>
            <a:endParaRPr lang="en-US"/>
          </a:p>
        </p:txBody>
      </p:sp>
    </p:spTree>
    <p:extLst>
      <p:ext uri="{BB962C8B-B14F-4D97-AF65-F5344CB8AC3E}">
        <p14:creationId xmlns:p14="http://schemas.microsoft.com/office/powerpoint/2010/main" val="40155856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64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10650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FF60F35-C01B-C647-94B7-FFC7ECAD6674}" type="slidenum">
              <a:rPr lang="en-US"/>
              <a:pPr/>
              <a:t>44</a:t>
            </a:fld>
            <a:endParaRPr lang="en-US"/>
          </a:p>
        </p:txBody>
      </p:sp>
    </p:spTree>
    <p:extLst>
      <p:ext uri="{BB962C8B-B14F-4D97-AF65-F5344CB8AC3E}">
        <p14:creationId xmlns:p14="http://schemas.microsoft.com/office/powerpoint/2010/main" val="7201451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85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1085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3FA8497-596A-E740-8D18-E76E59CFD89A}" type="slidenum">
              <a:rPr lang="en-US"/>
              <a:pPr/>
              <a:t>45</a:t>
            </a:fld>
            <a:endParaRPr lang="en-US"/>
          </a:p>
        </p:txBody>
      </p:sp>
    </p:spTree>
    <p:extLst>
      <p:ext uri="{BB962C8B-B14F-4D97-AF65-F5344CB8AC3E}">
        <p14:creationId xmlns:p14="http://schemas.microsoft.com/office/powerpoint/2010/main" val="15653465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05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Remember, even though the student has received a fast acting carb treatment for the low, the blood sugar can continue to drop.</a:t>
            </a:r>
          </a:p>
        </p:txBody>
      </p:sp>
      <p:sp>
        <p:nvSpPr>
          <p:cNvPr id="1105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AB0E243-9EED-BC47-BE8F-2CECF2A6F622}" type="slidenum">
              <a:rPr lang="en-US"/>
              <a:pPr/>
              <a:t>46</a:t>
            </a:fld>
            <a:endParaRPr lang="en-US"/>
          </a:p>
        </p:txBody>
      </p:sp>
    </p:spTree>
    <p:extLst>
      <p:ext uri="{BB962C8B-B14F-4D97-AF65-F5344CB8AC3E}">
        <p14:creationId xmlns:p14="http://schemas.microsoft.com/office/powerpoint/2010/main" val="9437318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This means the blood sugar is either less than 10 or less than 20 depending on the meter.</a:t>
            </a:r>
          </a:p>
          <a:p>
            <a:r>
              <a:rPr lang="en-US">
                <a:latin typeface="Calibri" charset="0"/>
                <a:ea typeface="MS PGothic" charset="0"/>
              </a:rPr>
              <a:t>There is a page in the DMMP that will let you know based on the students meter.</a:t>
            </a:r>
          </a:p>
        </p:txBody>
      </p:sp>
      <p:sp>
        <p:nvSpPr>
          <p:cNvPr id="1126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1416C3A-E0DA-B146-85A4-344036DEE0FB}" type="slidenum">
              <a:rPr lang="en-US"/>
              <a:pPr/>
              <a:t>47</a:t>
            </a:fld>
            <a:endParaRPr lang="en-US"/>
          </a:p>
        </p:txBody>
      </p:sp>
    </p:spTree>
    <p:extLst>
      <p:ext uri="{BB962C8B-B14F-4D97-AF65-F5344CB8AC3E}">
        <p14:creationId xmlns:p14="http://schemas.microsoft.com/office/powerpoint/2010/main" val="9752081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46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In this case, discuss</a:t>
            </a:r>
            <a:r>
              <a:rPr lang="en-US" baseline="0" dirty="0">
                <a:latin typeface="Calibri" charset="0"/>
                <a:ea typeface="MS PGothic" charset="0"/>
              </a:rPr>
              <a:t> with Susie the importance of letting you know if she does not eat her lunch when she returns to school.</a:t>
            </a:r>
            <a:endParaRPr lang="en-US" dirty="0">
              <a:latin typeface="Calibri" charset="0"/>
              <a:ea typeface="MS PGothic" charset="0"/>
            </a:endParaRPr>
          </a:p>
          <a:p>
            <a:endParaRPr lang="en-US" dirty="0">
              <a:latin typeface="Calibri" charset="0"/>
              <a:ea typeface="MS PGothic" charset="0"/>
            </a:endParaRPr>
          </a:p>
        </p:txBody>
      </p:sp>
      <p:sp>
        <p:nvSpPr>
          <p:cNvPr id="1146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CD44B0A-D699-6B48-8F2E-987B2B244CD9}" type="slidenum">
              <a:rPr lang="en-US"/>
              <a:pPr/>
              <a:t>48</a:t>
            </a:fld>
            <a:endParaRPr lang="en-US"/>
          </a:p>
        </p:txBody>
      </p:sp>
    </p:spTree>
    <p:extLst>
      <p:ext uri="{BB962C8B-B14F-4D97-AF65-F5344CB8AC3E}">
        <p14:creationId xmlns:p14="http://schemas.microsoft.com/office/powerpoint/2010/main" val="10771563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67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1167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3B3C3AB-BDAE-6B4D-82F8-18F350675AE0}" type="slidenum">
              <a:rPr lang="en-US"/>
              <a:pPr/>
              <a:t>49</a:t>
            </a:fld>
            <a:endParaRPr lang="en-US"/>
          </a:p>
        </p:txBody>
      </p:sp>
    </p:spTree>
    <p:extLst>
      <p:ext uri="{BB962C8B-B14F-4D97-AF65-F5344CB8AC3E}">
        <p14:creationId xmlns:p14="http://schemas.microsoft.com/office/powerpoint/2010/main" val="9382837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87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1187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83FFAE3-6ECF-4B4D-B6C0-45A8DD636B67}" type="slidenum">
              <a:rPr lang="en-US"/>
              <a:pPr/>
              <a:t>50</a:t>
            </a:fld>
            <a:endParaRPr lang="en-US"/>
          </a:p>
        </p:txBody>
      </p:sp>
    </p:spTree>
    <p:extLst>
      <p:ext uri="{BB962C8B-B14F-4D97-AF65-F5344CB8AC3E}">
        <p14:creationId xmlns:p14="http://schemas.microsoft.com/office/powerpoint/2010/main" val="191022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If family provides limited alcohol pads and you only have enough for 1 pad per injection always clean insulin pen first before cleaning the skin.</a:t>
            </a:r>
          </a:p>
          <a:p>
            <a:pPr eaLnBrk="1" hangingPunct="1">
              <a:spcBef>
                <a:spcPct val="0"/>
              </a:spcBef>
            </a:pPr>
            <a:r>
              <a:rPr lang="en-US" dirty="0">
                <a:latin typeface="Calibri" charset="0"/>
                <a:ea typeface="MS PGothic" charset="0"/>
              </a:rPr>
              <a:t>If families do not bring enough supplies, follow your chain of command.</a:t>
            </a:r>
          </a:p>
        </p:txBody>
      </p:sp>
      <p:sp>
        <p:nvSpPr>
          <p:cNvPr id="225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DACFC68-F54B-F049-9B41-35F1F3FF5E06}" type="slidenum">
              <a:rPr lang="en-US"/>
              <a:pPr/>
              <a:t>5</a:t>
            </a:fld>
            <a:endParaRPr lang="en-US"/>
          </a:p>
        </p:txBody>
      </p:sp>
    </p:spTree>
    <p:extLst>
      <p:ext uri="{BB962C8B-B14F-4D97-AF65-F5344CB8AC3E}">
        <p14:creationId xmlns:p14="http://schemas.microsoft.com/office/powerpoint/2010/main" val="11374220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08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The student may feel bad with ketones- remember they are a poison.  However, they do not have to go home unless they have nausea/vomiting with the ketones.  We encourage them to stay in school unless they have nausea/vomiting or are feeling poorly.</a:t>
            </a:r>
          </a:p>
        </p:txBody>
      </p:sp>
      <p:sp>
        <p:nvSpPr>
          <p:cNvPr id="1208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6CF25C9-55A3-D049-9DAF-DBDB8BEDBAB7}" type="slidenum">
              <a:rPr lang="en-US"/>
              <a:pPr/>
              <a:t>51</a:t>
            </a:fld>
            <a:endParaRPr lang="en-US"/>
          </a:p>
        </p:txBody>
      </p:sp>
    </p:spTree>
    <p:extLst>
      <p:ext uri="{BB962C8B-B14F-4D97-AF65-F5344CB8AC3E}">
        <p14:creationId xmlns:p14="http://schemas.microsoft.com/office/powerpoint/2010/main" val="2544729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4BD8B4-6642-1844-A689-EB1FB83F468B}" type="slidenum">
              <a:rPr lang="en-US" smtClean="0"/>
              <a:pPr/>
              <a:t>52</a:t>
            </a:fld>
            <a:endParaRPr lang="en-US"/>
          </a:p>
        </p:txBody>
      </p:sp>
    </p:spTree>
    <p:extLst>
      <p:ext uri="{BB962C8B-B14F-4D97-AF65-F5344CB8AC3E}">
        <p14:creationId xmlns:p14="http://schemas.microsoft.com/office/powerpoint/2010/main" val="20965091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39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1239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A34103E-FD55-5844-A555-1393B6A2BE26}" type="slidenum">
              <a:rPr lang="en-US"/>
              <a:pPr/>
              <a:t>53</a:t>
            </a:fld>
            <a:endParaRPr lang="en-US"/>
          </a:p>
        </p:txBody>
      </p:sp>
    </p:spTree>
    <p:extLst>
      <p:ext uri="{BB962C8B-B14F-4D97-AF65-F5344CB8AC3E}">
        <p14:creationId xmlns:p14="http://schemas.microsoft.com/office/powerpoint/2010/main" val="14254417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80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Remember activity can help lower blood glucose readings.</a:t>
            </a:r>
          </a:p>
          <a:p>
            <a:r>
              <a:rPr lang="en-US" dirty="0">
                <a:latin typeface="Calibri" charset="0"/>
                <a:ea typeface="MS PGothic" charset="0"/>
              </a:rPr>
              <a:t>Insulin orders say correction factor CAN be used every 3 hours – but it does not have to.</a:t>
            </a:r>
          </a:p>
          <a:p>
            <a:r>
              <a:rPr lang="en-US" dirty="0">
                <a:latin typeface="Calibri" charset="0"/>
                <a:ea typeface="MS PGothic" charset="0"/>
              </a:rPr>
              <a:t>In this scenario we can wait and see if activity will lower his blood sugar.  You will check him again before lunch and he can get a correction factor dose at that time if needed. Parents may address</a:t>
            </a:r>
            <a:r>
              <a:rPr lang="en-US" baseline="0" dirty="0">
                <a:latin typeface="Calibri" charset="0"/>
                <a:ea typeface="MS PGothic" charset="0"/>
              </a:rPr>
              <a:t> this also in the IHP.</a:t>
            </a:r>
          </a:p>
          <a:p>
            <a:r>
              <a:rPr lang="en-US" baseline="0" dirty="0">
                <a:latin typeface="Calibri" charset="0"/>
                <a:ea typeface="MS PGothic" charset="0"/>
              </a:rPr>
              <a:t>Also unless parents request it or student has s/s of highs or lows you do not have to check a blood sugar before PE.</a:t>
            </a:r>
            <a:endParaRPr lang="en-US" dirty="0">
              <a:latin typeface="Calibri" charset="0"/>
              <a:ea typeface="MS PGothic" charset="0"/>
            </a:endParaRPr>
          </a:p>
        </p:txBody>
      </p:sp>
      <p:sp>
        <p:nvSpPr>
          <p:cNvPr id="1280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9E247F9-4AE9-6F4E-896D-88DD5005D89F}" type="slidenum">
              <a:rPr lang="en-US"/>
              <a:pPr/>
              <a:t>54</a:t>
            </a:fld>
            <a:endParaRPr lang="en-US"/>
          </a:p>
        </p:txBody>
      </p:sp>
    </p:spTree>
    <p:extLst>
      <p:ext uri="{BB962C8B-B14F-4D97-AF65-F5344CB8AC3E}">
        <p14:creationId xmlns:p14="http://schemas.microsoft.com/office/powerpoint/2010/main" val="37719972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10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1310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39810B9-7A78-F748-BD42-4409D6C8CD8F}" type="slidenum">
              <a:rPr lang="en-US"/>
              <a:pPr/>
              <a:t>55</a:t>
            </a:fld>
            <a:endParaRPr lang="en-US"/>
          </a:p>
        </p:txBody>
      </p:sp>
    </p:spTree>
    <p:extLst>
      <p:ext uri="{BB962C8B-B14F-4D97-AF65-F5344CB8AC3E}">
        <p14:creationId xmlns:p14="http://schemas.microsoft.com/office/powerpoint/2010/main" val="1950335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you have any questions about the topics we just discussed, I will be happy to answer them now. Remember all SP and DMMP  questions will be answered during the SP session later this afternoon.  </a:t>
            </a:r>
            <a:endParaRPr lang="en-US" dirty="0"/>
          </a:p>
        </p:txBody>
      </p:sp>
      <p:sp>
        <p:nvSpPr>
          <p:cNvPr id="4" name="Slide Number Placeholder 3"/>
          <p:cNvSpPr>
            <a:spLocks noGrp="1"/>
          </p:cNvSpPr>
          <p:nvPr>
            <p:ph type="sldNum" sz="quarter" idx="10"/>
          </p:nvPr>
        </p:nvSpPr>
        <p:spPr/>
        <p:txBody>
          <a:bodyPr/>
          <a:lstStyle/>
          <a:p>
            <a:fld id="{4D4BD8B4-6642-1844-A689-EB1FB83F468B}" type="slidenum">
              <a:rPr lang="en-US" smtClean="0"/>
              <a:pPr/>
              <a:t>56</a:t>
            </a:fld>
            <a:endParaRPr lang="en-US"/>
          </a:p>
        </p:txBody>
      </p:sp>
    </p:spTree>
    <p:extLst>
      <p:ext uri="{BB962C8B-B14F-4D97-AF65-F5344CB8AC3E}">
        <p14:creationId xmlns:p14="http://schemas.microsoft.com/office/powerpoint/2010/main" val="26040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4BD8B4-6642-1844-A689-EB1FB83F468B}" type="slidenum">
              <a:rPr lang="en-US" smtClean="0"/>
              <a:pPr/>
              <a:t>6</a:t>
            </a:fld>
            <a:endParaRPr lang="en-US"/>
          </a:p>
        </p:txBody>
      </p:sp>
    </p:spTree>
    <p:extLst>
      <p:ext uri="{BB962C8B-B14F-4D97-AF65-F5344CB8AC3E}">
        <p14:creationId xmlns:p14="http://schemas.microsoft.com/office/powerpoint/2010/main" val="4002955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56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256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D319FE4-7830-404D-AE7A-023299DFAC5F}" type="slidenum">
              <a:rPr lang="en-US"/>
              <a:pPr/>
              <a:t>7</a:t>
            </a:fld>
            <a:endParaRPr lang="en-US"/>
          </a:p>
        </p:txBody>
      </p:sp>
    </p:spTree>
    <p:extLst>
      <p:ext uri="{BB962C8B-B14F-4D97-AF65-F5344CB8AC3E}">
        <p14:creationId xmlns:p14="http://schemas.microsoft.com/office/powerpoint/2010/main" val="2216435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sz="1600" dirty="0">
              <a:latin typeface="Calibri" charset="0"/>
              <a:ea typeface="MS PGothic" charset="0"/>
            </a:endParaRPr>
          </a:p>
        </p:txBody>
      </p:sp>
      <p:sp>
        <p:nvSpPr>
          <p:cNvPr id="276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9519C36-48F8-3541-9190-366233C83F6A}" type="slidenum">
              <a:rPr lang="en-US"/>
              <a:pPr/>
              <a:t>8</a:t>
            </a:fld>
            <a:endParaRPr lang="en-US"/>
          </a:p>
        </p:txBody>
      </p:sp>
    </p:spTree>
    <p:extLst>
      <p:ext uri="{BB962C8B-B14F-4D97-AF65-F5344CB8AC3E}">
        <p14:creationId xmlns:p14="http://schemas.microsoft.com/office/powerpoint/2010/main" val="2455175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2970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ADC4C82-86AD-654D-9E54-764F8602E631}" type="slidenum">
              <a:rPr lang="en-US"/>
              <a:pPr/>
              <a:t>9</a:t>
            </a:fld>
            <a:endParaRPr lang="en-US"/>
          </a:p>
        </p:txBody>
      </p:sp>
    </p:spTree>
    <p:extLst>
      <p:ext uri="{BB962C8B-B14F-4D97-AF65-F5344CB8AC3E}">
        <p14:creationId xmlns:p14="http://schemas.microsoft.com/office/powerpoint/2010/main" val="1200635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4849" y="2047734"/>
            <a:ext cx="7772400" cy="1470025"/>
          </a:xfrm>
        </p:spPr>
        <p:txBody>
          <a:bodyPr/>
          <a:lstStyle>
            <a:lvl1pPr algn="l">
              <a:defRPr b="0" i="0" baseline="0">
                <a:solidFill>
                  <a:srgbClr val="CF1C20"/>
                </a:solidFill>
                <a:latin typeface="Helvetica"/>
                <a:cs typeface="Calibri (Headings)"/>
              </a:defRPr>
            </a:lvl1pPr>
          </a:lstStyle>
          <a:p>
            <a:r>
              <a:rPr lang="en-US" dirty="0"/>
              <a:t>Click to edit Master title style</a:t>
            </a:r>
          </a:p>
        </p:txBody>
      </p:sp>
      <p:sp>
        <p:nvSpPr>
          <p:cNvPr id="3" name="Subtitle 2"/>
          <p:cNvSpPr>
            <a:spLocks noGrp="1"/>
          </p:cNvSpPr>
          <p:nvPr>
            <p:ph type="subTitle" idx="1"/>
          </p:nvPr>
        </p:nvSpPr>
        <p:spPr>
          <a:xfrm>
            <a:off x="1371600" y="3201784"/>
            <a:ext cx="6400800" cy="1752600"/>
          </a:xfrm>
        </p:spPr>
        <p:txBody>
          <a:bodyPr/>
          <a:lstStyle>
            <a:lvl1pPr marL="0" indent="0" algn="l">
              <a:buNone/>
              <a:defRPr>
                <a:solidFill>
                  <a:schemeClr val="tx1"/>
                </a:solidFill>
                <a:latin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88534867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cs typeface="Arial" charset="0"/>
              </a:defRPr>
            </a:lvl1pPr>
          </a:lstStyle>
          <a:p>
            <a:fld id="{18D967BD-D368-1D47-B3E8-4D4C69098286}" type="datetimeFigureOut">
              <a:rPr lang="en-US"/>
              <a:pPr/>
              <a:t>11/7/19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cs typeface="Arial" charset="0"/>
              </a:defRPr>
            </a:lvl1pPr>
          </a:lstStyle>
          <a:p>
            <a:fld id="{6FD7AC63-C23B-9745-89B9-7DF92408A2F9}" type="slidenum">
              <a:rPr lang="en-US"/>
              <a:pPr/>
              <a:t>‹#›</a:t>
            </a:fld>
            <a:endParaRPr lang="en-US"/>
          </a:p>
        </p:txBody>
      </p:sp>
    </p:spTree>
    <p:extLst>
      <p:ext uri="{BB962C8B-B14F-4D97-AF65-F5344CB8AC3E}">
        <p14:creationId xmlns:p14="http://schemas.microsoft.com/office/powerpoint/2010/main" val="565520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cs typeface="Arial" charset="0"/>
              </a:defRPr>
            </a:lvl1pPr>
          </a:lstStyle>
          <a:p>
            <a:fld id="{63BE1D8D-CBC1-AB4B-8075-2449ABACB15E}" type="datetimeFigureOut">
              <a:rPr lang="en-US"/>
              <a:pPr/>
              <a:t>11/7/19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cs typeface="Arial" charset="0"/>
              </a:defRPr>
            </a:lvl1pPr>
          </a:lstStyle>
          <a:p>
            <a:fld id="{C8D23FC2-C2C7-8A45-A100-506B29592D85}" type="slidenum">
              <a:rPr lang="en-US"/>
              <a:pPr/>
              <a:t>‹#›</a:t>
            </a:fld>
            <a:endParaRPr lang="en-US"/>
          </a:p>
        </p:txBody>
      </p:sp>
    </p:spTree>
    <p:extLst>
      <p:ext uri="{BB962C8B-B14F-4D97-AF65-F5344CB8AC3E}">
        <p14:creationId xmlns:p14="http://schemas.microsoft.com/office/powerpoint/2010/main" val="1188713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35001"/>
            <a:ext cx="8686800" cy="1143000"/>
          </a:xfrm>
        </p:spPr>
        <p:txBody>
          <a:bodyPr/>
          <a:lstStyle>
            <a:lvl1pPr>
              <a:defRPr>
                <a:solidFill>
                  <a:srgbClr val="CF1C20"/>
                </a:solidFill>
                <a:latin typeface="Helvetica"/>
              </a:defRPr>
            </a:lvl1pPr>
          </a:lstStyle>
          <a:p>
            <a:r>
              <a:rPr lang="en-US" dirty="0"/>
              <a:t>Click to edit Master title style</a:t>
            </a:r>
          </a:p>
        </p:txBody>
      </p:sp>
      <p:sp>
        <p:nvSpPr>
          <p:cNvPr id="3" name="Content Placeholder 2"/>
          <p:cNvSpPr>
            <a:spLocks noGrp="1"/>
          </p:cNvSpPr>
          <p:nvPr>
            <p:ph idx="1"/>
          </p:nvPr>
        </p:nvSpPr>
        <p:spPr>
          <a:xfrm>
            <a:off x="676998" y="1905800"/>
            <a:ext cx="8229600" cy="4279100"/>
          </a:xfrm>
        </p:spPr>
        <p:txBody>
          <a:bodyPr/>
          <a:lstStyle>
            <a:lvl1pPr>
              <a:defRPr>
                <a:latin typeface="Helvetica"/>
              </a:defRPr>
            </a:lvl1pPr>
            <a:lvl2pPr>
              <a:defRPr>
                <a:latin typeface="Helvetica"/>
              </a:defRPr>
            </a:lvl2pPr>
            <a:lvl3pPr>
              <a:defRPr>
                <a:latin typeface="Helvetica"/>
              </a:defRPr>
            </a:lvl3pPr>
            <a:lvl4pPr>
              <a:defRPr>
                <a:latin typeface="Helvetica"/>
              </a:defRPr>
            </a:lvl4pPr>
            <a:lvl5pPr>
              <a:defRPr>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3051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cs typeface="Arial" charset="0"/>
              </a:defRPr>
            </a:lvl1pPr>
          </a:lstStyle>
          <a:p>
            <a:fld id="{5918F4C3-EE15-0241-90E2-8B11528F333C}" type="datetimeFigureOut">
              <a:rPr lang="en-US"/>
              <a:pPr/>
              <a:t>11/7/19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cs typeface="Arial" charset="0"/>
              </a:defRPr>
            </a:lvl1pPr>
          </a:lstStyle>
          <a:p>
            <a:fld id="{42FB1F2B-DF0F-804E-B465-AEA8A8AF7416}" type="slidenum">
              <a:rPr lang="en-US"/>
              <a:pPr/>
              <a:t>‹#›</a:t>
            </a:fld>
            <a:endParaRPr lang="en-US"/>
          </a:p>
        </p:txBody>
      </p:sp>
    </p:spTree>
    <p:extLst>
      <p:ext uri="{BB962C8B-B14F-4D97-AF65-F5344CB8AC3E}">
        <p14:creationId xmlns:p14="http://schemas.microsoft.com/office/powerpoint/2010/main" val="321117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cs typeface="Arial" charset="0"/>
              </a:defRPr>
            </a:lvl1pPr>
          </a:lstStyle>
          <a:p>
            <a:fld id="{0A4704C3-409D-C648-8777-BEAEFB56B2E0}" type="datetimeFigureOut">
              <a:rPr lang="en-US"/>
              <a:pPr/>
              <a:t>11/7/19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cs typeface="Arial" charset="0"/>
              </a:defRPr>
            </a:lvl1pPr>
          </a:lstStyle>
          <a:p>
            <a:fld id="{AD3ADE36-92C8-C247-AED3-DBD6E9ADAD17}" type="slidenum">
              <a:rPr lang="en-US"/>
              <a:pPr/>
              <a:t>‹#›</a:t>
            </a:fld>
            <a:endParaRPr lang="en-US"/>
          </a:p>
        </p:txBody>
      </p:sp>
    </p:spTree>
    <p:extLst>
      <p:ext uri="{BB962C8B-B14F-4D97-AF65-F5344CB8AC3E}">
        <p14:creationId xmlns:p14="http://schemas.microsoft.com/office/powerpoint/2010/main" val="178002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cs typeface="Arial" charset="0"/>
              </a:defRPr>
            </a:lvl1pPr>
          </a:lstStyle>
          <a:p>
            <a:fld id="{99CA9D57-2F7B-FA45-91EF-E05ED95783BA}" type="datetimeFigureOut">
              <a:rPr lang="en-US"/>
              <a:pPr/>
              <a:t>11/7/19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cs typeface="Arial" charset="0"/>
              </a:defRPr>
            </a:lvl1pPr>
          </a:lstStyle>
          <a:p>
            <a:fld id="{FEC9E9E6-A78C-5040-B92D-3F749BBBFC19}" type="slidenum">
              <a:rPr lang="en-US"/>
              <a:pPr/>
              <a:t>‹#›</a:t>
            </a:fld>
            <a:endParaRPr lang="en-US"/>
          </a:p>
        </p:txBody>
      </p:sp>
    </p:spTree>
    <p:extLst>
      <p:ext uri="{BB962C8B-B14F-4D97-AF65-F5344CB8AC3E}">
        <p14:creationId xmlns:p14="http://schemas.microsoft.com/office/powerpoint/2010/main" val="2247273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cs typeface="Arial" charset="0"/>
              </a:defRPr>
            </a:lvl1pPr>
          </a:lstStyle>
          <a:p>
            <a:fld id="{F06B9AFA-CEBF-FB49-9564-8A3D3441F681}" type="datetimeFigureOut">
              <a:rPr lang="en-US"/>
              <a:pPr/>
              <a:t>11/7/19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cs typeface="Arial" charset="0"/>
              </a:defRPr>
            </a:lvl1pPr>
          </a:lstStyle>
          <a:p>
            <a:fld id="{6869F6B0-92DD-D147-B8D4-D372425382C1}" type="slidenum">
              <a:rPr lang="en-US"/>
              <a:pPr/>
              <a:t>‹#›</a:t>
            </a:fld>
            <a:endParaRPr lang="en-US"/>
          </a:p>
        </p:txBody>
      </p:sp>
    </p:spTree>
    <p:extLst>
      <p:ext uri="{BB962C8B-B14F-4D97-AF65-F5344CB8AC3E}">
        <p14:creationId xmlns:p14="http://schemas.microsoft.com/office/powerpoint/2010/main" val="962018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cs typeface="Arial" charset="0"/>
              </a:defRPr>
            </a:lvl1pPr>
          </a:lstStyle>
          <a:p>
            <a:fld id="{5CCE20FF-FA5C-D04E-94E5-9B69E6DFF553}" type="datetimeFigureOut">
              <a:rPr lang="en-US"/>
              <a:pPr/>
              <a:t>11/7/19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cs typeface="Arial" charset="0"/>
              </a:defRPr>
            </a:lvl1pPr>
          </a:lstStyle>
          <a:p>
            <a:fld id="{E55BA50F-1540-084B-91C5-0DC837F37F35}" type="slidenum">
              <a:rPr lang="en-US"/>
              <a:pPr/>
              <a:t>‹#›</a:t>
            </a:fld>
            <a:endParaRPr lang="en-US"/>
          </a:p>
        </p:txBody>
      </p:sp>
    </p:spTree>
    <p:extLst>
      <p:ext uri="{BB962C8B-B14F-4D97-AF65-F5344CB8AC3E}">
        <p14:creationId xmlns:p14="http://schemas.microsoft.com/office/powerpoint/2010/main" val="2987254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cs typeface="Arial" charset="0"/>
              </a:defRPr>
            </a:lvl1pPr>
          </a:lstStyle>
          <a:p>
            <a:fld id="{CEAE0E0C-45B2-D645-A533-9518B96D7FC5}" type="datetimeFigureOut">
              <a:rPr lang="en-US"/>
              <a:pPr/>
              <a:t>11/7/19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cs typeface="Arial" charset="0"/>
              </a:defRPr>
            </a:lvl1pPr>
          </a:lstStyle>
          <a:p>
            <a:fld id="{EF0DB160-D1EC-D14E-ABCA-0CE1E950A7CB}" type="slidenum">
              <a:rPr lang="en-US"/>
              <a:pPr/>
              <a:t>‹#›</a:t>
            </a:fld>
            <a:endParaRPr lang="en-US"/>
          </a:p>
        </p:txBody>
      </p:sp>
    </p:spTree>
    <p:extLst>
      <p:ext uri="{BB962C8B-B14F-4D97-AF65-F5344CB8AC3E}">
        <p14:creationId xmlns:p14="http://schemas.microsoft.com/office/powerpoint/2010/main" val="1171299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cs typeface="Arial" charset="0"/>
              </a:defRPr>
            </a:lvl1pPr>
          </a:lstStyle>
          <a:p>
            <a:fld id="{748174B2-FC65-8E43-87C1-10AB6BBF25E3}" type="datetimeFigureOut">
              <a:rPr lang="en-US"/>
              <a:pPr/>
              <a:t>11/7/19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cs typeface="Arial" charset="0"/>
              </a:defRPr>
            </a:lvl1pPr>
          </a:lstStyle>
          <a:p>
            <a:fld id="{B1BE0F85-3F77-2F40-8114-E1C7B5DA5CA4}" type="slidenum">
              <a:rPr lang="en-US"/>
              <a:pPr/>
              <a:t>‹#›</a:t>
            </a:fld>
            <a:endParaRPr lang="en-US"/>
          </a:p>
        </p:txBody>
      </p:sp>
    </p:spTree>
    <p:extLst>
      <p:ext uri="{BB962C8B-B14F-4D97-AF65-F5344CB8AC3E}">
        <p14:creationId xmlns:p14="http://schemas.microsoft.com/office/powerpoint/2010/main" val="2350022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600200"/>
            <a:ext cx="8229600" cy="394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13" descr="Childrens of Alabama_stacked.eps"/>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005763" y="5473700"/>
            <a:ext cx="681037" cy="1014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32" r:id="rId1"/>
    <p:sldLayoutId id="2147484531" r:id="rId2"/>
    <p:sldLayoutId id="2147484533" r:id="rId3"/>
    <p:sldLayoutId id="2147484534" r:id="rId4"/>
    <p:sldLayoutId id="2147484535" r:id="rId5"/>
    <p:sldLayoutId id="2147484536" r:id="rId6"/>
    <p:sldLayoutId id="2147484537" r:id="rId7"/>
    <p:sldLayoutId id="2147484538" r:id="rId8"/>
    <p:sldLayoutId id="2147484539" r:id="rId9"/>
    <p:sldLayoutId id="2147484540" r:id="rId10"/>
    <p:sldLayoutId id="2147484541" r:id="rId11"/>
  </p:sldLayoutIdLst>
  <p:txStyles>
    <p:titleStyle>
      <a:lvl1pPr algn="ctr" defTabSz="457200" rtl="0" eaLnBrk="0" fontAlgn="base" hangingPunct="0">
        <a:spcBef>
          <a:spcPct val="0"/>
        </a:spcBef>
        <a:spcAft>
          <a:spcPct val="0"/>
        </a:spcAft>
        <a:defRPr sz="4400" kern="1200">
          <a:solidFill>
            <a:schemeClr val="tx1"/>
          </a:solidFill>
          <a:latin typeface="Helvetica"/>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Helvetica" panose="020B0604020202020204" pitchFamily="34"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Helvetica" panose="020B0604020202020204" pitchFamily="34"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Helvetica" panose="020B0604020202020204" pitchFamily="34"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Helvetica" panose="020B0604020202020204" pitchFamily="34"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Helvetica" panose="020B0604020202020204" pitchFamily="34" charset="0"/>
        </a:defRPr>
      </a:lvl6pPr>
      <a:lvl7pPr marL="914400" algn="ctr" defTabSz="457200" rtl="0" fontAlgn="base">
        <a:spcBef>
          <a:spcPct val="0"/>
        </a:spcBef>
        <a:spcAft>
          <a:spcPct val="0"/>
        </a:spcAft>
        <a:defRPr sz="4400">
          <a:solidFill>
            <a:schemeClr val="tx1"/>
          </a:solidFill>
          <a:latin typeface="Helvetica" panose="020B0604020202020204" pitchFamily="34" charset="0"/>
        </a:defRPr>
      </a:lvl7pPr>
      <a:lvl8pPr marL="1371600" algn="ctr" defTabSz="457200" rtl="0" fontAlgn="base">
        <a:spcBef>
          <a:spcPct val="0"/>
        </a:spcBef>
        <a:spcAft>
          <a:spcPct val="0"/>
        </a:spcAft>
        <a:defRPr sz="4400">
          <a:solidFill>
            <a:schemeClr val="tx1"/>
          </a:solidFill>
          <a:latin typeface="Helvetica" panose="020B0604020202020204" pitchFamily="34" charset="0"/>
        </a:defRPr>
      </a:lvl8pPr>
      <a:lvl9pPr marL="1828800" algn="ctr" defTabSz="457200" rtl="0" fontAlgn="base">
        <a:spcBef>
          <a:spcPct val="0"/>
        </a:spcBef>
        <a:spcAft>
          <a:spcPct val="0"/>
        </a:spcAft>
        <a:defRPr sz="4400">
          <a:solidFill>
            <a:schemeClr val="tx1"/>
          </a:solidFill>
          <a:latin typeface="Helvetica" panose="020B0604020202020204"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Helvetica"/>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Helvetica"/>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Helvetica"/>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www.childrensal.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676275" y="1906588"/>
            <a:ext cx="8229600" cy="4278312"/>
          </a:xfrm>
        </p:spPr>
        <p:txBody>
          <a:bodyPr/>
          <a:lstStyle/>
          <a:p>
            <a:pPr marL="0" indent="0" algn="ctr">
              <a:buFont typeface="Arial" charset="0"/>
              <a:buNone/>
            </a:pPr>
            <a:r>
              <a:rPr lang="en-US" sz="4400" b="1">
                <a:solidFill>
                  <a:srgbClr val="CF1C20"/>
                </a:solidFill>
                <a:latin typeface="Helvetica" charset="0"/>
                <a:ea typeface="MS PGothic" charset="0"/>
              </a:rPr>
              <a:t>Caring for the Diabetes Patient</a:t>
            </a:r>
          </a:p>
          <a:p>
            <a:pPr marL="0" indent="0" algn="ctr">
              <a:buFont typeface="Arial" charset="0"/>
              <a:buNone/>
            </a:pPr>
            <a:r>
              <a:rPr lang="en-US" sz="4400" b="1">
                <a:solidFill>
                  <a:srgbClr val="CF1C20"/>
                </a:solidFill>
                <a:latin typeface="Helvetica" charset="0"/>
                <a:ea typeface="MS PGothic" charset="0"/>
              </a:rPr>
              <a:t>At School:</a:t>
            </a:r>
          </a:p>
          <a:p>
            <a:pPr marL="0" indent="0" algn="ctr">
              <a:buFont typeface="Arial" charset="0"/>
              <a:buNone/>
            </a:pPr>
            <a:r>
              <a:rPr lang="en-US" sz="4400" b="1">
                <a:solidFill>
                  <a:srgbClr val="CF1C20"/>
                </a:solidFill>
                <a:latin typeface="Helvetica" charset="0"/>
                <a:ea typeface="MS PGothic" charset="0"/>
              </a:rPr>
              <a:t>Skills in Diabetes Management</a:t>
            </a:r>
          </a:p>
          <a:p>
            <a:pPr marL="0" indent="0" algn="ctr">
              <a:buFont typeface="Arial" charset="0"/>
              <a:buNone/>
            </a:pPr>
            <a:endParaRPr lang="en-US" sz="4400">
              <a:latin typeface="Helvetica" charset="0"/>
              <a:ea typeface="MS PGothic" charset="0"/>
            </a:endParaRPr>
          </a:p>
          <a:p>
            <a:pPr marL="0" indent="0" algn="ctr">
              <a:buFont typeface="Arial" charset="0"/>
              <a:buNone/>
            </a:pPr>
            <a:endParaRPr lang="en-US" sz="1600">
              <a:latin typeface="Helvetica" charset="0"/>
              <a:ea typeface="MS PGothic" charset="0"/>
            </a:endParaRPr>
          </a:p>
          <a:p>
            <a:pPr marL="0" indent="0" algn="ctr">
              <a:buFont typeface="Arial" charset="0"/>
              <a:buNone/>
            </a:pPr>
            <a:endParaRPr lang="en-US" sz="1400">
              <a:latin typeface="Helvetica" charset="0"/>
              <a:ea typeface="MS PGothic"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68313" y="217488"/>
            <a:ext cx="8686800" cy="1143000"/>
          </a:xfrm>
        </p:spPr>
        <p:txBody>
          <a:bodyPr/>
          <a:lstStyle/>
          <a:p>
            <a:r>
              <a:rPr lang="en-US" sz="3200" b="1">
                <a:latin typeface="Helvetica" charset="0"/>
                <a:ea typeface="MS PGothic" charset="0"/>
              </a:rPr>
              <a:t>Insulin</a:t>
            </a:r>
            <a:r>
              <a:rPr lang="en-US" b="1">
                <a:latin typeface="Helvetica" charset="0"/>
                <a:ea typeface="MS PGothic" charset="0"/>
              </a:rPr>
              <a:t> </a:t>
            </a:r>
            <a:r>
              <a:rPr lang="en-US" sz="3200" b="1">
                <a:latin typeface="Helvetica" charset="0"/>
                <a:ea typeface="MS PGothic" charset="0"/>
              </a:rPr>
              <a:t>Injection with Skin Pinch</a:t>
            </a:r>
            <a:endParaRPr lang="en-US" b="1">
              <a:latin typeface="Helvetica" charset="0"/>
              <a:ea typeface="MS PGothic" charset="0"/>
            </a:endParaRPr>
          </a:p>
        </p:txBody>
      </p:sp>
      <p:sp>
        <p:nvSpPr>
          <p:cNvPr id="4" name="Content Placeholder 3"/>
          <p:cNvSpPr>
            <a:spLocks noGrp="1"/>
          </p:cNvSpPr>
          <p:nvPr>
            <p:ph idx="1"/>
          </p:nvPr>
        </p:nvSpPr>
        <p:spPr>
          <a:xfrm>
            <a:off x="685800" y="1454150"/>
            <a:ext cx="8229600" cy="4278313"/>
          </a:xfrm>
        </p:spPr>
        <p:txBody>
          <a:bodyPr/>
          <a:lstStyle/>
          <a:p>
            <a:pPr>
              <a:buFont typeface="Arial" panose="020B0604020202020204" pitchFamily="34" charset="0"/>
              <a:buChar char="•"/>
              <a:defRPr/>
            </a:pPr>
            <a:r>
              <a:rPr lang="en-US" sz="1800" dirty="0"/>
              <a:t>A skin pinch for the injection is needed if:</a:t>
            </a:r>
          </a:p>
          <a:p>
            <a:pPr lvl="1">
              <a:buFont typeface="Arial" panose="020B0604020202020204" pitchFamily="34" charset="0"/>
              <a:buChar char="–"/>
              <a:defRPr/>
            </a:pPr>
            <a:r>
              <a:rPr lang="en-US" sz="1800" dirty="0"/>
              <a:t>Using a 6 mm or larger pen needle</a:t>
            </a:r>
          </a:p>
          <a:p>
            <a:pPr lvl="1">
              <a:buFont typeface="Arial" panose="020B0604020202020204" pitchFamily="34" charset="0"/>
              <a:buChar char="–"/>
              <a:defRPr/>
            </a:pPr>
            <a:r>
              <a:rPr lang="en-US" sz="1800" dirty="0"/>
              <a:t>Student is younger than 6 years old even if using a 4mm or 5 mm pen needle</a:t>
            </a:r>
          </a:p>
          <a:p>
            <a:pPr lvl="1">
              <a:buFont typeface="Arial" panose="020B0604020202020204" pitchFamily="34" charset="0"/>
              <a:buChar char="–"/>
              <a:defRPr/>
            </a:pPr>
            <a:r>
              <a:rPr lang="en-US" sz="1800" dirty="0"/>
              <a:t>Student is very thin, regardless of age and size of pen needle being used</a:t>
            </a:r>
          </a:p>
          <a:p>
            <a:pPr>
              <a:buFont typeface="Arial" panose="020B0604020202020204" pitchFamily="34" charset="0"/>
              <a:buChar char="•"/>
              <a:defRPr/>
            </a:pPr>
            <a:r>
              <a:rPr lang="en-US" sz="1800" dirty="0"/>
              <a:t>Previous steps remain the same until you are ready to inject into the skin	</a:t>
            </a:r>
          </a:p>
          <a:p>
            <a:pPr>
              <a:buFont typeface="Arial" panose="020B0604020202020204" pitchFamily="34" charset="0"/>
              <a:buChar char="•"/>
              <a:defRPr/>
            </a:pPr>
            <a:r>
              <a:rPr lang="en-US" sz="1800" dirty="0"/>
              <a:t>Prior to inserting the needle into the skin, pinch a 1 to 2 inch portion of skin and fat between thumb and first finger.</a:t>
            </a:r>
          </a:p>
          <a:p>
            <a:pPr>
              <a:buFont typeface="Arial" panose="020B0604020202020204" pitchFamily="34" charset="0"/>
              <a:buChar char="•"/>
              <a:defRPr/>
            </a:pPr>
            <a:r>
              <a:rPr lang="en-US" sz="1800" dirty="0"/>
              <a:t>Insert needle into the skin at a 90-degree angle</a:t>
            </a:r>
          </a:p>
          <a:p>
            <a:pPr>
              <a:buFont typeface="Arial" panose="020B0604020202020204" pitchFamily="34" charset="0"/>
              <a:buChar char="•"/>
              <a:defRPr/>
            </a:pPr>
            <a:r>
              <a:rPr lang="en-US" sz="1800" dirty="0"/>
              <a:t>Let go of the pinch once needle has fully been inserted into the skin</a:t>
            </a:r>
          </a:p>
          <a:p>
            <a:pPr>
              <a:buFont typeface="Arial" panose="020B0604020202020204" pitchFamily="34" charset="0"/>
              <a:buChar char="•"/>
              <a:defRPr/>
            </a:pPr>
            <a:r>
              <a:rPr lang="en-US" sz="1800" dirty="0"/>
              <a:t>Inject the insulin dose and count to 10</a:t>
            </a:r>
          </a:p>
          <a:p>
            <a:pPr>
              <a:buFont typeface="Arial" panose="020B0604020202020204" pitchFamily="34" charset="0"/>
              <a:buChar char="•"/>
              <a:defRPr/>
            </a:pPr>
            <a:r>
              <a:rPr lang="en-US" sz="1800" dirty="0"/>
              <a:t>Remove needle at same 90 degree angle</a:t>
            </a:r>
          </a:p>
          <a:p>
            <a:pPr lvl="1">
              <a:buFont typeface="Arial" panose="020B0604020202020204" pitchFamily="34" charset="0"/>
              <a:buChar char="–"/>
              <a:defRPr/>
            </a:pPr>
            <a:endParaRPr lang="en-US" sz="1400" dirty="0"/>
          </a:p>
          <a:p>
            <a:pPr lvl="1">
              <a:buFont typeface="Arial" panose="020B0604020202020204" pitchFamily="34" charset="0"/>
              <a:buChar char="–"/>
              <a:defRPr/>
            </a:pPr>
            <a:endParaRPr lang="en-US" sz="1400" dirty="0"/>
          </a:p>
          <a:p>
            <a:pPr lvl="1">
              <a:buFont typeface="Arial" panose="020B0604020202020204" pitchFamily="34" charset="0"/>
              <a:buChar char="–"/>
              <a:defRPr/>
            </a:pPr>
            <a:endParaRPr lang="en-US" sz="1400" dirty="0"/>
          </a:p>
          <a:p>
            <a:pPr lvl="1">
              <a:buFont typeface="Arial" panose="020B0604020202020204" pitchFamily="34" charset="0"/>
              <a:buChar char="–"/>
              <a:defRPr/>
            </a:pPr>
            <a:endParaRPr lang="en-US" sz="1400" dirty="0"/>
          </a:p>
          <a:p>
            <a:pPr lvl="1">
              <a:buFont typeface="Arial" panose="020B0604020202020204" pitchFamily="34" charset="0"/>
              <a:buChar char="–"/>
              <a:defRPr/>
            </a:pPr>
            <a:endParaRPr lang="en-US" sz="1400" dirty="0"/>
          </a:p>
          <a:p>
            <a:pPr lvl="1">
              <a:buFont typeface="Arial" panose="020B0604020202020204" pitchFamily="34" charset="0"/>
              <a:buChar char="–"/>
              <a:defRPr/>
            </a:pPr>
            <a:endParaRPr lang="en-US" sz="1400" dirty="0"/>
          </a:p>
          <a:p>
            <a:pPr lvl="1">
              <a:buFont typeface="Arial" panose="020B0604020202020204" pitchFamily="34" charset="0"/>
              <a:buChar char="–"/>
              <a:defRPr/>
            </a:pPr>
            <a:endParaRPr lang="en-US" sz="1400" dirty="0"/>
          </a:p>
          <a:p>
            <a:pPr lvl="1">
              <a:buFont typeface="Arial" panose="020B0604020202020204" pitchFamily="34" charset="0"/>
              <a:buChar char="–"/>
              <a:defRPr/>
            </a:pPr>
            <a:endParaRPr lang="en-US" sz="1400" dirty="0"/>
          </a:p>
          <a:p>
            <a:pPr lvl="1">
              <a:buFont typeface="Arial" panose="020B0604020202020204" pitchFamily="34" charset="0"/>
              <a:buChar char="–"/>
              <a:defRPr/>
            </a:pPr>
            <a:endParaRPr lang="en-US" sz="1400" dirty="0"/>
          </a:p>
          <a:p>
            <a:pPr lvl="1">
              <a:buFont typeface="Arial" panose="020B0604020202020204" pitchFamily="34" charset="0"/>
              <a:buChar char="–"/>
              <a:defRPr/>
            </a:pPr>
            <a:endParaRPr lang="en-US" sz="1400" dirty="0"/>
          </a:p>
          <a:p>
            <a:pPr lvl="1">
              <a:buFont typeface="Arial" panose="020B0604020202020204" pitchFamily="34" charset="0"/>
              <a:buChar char="–"/>
              <a:defRPr/>
            </a:pPr>
            <a:endParaRPr lang="en-US" sz="1400" dirty="0"/>
          </a:p>
          <a:p>
            <a:pPr lvl="1">
              <a:buFont typeface="Arial" panose="020B0604020202020204" pitchFamily="34" charset="0"/>
              <a:buChar char="–"/>
              <a:defRPr/>
            </a:pPr>
            <a:endParaRPr lang="en-US" sz="1400" dirty="0"/>
          </a:p>
          <a:p>
            <a:pPr marL="457200" lvl="1" indent="0">
              <a:buFont typeface="Arial" panose="020B0604020202020204" pitchFamily="34" charset="0"/>
              <a:buNone/>
              <a:defRPr/>
            </a:pPr>
            <a:endParaRPr lang="en-US" sz="1400" dirty="0"/>
          </a:p>
          <a:p>
            <a:pPr marL="457200" lvl="1" indent="0">
              <a:buFont typeface="Arial" panose="020B0604020202020204" pitchFamily="34" charset="0"/>
              <a:buNone/>
              <a:defRPr/>
            </a:pPr>
            <a:r>
              <a:rPr lang="en-US" sz="800" dirty="0"/>
              <a:t>                                                                   www.diabeteseducator.org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295400" y="5468938"/>
            <a:ext cx="2895600" cy="365125"/>
          </a:xfrm>
        </p:spPr>
        <p:txBody>
          <a:bodyPr/>
          <a:lstStyle/>
          <a:p>
            <a:pPr>
              <a:defRPr/>
            </a:pPr>
            <a:r>
              <a:rPr lang="en-US" sz="800" dirty="0"/>
              <a:t>www.diabeteseducator.org</a:t>
            </a:r>
          </a:p>
        </p:txBody>
      </p:sp>
      <p:pic>
        <p:nvPicPr>
          <p:cNvPr id="3277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9025" y="1106488"/>
            <a:ext cx="7575550" cy="425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FF0000"/>
                </a:solidFill>
              </a:rPr>
              <a:t>Insulin injection sites</a:t>
            </a:r>
          </a:p>
        </p:txBody>
      </p:sp>
      <p:sp>
        <p:nvSpPr>
          <p:cNvPr id="3" name="Content Placeholder 2"/>
          <p:cNvSpPr>
            <a:spLocks noGrp="1"/>
          </p:cNvSpPr>
          <p:nvPr>
            <p:ph sz="half" idx="1"/>
          </p:nvPr>
        </p:nvSpPr>
        <p:spPr/>
        <p:txBody>
          <a:bodyPr/>
          <a:lstStyle/>
          <a:p>
            <a:r>
              <a:rPr lang="en-US" sz="1800" dirty="0"/>
              <a:t>Arm (back of the arm-the fatty part- not the side)</a:t>
            </a:r>
          </a:p>
          <a:p>
            <a:r>
              <a:rPr lang="en-US" sz="1800" dirty="0"/>
              <a:t>Abdomen (injection to be 2 inches away for navel/belly button)</a:t>
            </a:r>
          </a:p>
          <a:p>
            <a:r>
              <a:rPr lang="en-US" sz="1800" dirty="0"/>
              <a:t>Thigh</a:t>
            </a:r>
          </a:p>
          <a:p>
            <a:r>
              <a:rPr lang="en-US" sz="1800" dirty="0"/>
              <a:t>Hip area (can be used but school age children do  not have to use this area)</a:t>
            </a:r>
          </a:p>
        </p:txBody>
      </p:sp>
      <p:pic>
        <p:nvPicPr>
          <p:cNvPr id="5" name="Content Placeholder 4"/>
          <p:cNvPicPr>
            <a:picLocks noGrp="1" noChangeAspect="1"/>
          </p:cNvPicPr>
          <p:nvPr>
            <p:ph sz="half" idx="2"/>
          </p:nvPr>
        </p:nvPicPr>
        <p:blipFill>
          <a:blip r:embed="rId2"/>
          <a:stretch>
            <a:fillRect/>
          </a:stretch>
        </p:blipFill>
        <p:spPr>
          <a:xfrm>
            <a:off x="4687389" y="1600200"/>
            <a:ext cx="3934888" cy="3842657"/>
          </a:xfrm>
          <a:prstGeom prst="rect">
            <a:avLst/>
          </a:prstGeom>
        </p:spPr>
      </p:pic>
    </p:spTree>
    <p:extLst>
      <p:ext uri="{BB962C8B-B14F-4D97-AF65-F5344CB8AC3E}">
        <p14:creationId xmlns:p14="http://schemas.microsoft.com/office/powerpoint/2010/main" val="843341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76275" y="260350"/>
            <a:ext cx="8686800" cy="1165225"/>
          </a:xfrm>
        </p:spPr>
        <p:txBody>
          <a:bodyPr/>
          <a:lstStyle/>
          <a:p>
            <a:r>
              <a:rPr lang="en-US" sz="3200" b="1">
                <a:latin typeface="Helvetica" charset="0"/>
                <a:ea typeface="MS PGothic" charset="0"/>
              </a:rPr>
              <a:t>Injection Site Rotation</a:t>
            </a:r>
          </a:p>
        </p:txBody>
      </p:sp>
      <p:sp>
        <p:nvSpPr>
          <p:cNvPr id="3" name="Content Placeholder 2"/>
          <p:cNvSpPr>
            <a:spLocks noGrp="1"/>
          </p:cNvSpPr>
          <p:nvPr>
            <p:ph idx="1"/>
          </p:nvPr>
        </p:nvSpPr>
        <p:spPr>
          <a:xfrm>
            <a:off x="676275" y="1166813"/>
            <a:ext cx="8229600" cy="5060950"/>
          </a:xfrm>
        </p:spPr>
        <p:txBody>
          <a:bodyPr/>
          <a:lstStyle/>
          <a:p>
            <a:pPr lvl="1">
              <a:defRPr/>
            </a:pPr>
            <a:endParaRPr lang="en-US" sz="1800" dirty="0">
              <a:ea typeface="ＭＳ Ｐゴシック" charset="0"/>
              <a:cs typeface="+mn-cs"/>
            </a:endParaRPr>
          </a:p>
          <a:p>
            <a:pPr>
              <a:defRPr/>
            </a:pPr>
            <a:r>
              <a:rPr lang="en-US" sz="1800" dirty="0">
                <a:ea typeface="ＭＳ Ｐゴシック" charset="0"/>
                <a:cs typeface="ＭＳ Ｐゴシック" charset="0"/>
              </a:rPr>
              <a:t>Site Rotation</a:t>
            </a:r>
          </a:p>
          <a:p>
            <a:pPr lvl="1">
              <a:defRPr/>
            </a:pPr>
            <a:r>
              <a:rPr lang="en-US" sz="1800" dirty="0">
                <a:ea typeface="ＭＳ Ｐゴシック" charset="0"/>
                <a:cs typeface="+mn-cs"/>
              </a:rPr>
              <a:t>To be done with each injection</a:t>
            </a:r>
          </a:p>
          <a:p>
            <a:pPr lvl="1">
              <a:defRPr/>
            </a:pPr>
            <a:r>
              <a:rPr lang="en-US" sz="1800" dirty="0">
                <a:ea typeface="ＭＳ Ｐゴシック" charset="0"/>
                <a:cs typeface="+mn-cs"/>
              </a:rPr>
              <a:t>Prevents </a:t>
            </a:r>
            <a:r>
              <a:rPr lang="en-US" sz="1800" dirty="0" err="1">
                <a:ea typeface="ＭＳ Ｐゴシック" charset="0"/>
                <a:cs typeface="+mn-cs"/>
              </a:rPr>
              <a:t>lipohypertrophy</a:t>
            </a:r>
            <a:r>
              <a:rPr lang="en-US" sz="1800" dirty="0">
                <a:ea typeface="ＭＳ Ｐゴシック" charset="0"/>
                <a:cs typeface="+mn-cs"/>
              </a:rPr>
              <a:t> (insulin knots/scar tissue caused by repeated injections in the same place)</a:t>
            </a:r>
          </a:p>
          <a:p>
            <a:pPr lvl="1">
              <a:defRPr/>
            </a:pPr>
            <a:r>
              <a:rPr lang="en-US" sz="1800" dirty="0">
                <a:ea typeface="ＭＳ Ｐゴシック" charset="0"/>
                <a:cs typeface="+mn-cs"/>
              </a:rPr>
              <a:t>At first will only feel the knotty area but as it worsens you will be able to see the raised, lumpy area</a:t>
            </a:r>
          </a:p>
          <a:p>
            <a:pPr lvl="1">
              <a:defRPr/>
            </a:pPr>
            <a:r>
              <a:rPr lang="en-US" sz="1800" dirty="0">
                <a:ea typeface="ＭＳ Ｐゴシック" charset="0"/>
                <a:cs typeface="+mn-cs"/>
              </a:rPr>
              <a:t>Hyperglycemia usually occurs if continue to give injections in </a:t>
            </a:r>
          </a:p>
          <a:p>
            <a:pPr marL="457200" lvl="1" indent="0">
              <a:buFont typeface="Arial" charset="0"/>
              <a:buNone/>
              <a:defRPr/>
            </a:pPr>
            <a:r>
              <a:rPr lang="en-US" sz="1800" dirty="0">
                <a:ea typeface="ＭＳ Ｐゴシック" charset="0"/>
                <a:cs typeface="+mn-cs"/>
              </a:rPr>
              <a:t>    knotty areas as insulin will not absorb as it should in these areas</a:t>
            </a:r>
          </a:p>
          <a:p>
            <a:pPr lvl="2">
              <a:defRPr/>
            </a:pPr>
            <a:r>
              <a:rPr lang="en-US" sz="1800" dirty="0">
                <a:ea typeface="ＭＳ Ｐゴシック" charset="0"/>
                <a:cs typeface="+mn-cs"/>
              </a:rPr>
              <a:t>This is why making sure they are rotating injection sites is so important</a:t>
            </a:r>
          </a:p>
          <a:p>
            <a:pPr lvl="1">
              <a:buFont typeface="Arial" panose="020B0604020202020204" pitchFamily="34" charset="0"/>
              <a:buChar char="–"/>
              <a:defRPr/>
            </a:pPr>
            <a:r>
              <a:rPr lang="en-US" sz="1800" dirty="0">
                <a:ea typeface="ＭＳ Ｐゴシック" charset="0"/>
                <a:cs typeface="+mn-cs"/>
              </a:rPr>
              <a:t>Also rotate within each site. Each injection to be 1 inch </a:t>
            </a:r>
          </a:p>
          <a:p>
            <a:pPr marL="457200" lvl="1" indent="0">
              <a:buFont typeface="Arial" panose="020B0604020202020204" pitchFamily="34" charset="0"/>
              <a:buNone/>
              <a:defRPr/>
            </a:pPr>
            <a:r>
              <a:rPr lang="en-US" sz="1800" dirty="0">
                <a:ea typeface="ＭＳ Ｐゴシック" charset="0"/>
                <a:cs typeface="+mn-cs"/>
              </a:rPr>
              <a:t>     above or below or to the side of the previous injection in each site</a:t>
            </a:r>
          </a:p>
          <a:p>
            <a:pPr marL="457200" lvl="1" indent="0">
              <a:buFont typeface="Arial" charset="0"/>
              <a:buNone/>
              <a:defRPr/>
            </a:pPr>
            <a:endParaRPr lang="en-US" sz="1800" dirty="0">
              <a:ea typeface="ＭＳ Ｐゴシック" charset="0"/>
              <a:cs typeface="+mn-cs"/>
            </a:endParaRPr>
          </a:p>
          <a:p>
            <a:pPr>
              <a:defRPr/>
            </a:pPr>
            <a:endParaRPr lang="en-US" sz="2000" dirty="0">
              <a:ea typeface="ＭＳ Ｐゴシック" charset="0"/>
              <a:cs typeface="ＭＳ Ｐゴシック"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635000"/>
            <a:ext cx="8686800" cy="1143000"/>
          </a:xfrm>
        </p:spPr>
        <p:txBody>
          <a:bodyPr/>
          <a:lstStyle/>
          <a:p>
            <a:r>
              <a:rPr lang="en-US" sz="3200" b="1">
                <a:latin typeface="Helvetica" charset="0"/>
                <a:ea typeface="MS PGothic" charset="0"/>
              </a:rPr>
              <a:t>Half Unit Insulin Pens/ Pen Devices</a:t>
            </a:r>
          </a:p>
        </p:txBody>
      </p:sp>
      <p:pic>
        <p:nvPicPr>
          <p:cNvPr id="38915" name="Picture 6" descr="Image result for novopen pictur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21516" b="24229"/>
          <a:stretch>
            <a:fillRect/>
          </a:stretch>
        </p:blipFill>
        <p:spPr>
          <a:xfrm>
            <a:off x="5608638" y="2074863"/>
            <a:ext cx="3260725" cy="1668462"/>
          </a:xfrm>
          <a:noFill/>
        </p:spPr>
      </p:pic>
      <p:sp>
        <p:nvSpPr>
          <p:cNvPr id="38916" name="Rectangle 8"/>
          <p:cNvSpPr>
            <a:spLocks noChangeArrowheads="1"/>
          </p:cNvSpPr>
          <p:nvPr/>
        </p:nvSpPr>
        <p:spPr bwMode="auto">
          <a:xfrm>
            <a:off x="6453188" y="2027238"/>
            <a:ext cx="3633787"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a:solidFill>
                  <a:srgbClr val="242626"/>
                </a:solidFill>
                <a:latin typeface="Helvetica Neue" charset="0"/>
              </a:rPr>
              <a:t>NovoPen Echo</a:t>
            </a:r>
            <a:endParaRPr lang="en-US"/>
          </a:p>
        </p:txBody>
      </p:sp>
      <p:sp>
        <p:nvSpPr>
          <p:cNvPr id="38917" name="Rectangle 9"/>
          <p:cNvSpPr>
            <a:spLocks noChangeArrowheads="1"/>
          </p:cNvSpPr>
          <p:nvPr/>
        </p:nvSpPr>
        <p:spPr bwMode="auto">
          <a:xfrm>
            <a:off x="619125" y="2074863"/>
            <a:ext cx="457200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a:t>Humalog Junior KwikPen with Half-Unit Dosing (Disposable)</a:t>
            </a:r>
          </a:p>
        </p:txBody>
      </p:sp>
      <p:pic>
        <p:nvPicPr>
          <p:cNvPr id="38918"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1050" y="3017838"/>
            <a:ext cx="3209925" cy="104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19" name="Picture 11"/>
          <p:cNvPicPr>
            <a:picLocks noChangeAspect="1"/>
          </p:cNvPicPr>
          <p:nvPr/>
        </p:nvPicPr>
        <p:blipFill>
          <a:blip r:embed="rId5">
            <a:extLst>
              <a:ext uri="{28A0092B-C50C-407E-A947-70E740481C1C}">
                <a14:useLocalDpi xmlns:a14="http://schemas.microsoft.com/office/drawing/2010/main" val="0"/>
              </a:ext>
            </a:extLst>
          </a:blip>
          <a:srcRect r="4213" b="16338"/>
          <a:stretch>
            <a:fillRect/>
          </a:stretch>
        </p:blipFill>
        <p:spPr bwMode="auto">
          <a:xfrm>
            <a:off x="5795963" y="3730625"/>
            <a:ext cx="2490787" cy="1317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20" name="Picture 13"/>
          <p:cNvPicPr>
            <a:picLocks noChangeAspect="1"/>
          </p:cNvPicPr>
          <p:nvPr/>
        </p:nvPicPr>
        <p:blipFill>
          <a:blip r:embed="rId6">
            <a:extLst>
              <a:ext uri="{28A0092B-C50C-407E-A947-70E740481C1C}">
                <a14:useLocalDpi xmlns:a14="http://schemas.microsoft.com/office/drawing/2010/main" val="0"/>
              </a:ext>
            </a:extLst>
          </a:blip>
          <a:srcRect t="13918" r="4440" b="39691"/>
          <a:stretch>
            <a:fillRect/>
          </a:stretch>
        </p:blipFill>
        <p:spPr bwMode="auto">
          <a:xfrm>
            <a:off x="871538" y="5232400"/>
            <a:ext cx="2690812" cy="124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21" name="Picture 14"/>
          <p:cNvPicPr>
            <a:picLocks noChangeAspect="1"/>
          </p:cNvPicPr>
          <p:nvPr/>
        </p:nvPicPr>
        <p:blipFill>
          <a:blip r:embed="rId7">
            <a:extLst>
              <a:ext uri="{28A0092B-C50C-407E-A947-70E740481C1C}">
                <a14:useLocalDpi xmlns:a14="http://schemas.microsoft.com/office/drawing/2010/main" val="0"/>
              </a:ext>
            </a:extLst>
          </a:blip>
          <a:srcRect l="-493" t="30049" r="493" b="20689"/>
          <a:stretch>
            <a:fillRect/>
          </a:stretch>
        </p:blipFill>
        <p:spPr bwMode="auto">
          <a:xfrm>
            <a:off x="3652838" y="5524500"/>
            <a:ext cx="1933575" cy="95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922" name="Rectangle 15"/>
          <p:cNvSpPr>
            <a:spLocks noChangeArrowheads="1"/>
          </p:cNvSpPr>
          <p:nvPr/>
        </p:nvSpPr>
        <p:spPr bwMode="auto">
          <a:xfrm>
            <a:off x="871538" y="4864100"/>
            <a:ext cx="2595562"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t>HumaPen LUXURA HD</a:t>
            </a:r>
          </a:p>
        </p:txBody>
      </p:sp>
      <p:sp>
        <p:nvSpPr>
          <p:cNvPr id="38923" name="TextBox 1"/>
          <p:cNvSpPr txBox="1">
            <a:spLocks noChangeArrowheads="1"/>
          </p:cNvSpPr>
          <p:nvPr/>
        </p:nvSpPr>
        <p:spPr bwMode="auto">
          <a:xfrm>
            <a:off x="4943475" y="6261100"/>
            <a:ext cx="2587625"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Helvetica" charset="0"/>
                <a:ea typeface="MS PGothic" charset="0"/>
                <a:cs typeface="MS PGothic" charset="0"/>
              </a:defRPr>
            </a:lvl1pPr>
            <a:lvl2pPr>
              <a:defRPr sz="2800">
                <a:solidFill>
                  <a:schemeClr val="tx1"/>
                </a:solidFill>
                <a:latin typeface="Helvetica" charset="0"/>
                <a:ea typeface="MS PGothic" charset="0"/>
                <a:cs typeface="MS PGothic" charset="0"/>
              </a:defRPr>
            </a:lvl2pPr>
            <a:lvl3pPr>
              <a:defRPr sz="2400">
                <a:solidFill>
                  <a:schemeClr val="tx1"/>
                </a:solidFill>
                <a:latin typeface="Helvetica" charset="0"/>
                <a:ea typeface="MS PGothic" charset="0"/>
                <a:cs typeface="MS PGothic" charset="0"/>
              </a:defRPr>
            </a:lvl3pPr>
            <a:lvl4pPr>
              <a:defRPr sz="2000">
                <a:solidFill>
                  <a:schemeClr val="tx1"/>
                </a:solidFill>
                <a:latin typeface="Helvetica" charset="0"/>
                <a:ea typeface="MS PGothic" charset="0"/>
                <a:cs typeface="MS PGothic" charset="0"/>
              </a:defRPr>
            </a:lvl4pPr>
            <a:lvl5pPr>
              <a:defRPr sz="2000">
                <a:solidFill>
                  <a:schemeClr val="tx1"/>
                </a:solidFill>
                <a:latin typeface="Helvetica" charset="0"/>
                <a:ea typeface="MS PGothic" charset="0"/>
                <a:cs typeface="MS PGothic" charset="0"/>
              </a:defRPr>
            </a:lvl5pPr>
            <a:lvl6pPr eaLnBrk="0" fontAlgn="base" hangingPunct="0">
              <a:spcAft>
                <a:spcPct val="0"/>
              </a:spcAft>
              <a:buFont typeface="Arial" charset="0"/>
              <a:buChar char="»"/>
              <a:defRPr sz="2000">
                <a:solidFill>
                  <a:schemeClr val="tx1"/>
                </a:solidFill>
                <a:latin typeface="Helvetica" charset="0"/>
                <a:ea typeface="MS PGothic" charset="0"/>
                <a:cs typeface="MS PGothic" charset="0"/>
              </a:defRPr>
            </a:lvl6pPr>
            <a:lvl7pPr eaLnBrk="0" fontAlgn="base" hangingPunct="0">
              <a:spcAft>
                <a:spcPct val="0"/>
              </a:spcAft>
              <a:buFont typeface="Arial" charset="0"/>
              <a:buChar char="»"/>
              <a:defRPr sz="2000">
                <a:solidFill>
                  <a:schemeClr val="tx1"/>
                </a:solidFill>
                <a:latin typeface="Helvetica" charset="0"/>
                <a:ea typeface="MS PGothic" charset="0"/>
                <a:cs typeface="MS PGothic" charset="0"/>
              </a:defRPr>
            </a:lvl7pPr>
            <a:lvl8pPr eaLnBrk="0" fontAlgn="base" hangingPunct="0">
              <a:spcAft>
                <a:spcPct val="0"/>
              </a:spcAft>
              <a:buFont typeface="Arial" charset="0"/>
              <a:buChar char="»"/>
              <a:defRPr sz="2000">
                <a:solidFill>
                  <a:schemeClr val="tx1"/>
                </a:solidFill>
                <a:latin typeface="Helvetica" charset="0"/>
                <a:ea typeface="MS PGothic" charset="0"/>
                <a:cs typeface="MS PGothic" charset="0"/>
              </a:defRPr>
            </a:lvl8pPr>
            <a:lvl9pPr eaLnBrk="0" fontAlgn="base" hangingPunct="0">
              <a:spcAft>
                <a:spcPct val="0"/>
              </a:spcAft>
              <a:buFont typeface="Arial" charset="0"/>
              <a:buChar char="»"/>
              <a:defRPr sz="2000">
                <a:solidFill>
                  <a:schemeClr val="tx1"/>
                </a:solidFill>
                <a:latin typeface="Helvetica" charset="0"/>
                <a:ea typeface="MS PGothic" charset="0"/>
                <a:cs typeface="MS PGothic" charset="0"/>
              </a:defRPr>
            </a:lvl9pPr>
          </a:lstStyle>
          <a:p>
            <a:r>
              <a:rPr lang="en-US" sz="800">
                <a:latin typeface="Arial" charset="0"/>
              </a:rPr>
              <a:t>www.lilly.com</a:t>
            </a:r>
          </a:p>
        </p:txBody>
      </p:sp>
      <p:sp>
        <p:nvSpPr>
          <p:cNvPr id="38924" name="TextBox 2"/>
          <p:cNvSpPr txBox="1">
            <a:spLocks noChangeArrowheads="1"/>
          </p:cNvSpPr>
          <p:nvPr/>
        </p:nvSpPr>
        <p:spPr bwMode="auto">
          <a:xfrm>
            <a:off x="6769100" y="4864100"/>
            <a:ext cx="15890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Helvetica" charset="0"/>
                <a:ea typeface="MS PGothic" charset="0"/>
                <a:cs typeface="MS PGothic" charset="0"/>
              </a:defRPr>
            </a:lvl1pPr>
            <a:lvl2pPr>
              <a:defRPr sz="2800">
                <a:solidFill>
                  <a:schemeClr val="tx1"/>
                </a:solidFill>
                <a:latin typeface="Helvetica" charset="0"/>
                <a:ea typeface="MS PGothic" charset="0"/>
                <a:cs typeface="MS PGothic" charset="0"/>
              </a:defRPr>
            </a:lvl2pPr>
            <a:lvl3pPr>
              <a:defRPr sz="2400">
                <a:solidFill>
                  <a:schemeClr val="tx1"/>
                </a:solidFill>
                <a:latin typeface="Helvetica" charset="0"/>
                <a:ea typeface="MS PGothic" charset="0"/>
                <a:cs typeface="MS PGothic" charset="0"/>
              </a:defRPr>
            </a:lvl3pPr>
            <a:lvl4pPr>
              <a:defRPr sz="2000">
                <a:solidFill>
                  <a:schemeClr val="tx1"/>
                </a:solidFill>
                <a:latin typeface="Helvetica" charset="0"/>
                <a:ea typeface="MS PGothic" charset="0"/>
                <a:cs typeface="MS PGothic" charset="0"/>
              </a:defRPr>
            </a:lvl4pPr>
            <a:lvl5pPr>
              <a:defRPr sz="2000">
                <a:solidFill>
                  <a:schemeClr val="tx1"/>
                </a:solidFill>
                <a:latin typeface="Helvetica" charset="0"/>
                <a:ea typeface="MS PGothic" charset="0"/>
                <a:cs typeface="MS PGothic" charset="0"/>
              </a:defRPr>
            </a:lvl5pPr>
            <a:lvl6pPr eaLnBrk="0" fontAlgn="base" hangingPunct="0">
              <a:spcAft>
                <a:spcPct val="0"/>
              </a:spcAft>
              <a:buFont typeface="Arial" charset="0"/>
              <a:buChar char="»"/>
              <a:defRPr sz="2000">
                <a:solidFill>
                  <a:schemeClr val="tx1"/>
                </a:solidFill>
                <a:latin typeface="Helvetica" charset="0"/>
                <a:ea typeface="MS PGothic" charset="0"/>
                <a:cs typeface="MS PGothic" charset="0"/>
              </a:defRPr>
            </a:lvl6pPr>
            <a:lvl7pPr eaLnBrk="0" fontAlgn="base" hangingPunct="0">
              <a:spcAft>
                <a:spcPct val="0"/>
              </a:spcAft>
              <a:buFont typeface="Arial" charset="0"/>
              <a:buChar char="»"/>
              <a:defRPr sz="2000">
                <a:solidFill>
                  <a:schemeClr val="tx1"/>
                </a:solidFill>
                <a:latin typeface="Helvetica" charset="0"/>
                <a:ea typeface="MS PGothic" charset="0"/>
                <a:cs typeface="MS PGothic" charset="0"/>
              </a:defRPr>
            </a:lvl7pPr>
            <a:lvl8pPr eaLnBrk="0" fontAlgn="base" hangingPunct="0">
              <a:spcAft>
                <a:spcPct val="0"/>
              </a:spcAft>
              <a:buFont typeface="Arial" charset="0"/>
              <a:buChar char="»"/>
              <a:defRPr sz="2000">
                <a:solidFill>
                  <a:schemeClr val="tx1"/>
                </a:solidFill>
                <a:latin typeface="Helvetica" charset="0"/>
                <a:ea typeface="MS PGothic" charset="0"/>
                <a:cs typeface="MS PGothic" charset="0"/>
              </a:defRPr>
            </a:lvl8pPr>
            <a:lvl9pPr eaLnBrk="0" fontAlgn="base" hangingPunct="0">
              <a:spcAft>
                <a:spcPct val="0"/>
              </a:spcAft>
              <a:buFont typeface="Arial" charset="0"/>
              <a:buChar char="»"/>
              <a:defRPr sz="2000">
                <a:solidFill>
                  <a:schemeClr val="tx1"/>
                </a:solidFill>
                <a:latin typeface="Helvetica" charset="0"/>
                <a:ea typeface="MS PGothic" charset="0"/>
                <a:cs typeface="MS PGothic" charset="0"/>
              </a:defRPr>
            </a:lvl9pPr>
          </a:lstStyle>
          <a:p>
            <a:r>
              <a:rPr lang="en-US" sz="800">
                <a:latin typeface="Arial" charset="0"/>
              </a:rPr>
              <a:t>www.novolog.com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635000"/>
            <a:ext cx="8686800" cy="1143000"/>
          </a:xfrm>
        </p:spPr>
        <p:txBody>
          <a:bodyPr/>
          <a:lstStyle/>
          <a:p>
            <a:r>
              <a:rPr lang="en-US" sz="3200" b="1">
                <a:latin typeface="Helvetica" charset="0"/>
                <a:ea typeface="MS PGothic" charset="0"/>
              </a:rPr>
              <a:t>Half Unit Insulin Pens/Pen Devices</a:t>
            </a:r>
          </a:p>
        </p:txBody>
      </p:sp>
      <p:sp>
        <p:nvSpPr>
          <p:cNvPr id="40963" name="Content Placeholder 2"/>
          <p:cNvSpPr>
            <a:spLocks noGrp="1"/>
          </p:cNvSpPr>
          <p:nvPr>
            <p:ph idx="1"/>
          </p:nvPr>
        </p:nvSpPr>
        <p:spPr>
          <a:xfrm>
            <a:off x="676275" y="1906588"/>
            <a:ext cx="8229600" cy="4278312"/>
          </a:xfrm>
        </p:spPr>
        <p:txBody>
          <a:bodyPr/>
          <a:lstStyle/>
          <a:p>
            <a:r>
              <a:rPr lang="en-US" sz="1800">
                <a:latin typeface="Helvetica" charset="0"/>
                <a:ea typeface="MS PGothic" charset="0"/>
              </a:rPr>
              <a:t>Humalog</a:t>
            </a:r>
          </a:p>
          <a:p>
            <a:pPr lvl="1"/>
            <a:r>
              <a:rPr lang="en-US" sz="1800">
                <a:latin typeface="Helvetica" charset="0"/>
                <a:ea typeface="MS PGothic" charset="0"/>
              </a:rPr>
              <a:t>Humalog Junior KwikPen is a disposable half unit pen.</a:t>
            </a:r>
          </a:p>
          <a:p>
            <a:pPr lvl="1"/>
            <a:r>
              <a:rPr lang="en-US" sz="1800">
                <a:latin typeface="Helvetica" charset="0"/>
                <a:ea typeface="MS PGothic" charset="0"/>
              </a:rPr>
              <a:t>Humalog Luxura uses Humalog cartridges only.</a:t>
            </a:r>
          </a:p>
          <a:p>
            <a:pPr lvl="2"/>
            <a:r>
              <a:rPr lang="en-US" sz="1800">
                <a:latin typeface="Helvetica" charset="0"/>
                <a:ea typeface="MS PGothic" charset="0"/>
              </a:rPr>
              <a:t>Has 3 pieces that are reusable- only the cartridge is removed and disposed of.</a:t>
            </a:r>
          </a:p>
          <a:p>
            <a:r>
              <a:rPr lang="en-US" sz="1800">
                <a:latin typeface="Helvetica" charset="0"/>
                <a:ea typeface="MS PGothic" charset="0"/>
              </a:rPr>
              <a:t>Novolog</a:t>
            </a:r>
          </a:p>
          <a:p>
            <a:pPr lvl="1"/>
            <a:r>
              <a:rPr lang="en-US" sz="1800">
                <a:latin typeface="Helvetica" charset="0"/>
                <a:ea typeface="MS PGothic" charset="0"/>
              </a:rPr>
              <a:t>NovoPen Echo uses Novolog cartridges.</a:t>
            </a:r>
          </a:p>
          <a:p>
            <a:pPr lvl="2"/>
            <a:r>
              <a:rPr lang="en-US" sz="1400">
                <a:latin typeface="Helvetica" charset="0"/>
                <a:ea typeface="MS PGothic" charset="0"/>
              </a:rPr>
              <a:t> </a:t>
            </a:r>
            <a:r>
              <a:rPr lang="en-US" sz="1800">
                <a:latin typeface="Helvetica" charset="0"/>
                <a:ea typeface="MS PGothic" charset="0"/>
              </a:rPr>
              <a:t>Also has 3 reusable pieces with only the cartridge being removed and disposed of.</a:t>
            </a:r>
          </a:p>
          <a:p>
            <a:pPr lvl="1"/>
            <a:r>
              <a:rPr lang="en-US" sz="1800">
                <a:latin typeface="Helvetica" charset="0"/>
                <a:ea typeface="MS PGothic" charset="0"/>
              </a:rPr>
              <a:t>Must pull out the black knob on the end of the device to be able to dial insulin dose</a:t>
            </a:r>
          </a:p>
          <a:p>
            <a:pPr lvl="1"/>
            <a:r>
              <a:rPr lang="en-US" sz="1800">
                <a:latin typeface="Helvetica" charset="0"/>
                <a:ea typeface="MS PGothic" charset="0"/>
              </a:rPr>
              <a:t>End of device will show dose and time of last injection</a:t>
            </a:r>
          </a:p>
          <a:p>
            <a:pPr lvl="2"/>
            <a:endParaRPr lang="en-US" sz="1400">
              <a:latin typeface="Helvetica" charset="0"/>
              <a:ea typeface="MS PGothic" charset="0"/>
            </a:endParaRPr>
          </a:p>
          <a:p>
            <a:pPr lvl="2"/>
            <a:endParaRPr lang="en-US" sz="1400">
              <a:latin typeface="Helvetica" charset="0"/>
              <a:ea typeface="MS PGothic"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635000"/>
            <a:ext cx="8686800" cy="1143000"/>
          </a:xfrm>
        </p:spPr>
        <p:txBody>
          <a:bodyPr/>
          <a:lstStyle/>
          <a:p>
            <a:r>
              <a:rPr lang="en-US" sz="3200" b="1">
                <a:latin typeface="Helvetica" charset="0"/>
                <a:ea typeface="MS PGothic" charset="0"/>
              </a:rPr>
              <a:t>Care and Storage of Insulin </a:t>
            </a:r>
          </a:p>
        </p:txBody>
      </p:sp>
      <p:sp>
        <p:nvSpPr>
          <p:cNvPr id="36867" name="Content Placeholder 2"/>
          <p:cNvSpPr>
            <a:spLocks noGrp="1"/>
          </p:cNvSpPr>
          <p:nvPr>
            <p:ph idx="1"/>
          </p:nvPr>
        </p:nvSpPr>
        <p:spPr>
          <a:xfrm>
            <a:off x="676275" y="1906588"/>
            <a:ext cx="8229600" cy="4278312"/>
          </a:xfrm>
        </p:spPr>
        <p:txBody>
          <a:bodyPr/>
          <a:lstStyle/>
          <a:p>
            <a:pPr>
              <a:buFont typeface="Arial" panose="020B0604020202020204" pitchFamily="34" charset="0"/>
              <a:buChar char="•"/>
              <a:defRPr/>
            </a:pPr>
            <a:r>
              <a:rPr lang="en-US" altLang="en-US" sz="1800" dirty="0">
                <a:cs typeface="Helvetica"/>
              </a:rPr>
              <a:t>Un-open insulin is kept in the refrigerator until ready to be used</a:t>
            </a:r>
          </a:p>
          <a:p>
            <a:pPr lvl="1">
              <a:buFont typeface="Arial" panose="020B0604020202020204" pitchFamily="34" charset="0"/>
              <a:buChar char="–"/>
              <a:defRPr/>
            </a:pPr>
            <a:r>
              <a:rPr lang="en-US" altLang="en-US" sz="1800" dirty="0">
                <a:cs typeface="Helvetica"/>
              </a:rPr>
              <a:t>It is good until the expiration date on the insulin pen, as long as it has been refrigerated and not opened</a:t>
            </a:r>
          </a:p>
          <a:p>
            <a:pPr lvl="2">
              <a:buFont typeface="Arial" panose="020B0604020202020204" pitchFamily="34" charset="0"/>
              <a:buChar char="•"/>
              <a:defRPr/>
            </a:pPr>
            <a:r>
              <a:rPr lang="en-US" altLang="en-US" sz="1800" dirty="0">
                <a:cs typeface="Helvetica"/>
              </a:rPr>
              <a:t>Insulin is considered opened once a pen needle has been inserted into the rubber stopper </a:t>
            </a:r>
          </a:p>
          <a:p>
            <a:pPr lvl="1">
              <a:buFont typeface="Arial" panose="020B0604020202020204" pitchFamily="34" charset="0"/>
              <a:buChar char="–"/>
              <a:defRPr/>
            </a:pPr>
            <a:r>
              <a:rPr lang="en-US" altLang="en-US" sz="1800" dirty="0">
                <a:cs typeface="Helvetica"/>
              </a:rPr>
              <a:t>Once open it may be kept at room temperature (86 degrees or less, away from heat and light) for 28-30 days </a:t>
            </a:r>
          </a:p>
          <a:p>
            <a:pPr lvl="1">
              <a:buFont typeface="Arial" panose="020B0604020202020204" pitchFamily="34" charset="0"/>
              <a:buChar char="–"/>
              <a:defRPr/>
            </a:pPr>
            <a:r>
              <a:rPr lang="en-US" altLang="en-US" sz="1800" dirty="0">
                <a:cs typeface="Helvetica"/>
              </a:rPr>
              <a:t>If using a Humalog </a:t>
            </a:r>
            <a:r>
              <a:rPr lang="en-US" altLang="en-US" sz="1800" dirty="0" err="1">
                <a:cs typeface="Helvetica"/>
              </a:rPr>
              <a:t>Luxura</a:t>
            </a:r>
            <a:r>
              <a:rPr lang="en-US" altLang="en-US" sz="1800" dirty="0">
                <a:cs typeface="Helvetica"/>
              </a:rPr>
              <a:t>  or </a:t>
            </a:r>
            <a:r>
              <a:rPr lang="en-US" altLang="en-US" sz="1800" dirty="0" err="1">
                <a:cs typeface="Helvetica"/>
              </a:rPr>
              <a:t>NovoPen</a:t>
            </a:r>
            <a:r>
              <a:rPr lang="en-US" altLang="en-US" sz="1800" dirty="0">
                <a:cs typeface="Helvetica"/>
              </a:rPr>
              <a:t> Echo insulin pen device with cartridge, do not place the pen device in the refrigerator</a:t>
            </a:r>
          </a:p>
          <a:p>
            <a:pPr marL="457200" lvl="1" indent="0">
              <a:buFont typeface="Arial" panose="020B0604020202020204" pitchFamily="34" charset="0"/>
              <a:buNone/>
              <a:defRPr/>
            </a:pPr>
            <a:endParaRPr lang="en-US" altLang="en-US" sz="1800" dirty="0">
              <a:cs typeface="Helvetica"/>
            </a:endParaRPr>
          </a:p>
          <a:p>
            <a:pPr>
              <a:buFont typeface="Arial" panose="020B0604020202020204" pitchFamily="34" charset="0"/>
              <a:buChar char="•"/>
              <a:defRPr/>
            </a:pPr>
            <a:r>
              <a:rPr lang="en-US" altLang="en-US" sz="1800" dirty="0">
                <a:cs typeface="Helvetica"/>
              </a:rPr>
              <a:t>All insulin should be clear.  If not, dispose of the disposable pen or the cartridge and a new insulin pen/cartridge must be used.</a:t>
            </a:r>
          </a:p>
          <a:p>
            <a:pPr lvl="1">
              <a:buFont typeface="Arial" panose="020B0604020202020204" pitchFamily="34" charset="0"/>
              <a:buChar char="–"/>
              <a:defRPr/>
            </a:pPr>
            <a:endParaRPr lang="en-US" altLang="en-US" sz="2000" dirty="0">
              <a:latin typeface="Helvetica" panose="020B0604020202020204" pitchFamily="34" charset="0"/>
            </a:endParaRPr>
          </a:p>
          <a:p>
            <a:pPr marL="457200" lvl="1" indent="0">
              <a:buFont typeface="Arial" panose="020B0604020202020204" pitchFamily="34" charset="0"/>
              <a:buNone/>
              <a:defRPr/>
            </a:pPr>
            <a:endParaRPr lang="en-US" altLang="en-US" sz="2000" dirty="0">
              <a:latin typeface="Helvetica" panose="020B0604020202020204" pitchFamily="34" charset="0"/>
            </a:endParaRPr>
          </a:p>
          <a:p>
            <a:pPr lvl="1">
              <a:buFont typeface="Arial" panose="020B0604020202020204" pitchFamily="34" charset="0"/>
              <a:buChar char="–"/>
              <a:defRPr/>
            </a:pPr>
            <a:endParaRPr lang="en-US" altLang="en-US" sz="2000" dirty="0">
              <a:latin typeface="Helvetica"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555625" y="635000"/>
            <a:ext cx="8686800" cy="922338"/>
          </a:xfrm>
        </p:spPr>
        <p:txBody>
          <a:bodyPr/>
          <a:lstStyle/>
          <a:p>
            <a:r>
              <a:rPr lang="en-US" sz="3200" b="1">
                <a:latin typeface="Helvetica" charset="0"/>
                <a:ea typeface="MS PGothic" charset="0"/>
              </a:rPr>
              <a:t>Rapid Acting Insulin</a:t>
            </a:r>
          </a:p>
        </p:txBody>
      </p:sp>
      <p:sp>
        <p:nvSpPr>
          <p:cNvPr id="3" name="Content Placeholder 2"/>
          <p:cNvSpPr>
            <a:spLocks noGrp="1"/>
          </p:cNvSpPr>
          <p:nvPr>
            <p:ph idx="1"/>
          </p:nvPr>
        </p:nvSpPr>
        <p:spPr>
          <a:xfrm>
            <a:off x="676275" y="1557338"/>
            <a:ext cx="8229600" cy="4627562"/>
          </a:xfrm>
        </p:spPr>
        <p:txBody>
          <a:bodyPr/>
          <a:lstStyle/>
          <a:p>
            <a:pPr>
              <a:defRPr/>
            </a:pPr>
            <a:r>
              <a:rPr lang="en-US" sz="2000" dirty="0" err="1">
                <a:latin typeface="Helvetica" charset="0"/>
                <a:ea typeface="MS PGothic" charset="0"/>
                <a:cs typeface="ＭＳ Ｐゴシック" charset="0"/>
              </a:rPr>
              <a:t>Novolog</a:t>
            </a:r>
            <a:r>
              <a:rPr lang="en-US" sz="2000" dirty="0">
                <a:latin typeface="Helvetica" charset="0"/>
                <a:ea typeface="MS PGothic" charset="0"/>
                <a:cs typeface="ＭＳ Ｐゴシック" charset="0"/>
              </a:rPr>
              <a:t> (</a:t>
            </a:r>
            <a:r>
              <a:rPr lang="en-US" sz="2000" dirty="0" err="1">
                <a:latin typeface="Helvetica" charset="0"/>
                <a:ea typeface="MS PGothic" charset="0"/>
                <a:cs typeface="ＭＳ Ｐゴシック" charset="0"/>
              </a:rPr>
              <a:t>Aspart</a:t>
            </a:r>
            <a:r>
              <a:rPr lang="en-US" sz="2000" dirty="0">
                <a:latin typeface="Helvetica" charset="0"/>
                <a:ea typeface="MS PGothic" charset="0"/>
                <a:cs typeface="ＭＳ Ｐゴシック" charset="0"/>
              </a:rPr>
              <a:t>)  U-100</a:t>
            </a:r>
          </a:p>
          <a:p>
            <a:pPr lvl="1">
              <a:defRPr/>
            </a:pPr>
            <a:r>
              <a:rPr lang="en-US" sz="2000" dirty="0" err="1">
                <a:latin typeface="Helvetica" charset="0"/>
                <a:ea typeface="MS PGothic" charset="0"/>
                <a:cs typeface="+mn-cs"/>
              </a:rPr>
              <a:t>Fiasp</a:t>
            </a:r>
            <a:r>
              <a:rPr lang="en-US" sz="2000" dirty="0">
                <a:latin typeface="Helvetica" charset="0"/>
                <a:ea typeface="MS PGothic" charset="0"/>
                <a:cs typeface="+mn-cs"/>
              </a:rPr>
              <a:t>               U-100</a:t>
            </a:r>
          </a:p>
          <a:p>
            <a:pPr>
              <a:defRPr/>
            </a:pPr>
            <a:r>
              <a:rPr lang="en-US" sz="2000" dirty="0">
                <a:latin typeface="Helvetica" charset="0"/>
                <a:ea typeface="MS PGothic" charset="0"/>
                <a:cs typeface="ＭＳ Ｐゴシック" charset="0"/>
              </a:rPr>
              <a:t>Humalog (</a:t>
            </a:r>
            <a:r>
              <a:rPr lang="en-US" sz="2000" dirty="0" err="1">
                <a:latin typeface="Helvetica" charset="0"/>
                <a:ea typeface="MS PGothic" charset="0"/>
                <a:cs typeface="ＭＳ Ｐゴシック" charset="0"/>
              </a:rPr>
              <a:t>Lispro</a:t>
            </a:r>
            <a:r>
              <a:rPr lang="en-US" sz="2000" dirty="0">
                <a:latin typeface="Helvetica" charset="0"/>
                <a:ea typeface="MS PGothic" charset="0"/>
                <a:cs typeface="ＭＳ Ｐゴシック" charset="0"/>
              </a:rPr>
              <a:t>)  U-100; U-200</a:t>
            </a:r>
          </a:p>
          <a:p>
            <a:pPr>
              <a:defRPr/>
            </a:pPr>
            <a:r>
              <a:rPr lang="en-US" sz="2000" dirty="0" err="1">
                <a:latin typeface="Helvetica" charset="0"/>
                <a:ea typeface="MS PGothic" charset="0"/>
                <a:cs typeface="ＭＳ Ｐゴシック" charset="0"/>
              </a:rPr>
              <a:t>Apidra</a:t>
            </a:r>
            <a:r>
              <a:rPr lang="en-US" sz="2000" dirty="0">
                <a:latin typeface="Helvetica" charset="0"/>
                <a:ea typeface="MS PGothic" charset="0"/>
                <a:cs typeface="ＭＳ Ｐゴシック" charset="0"/>
              </a:rPr>
              <a:t>  (</a:t>
            </a:r>
            <a:r>
              <a:rPr lang="en-US" sz="2000" dirty="0" err="1">
                <a:latin typeface="Helvetica" charset="0"/>
                <a:ea typeface="MS PGothic" charset="0"/>
                <a:cs typeface="ＭＳ Ｐゴシック" charset="0"/>
              </a:rPr>
              <a:t>Glulisine</a:t>
            </a:r>
            <a:r>
              <a:rPr lang="en-US" sz="2000" dirty="0">
                <a:latin typeface="Helvetica" charset="0"/>
                <a:ea typeface="MS PGothic" charset="0"/>
                <a:cs typeface="ＭＳ Ｐゴシック" charset="0"/>
              </a:rPr>
              <a:t>) U-100</a:t>
            </a:r>
          </a:p>
          <a:p>
            <a:pPr marL="0" indent="0">
              <a:buFont typeface="Arial" charset="0"/>
              <a:buNone/>
              <a:defRPr/>
            </a:pPr>
            <a:endParaRPr lang="en-US" sz="2000" dirty="0">
              <a:latin typeface="Helvetica" charset="0"/>
              <a:ea typeface="MS PGothic" charset="0"/>
              <a:cs typeface="ＭＳ Ｐゴシック" charset="0"/>
            </a:endParaRPr>
          </a:p>
          <a:p>
            <a:pPr lvl="1">
              <a:defRPr/>
            </a:pPr>
            <a:r>
              <a:rPr lang="en-US" sz="2000" dirty="0">
                <a:latin typeface="Helvetica" charset="0"/>
                <a:ea typeface="MS PGothic" charset="0"/>
                <a:cs typeface="+mn-cs"/>
              </a:rPr>
              <a:t>Rapid acting insulin begins to work 10-15 minutes after the injection</a:t>
            </a:r>
          </a:p>
          <a:p>
            <a:pPr lvl="2">
              <a:defRPr/>
            </a:pPr>
            <a:r>
              <a:rPr lang="en-US" sz="2000" dirty="0" err="1">
                <a:latin typeface="Helvetica" charset="0"/>
                <a:ea typeface="MS PGothic" charset="0"/>
                <a:cs typeface="+mn-cs"/>
              </a:rPr>
              <a:t>Fiasp</a:t>
            </a:r>
            <a:r>
              <a:rPr lang="en-US" sz="2000" dirty="0">
                <a:latin typeface="Helvetica" charset="0"/>
                <a:ea typeface="MS PGothic" charset="0"/>
                <a:cs typeface="+mn-cs"/>
              </a:rPr>
              <a:t> begins working in 5-8 minutes after injection</a:t>
            </a:r>
          </a:p>
          <a:p>
            <a:pPr lvl="1">
              <a:defRPr/>
            </a:pPr>
            <a:r>
              <a:rPr lang="en-US" sz="2000" dirty="0">
                <a:latin typeface="Helvetica" charset="0"/>
                <a:ea typeface="MS PGothic" charset="0"/>
                <a:cs typeface="+mn-cs"/>
              </a:rPr>
              <a:t>Rapid acting insulin works best if given before the meal/snack</a:t>
            </a:r>
          </a:p>
          <a:p>
            <a:pPr lvl="2">
              <a:defRPr/>
            </a:pPr>
            <a:r>
              <a:rPr lang="en-US" sz="2000" dirty="0">
                <a:latin typeface="Helvetica" charset="0"/>
                <a:ea typeface="MS PGothic" charset="0"/>
                <a:cs typeface="+mn-cs"/>
              </a:rPr>
              <a:t>If given after the meal, it should be within 30 minutes of first bite of food</a:t>
            </a:r>
          </a:p>
          <a:p>
            <a:pPr lvl="1">
              <a:defRPr/>
            </a:pPr>
            <a:r>
              <a:rPr lang="en-US" sz="2000" dirty="0">
                <a:latin typeface="Helvetica" charset="0"/>
                <a:ea typeface="MS PGothic" charset="0"/>
                <a:cs typeface="+mn-cs"/>
              </a:rPr>
              <a:t>Works hardest 30 - 90 minutes after the injection</a:t>
            </a:r>
          </a:p>
          <a:p>
            <a:pPr lvl="1">
              <a:defRPr/>
            </a:pPr>
            <a:r>
              <a:rPr lang="en-US" sz="2000" dirty="0">
                <a:latin typeface="Helvetica" charset="0"/>
                <a:ea typeface="MS PGothic" charset="0"/>
                <a:cs typeface="+mn-cs"/>
              </a:rPr>
              <a:t>Lasts in the body approximately  4-6 hours</a:t>
            </a:r>
          </a:p>
          <a:p>
            <a:pPr>
              <a:defRPr/>
            </a:pPr>
            <a:endParaRPr lang="en-US" dirty="0">
              <a:ea typeface="ＭＳ Ｐゴシック" charset="0"/>
              <a:cs typeface="ＭＳ Ｐゴシック"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635000"/>
            <a:ext cx="8686800" cy="1143000"/>
          </a:xfrm>
        </p:spPr>
        <p:txBody>
          <a:bodyPr/>
          <a:lstStyle/>
          <a:p>
            <a:r>
              <a:rPr lang="en-US" sz="3200" b="1">
                <a:latin typeface="Helvetica" charset="0"/>
                <a:ea typeface="MS PGothic" charset="0"/>
              </a:rPr>
              <a:t>Scenario 1</a:t>
            </a:r>
          </a:p>
        </p:txBody>
      </p:sp>
      <p:sp>
        <p:nvSpPr>
          <p:cNvPr id="46082" name="Content Placeholder 2"/>
          <p:cNvSpPr>
            <a:spLocks noGrp="1"/>
          </p:cNvSpPr>
          <p:nvPr>
            <p:ph idx="1"/>
          </p:nvPr>
        </p:nvSpPr>
        <p:spPr>
          <a:xfrm>
            <a:off x="676275" y="1906588"/>
            <a:ext cx="8229600" cy="4278312"/>
          </a:xfrm>
        </p:spPr>
        <p:txBody>
          <a:bodyPr/>
          <a:lstStyle/>
          <a:p>
            <a:pPr marL="0" indent="0">
              <a:buFont typeface="Arial" charset="0"/>
              <a:buNone/>
            </a:pPr>
            <a:r>
              <a:rPr lang="en-US" sz="1800" dirty="0">
                <a:latin typeface="Helvetica" charset="0"/>
                <a:ea typeface="MS PGothic" charset="0"/>
              </a:rPr>
              <a:t>Student’s lunch blood sugar was 118. They received their meal dose of rapid acting insulin and went to lunch.</a:t>
            </a:r>
          </a:p>
          <a:p>
            <a:pPr marL="0" indent="0">
              <a:buFont typeface="Arial" charset="0"/>
              <a:buNone/>
            </a:pPr>
            <a:r>
              <a:rPr lang="en-US" sz="1800" dirty="0">
                <a:latin typeface="Helvetica" charset="0"/>
                <a:ea typeface="MS PGothic" charset="0"/>
              </a:rPr>
              <a:t>1 hour later they return to your office stating they do not feel good. Blood sugar is 490.</a:t>
            </a:r>
          </a:p>
          <a:p>
            <a:pPr marL="0" indent="0">
              <a:buFont typeface="Arial" charset="0"/>
              <a:buNone/>
            </a:pPr>
            <a:r>
              <a:rPr lang="en-US" sz="1800" dirty="0">
                <a:latin typeface="Helvetica" charset="0"/>
                <a:ea typeface="MS PGothic" charset="0"/>
              </a:rPr>
              <a:t>What do you do?</a:t>
            </a:r>
          </a:p>
          <a:p>
            <a:pPr marL="0" indent="0">
              <a:buFont typeface="Arial" charset="0"/>
              <a:buNone/>
            </a:pPr>
            <a:endParaRPr lang="en-US" sz="1800" dirty="0">
              <a:latin typeface="Helvetica" charset="0"/>
              <a:ea typeface="MS PGothic" charset="0"/>
            </a:endParaRPr>
          </a:p>
          <a:p>
            <a:pPr marL="0" indent="0">
              <a:buFont typeface="Arial" charset="0"/>
              <a:buNone/>
            </a:pPr>
            <a:r>
              <a:rPr lang="en-US" sz="1800" dirty="0">
                <a:latin typeface="Helvetica" charset="0"/>
                <a:ea typeface="MS PGothic" charset="0"/>
              </a:rPr>
              <a:t>Do not give a correction factor dose. Meal dose is still working .</a:t>
            </a:r>
          </a:p>
          <a:p>
            <a:pPr marL="0" indent="0">
              <a:buFont typeface="Arial" charset="0"/>
              <a:buNone/>
            </a:pPr>
            <a:r>
              <a:rPr lang="en-US" sz="1800" dirty="0">
                <a:latin typeface="Helvetica" charset="0"/>
                <a:ea typeface="MS PGothic" charset="0"/>
              </a:rPr>
              <a:t>Check for ketones</a:t>
            </a:r>
          </a:p>
          <a:p>
            <a:pPr marL="0" indent="0">
              <a:buFont typeface="Arial" charset="0"/>
              <a:buNone/>
            </a:pPr>
            <a:r>
              <a:rPr lang="en-US" sz="1800" dirty="0">
                <a:latin typeface="Helvetica" charset="0"/>
                <a:ea typeface="MS PGothic" charset="0"/>
              </a:rPr>
              <a:t>Encourage them to drink water</a:t>
            </a:r>
          </a:p>
          <a:p>
            <a:pPr marL="0" indent="0">
              <a:buFont typeface="Arial" charset="0"/>
              <a:buNone/>
            </a:pPr>
            <a:r>
              <a:rPr lang="en-US" sz="1800" dirty="0">
                <a:latin typeface="Helvetica" charset="0"/>
                <a:ea typeface="MS PGothic" charset="0"/>
              </a:rPr>
              <a:t>Send back to class with water </a:t>
            </a:r>
          </a:p>
          <a:p>
            <a:pPr marL="0" indent="0">
              <a:buFont typeface="Arial" charset="0"/>
              <a:buNone/>
            </a:pPr>
            <a:r>
              <a:rPr lang="en-US" sz="1800" dirty="0">
                <a:latin typeface="Helvetica" charset="0"/>
                <a:ea typeface="MS PGothic" charset="0"/>
              </a:rPr>
              <a:t>If you feel the student is to ill to stay at school call the parent/caregiver</a:t>
            </a:r>
          </a:p>
          <a:p>
            <a:pPr marL="0" indent="0">
              <a:buFont typeface="Arial" charset="0"/>
              <a:buNone/>
            </a:pPr>
            <a:endParaRPr lang="en-US" sz="1800" dirty="0">
              <a:latin typeface="Helvetica" charset="0"/>
              <a:ea typeface="MS P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6082">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608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635000"/>
            <a:ext cx="8686800" cy="558800"/>
          </a:xfrm>
        </p:spPr>
        <p:txBody>
          <a:bodyPr/>
          <a:lstStyle/>
          <a:p>
            <a:r>
              <a:rPr lang="en-US" sz="3200" b="1">
                <a:latin typeface="Helvetica" charset="0"/>
                <a:ea typeface="MS PGothic" charset="0"/>
              </a:rPr>
              <a:t>Dosing Rapid Acting Insulin</a:t>
            </a:r>
          </a:p>
        </p:txBody>
      </p:sp>
      <p:sp>
        <p:nvSpPr>
          <p:cNvPr id="3" name="Content Placeholder 2"/>
          <p:cNvSpPr>
            <a:spLocks noGrp="1"/>
          </p:cNvSpPr>
          <p:nvPr>
            <p:ph idx="1"/>
          </p:nvPr>
        </p:nvSpPr>
        <p:spPr>
          <a:xfrm>
            <a:off x="676275" y="1193800"/>
            <a:ext cx="8229600" cy="4991100"/>
          </a:xfrm>
        </p:spPr>
        <p:txBody>
          <a:bodyPr/>
          <a:lstStyle/>
          <a:p>
            <a:pPr>
              <a:defRPr/>
            </a:pPr>
            <a:endParaRPr lang="en-US" sz="1800" dirty="0"/>
          </a:p>
          <a:p>
            <a:pPr>
              <a:defRPr/>
            </a:pPr>
            <a:r>
              <a:rPr lang="en-US" sz="1800" dirty="0"/>
              <a:t>Insulin is dosed for meals and snacks (if ordered) with rapid acting insulin by either an insulin to carbohydrate (carb) ratio or a set (fixed) dose</a:t>
            </a:r>
          </a:p>
          <a:p>
            <a:pPr lvl="1">
              <a:defRPr/>
            </a:pPr>
            <a:r>
              <a:rPr lang="en-US" sz="1800" dirty="0"/>
              <a:t>A example of insulin to carb ratio:</a:t>
            </a:r>
          </a:p>
          <a:p>
            <a:pPr lvl="2">
              <a:defRPr/>
            </a:pPr>
            <a:r>
              <a:rPr lang="en-US" sz="1800" dirty="0"/>
              <a:t>1 unit </a:t>
            </a:r>
            <a:r>
              <a:rPr lang="en-US" sz="1800" dirty="0" err="1"/>
              <a:t>Novolog</a:t>
            </a:r>
            <a:r>
              <a:rPr lang="en-US" sz="1800" dirty="0"/>
              <a:t>  for every 15 grams of carbohydrates </a:t>
            </a:r>
          </a:p>
          <a:p>
            <a:pPr lvl="1">
              <a:defRPr/>
            </a:pPr>
            <a:r>
              <a:rPr lang="en-US" sz="1800" dirty="0"/>
              <a:t>A example of set or fixed dose</a:t>
            </a:r>
          </a:p>
          <a:p>
            <a:pPr lvl="2">
              <a:defRPr/>
            </a:pPr>
            <a:r>
              <a:rPr lang="en-US" sz="1800" dirty="0"/>
              <a:t>5 units </a:t>
            </a:r>
            <a:r>
              <a:rPr lang="en-US" sz="1800" dirty="0" err="1"/>
              <a:t>Novolog</a:t>
            </a:r>
            <a:r>
              <a:rPr lang="en-US" sz="1800" dirty="0"/>
              <a:t> for lunch</a:t>
            </a:r>
          </a:p>
          <a:p>
            <a:pPr marL="914400" lvl="2" indent="0">
              <a:buFont typeface="Arial" charset="0"/>
              <a:buNone/>
              <a:defRPr/>
            </a:pPr>
            <a:endParaRPr lang="en-US" sz="1800" dirty="0"/>
          </a:p>
          <a:p>
            <a:pPr>
              <a:defRPr/>
            </a:pPr>
            <a:r>
              <a:rPr lang="en-US" sz="1800" dirty="0"/>
              <a:t>A high blood sugar is corrected or fixed by either a correction factor or a sliding scale</a:t>
            </a:r>
          </a:p>
          <a:p>
            <a:pPr lvl="1">
              <a:defRPr/>
            </a:pPr>
            <a:r>
              <a:rPr lang="en-US" sz="1800" dirty="0"/>
              <a:t>A example of correction factor</a:t>
            </a:r>
          </a:p>
          <a:p>
            <a:pPr lvl="2">
              <a:defRPr/>
            </a:pPr>
            <a:r>
              <a:rPr lang="en-US" sz="1800" dirty="0"/>
              <a:t>Blood sugar -150 /75 (150 is the target BG; 75 is the insulin sensitivity: 1 unit will lower BG about 75 points)</a:t>
            </a:r>
          </a:p>
          <a:p>
            <a:pPr lvl="1">
              <a:defRPr/>
            </a:pPr>
            <a:r>
              <a:rPr lang="en-US" sz="1800" dirty="0"/>
              <a:t>A example of a sliding scale</a:t>
            </a:r>
          </a:p>
          <a:p>
            <a:pPr lvl="2">
              <a:defRPr/>
            </a:pPr>
            <a:r>
              <a:rPr lang="en-US" sz="1800" dirty="0"/>
              <a:t>150-200 = 1 unit, 201-250=2 units, </a:t>
            </a:r>
            <a:r>
              <a:rPr lang="en-US" sz="1800" dirty="0" err="1"/>
              <a:t>etc</a:t>
            </a:r>
            <a:r>
              <a:rPr lang="en-US" sz="1800" dirty="0"/>
              <a:t> </a:t>
            </a:r>
          </a:p>
          <a:p>
            <a:pPr marL="457200" lvl="1" indent="0">
              <a:buFont typeface="Arial" charset="0"/>
              <a:buNone/>
              <a:defRPr/>
            </a:pPr>
            <a:endParaRPr lang="en-US" sz="1600" dirty="0"/>
          </a:p>
          <a:p>
            <a:pPr lvl="1">
              <a:defRPr/>
            </a:pPr>
            <a:endParaRPr lang="en-US" sz="1600" dirty="0"/>
          </a:p>
          <a:p>
            <a:pPr lvl="1">
              <a:defRPr/>
            </a:pPr>
            <a:endParaRPr lang="en-US" sz="1600" dirty="0"/>
          </a:p>
          <a:p>
            <a:pPr marL="457200" lvl="1" indent="0">
              <a:buFont typeface="Arial" charset="0"/>
              <a:buNone/>
              <a:defRPr/>
            </a:pP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44488" y="536575"/>
            <a:ext cx="8686800" cy="1143000"/>
          </a:xfrm>
        </p:spPr>
        <p:txBody>
          <a:bodyPr/>
          <a:lstStyle/>
          <a:p>
            <a:r>
              <a:rPr lang="en-US" sz="3200" b="1">
                <a:latin typeface="Helvetica" charset="0"/>
                <a:ea typeface="MS PGothic" charset="0"/>
              </a:rPr>
              <a:t>Presenters</a:t>
            </a:r>
          </a:p>
        </p:txBody>
      </p:sp>
      <p:sp>
        <p:nvSpPr>
          <p:cNvPr id="3" name="Content Placeholder 2"/>
          <p:cNvSpPr>
            <a:spLocks noGrp="1"/>
          </p:cNvSpPr>
          <p:nvPr>
            <p:ph idx="1"/>
          </p:nvPr>
        </p:nvSpPr>
        <p:spPr>
          <a:xfrm>
            <a:off x="676275" y="1906588"/>
            <a:ext cx="8229600" cy="4278312"/>
          </a:xfrm>
        </p:spPr>
        <p:txBody>
          <a:bodyPr/>
          <a:lstStyle/>
          <a:p>
            <a:pPr marL="0" indent="0">
              <a:buNone/>
              <a:defRPr/>
            </a:pPr>
            <a:endParaRPr lang="en-US" sz="2000" dirty="0"/>
          </a:p>
          <a:p>
            <a:pPr marL="0" indent="0">
              <a:buFont typeface="Arial" charset="0"/>
              <a:buNone/>
              <a:defRPr/>
            </a:pPr>
            <a:r>
              <a:rPr lang="en-US" sz="2000" dirty="0"/>
              <a:t>	Becky Earman RN, CDE</a:t>
            </a:r>
          </a:p>
          <a:p>
            <a:pPr marL="0" indent="0">
              <a:buFont typeface="Arial" charset="0"/>
              <a:buNone/>
              <a:defRPr/>
            </a:pPr>
            <a:r>
              <a:rPr lang="en-US" sz="2000" dirty="0"/>
              <a:t>	Leah Black BSN, CPN</a:t>
            </a:r>
          </a:p>
          <a:p>
            <a:pPr marL="0" indent="0">
              <a:buFont typeface="Arial" charset="0"/>
              <a:buNone/>
              <a:defRPr/>
            </a:pPr>
            <a:r>
              <a:rPr lang="en-US" sz="2000" dirty="0"/>
              <a:t>	Sheila Benton BSN, CDE</a:t>
            </a:r>
          </a:p>
          <a:p>
            <a:pPr marL="0" indent="0">
              <a:buFont typeface="Arial" charset="0"/>
              <a:buNone/>
              <a:defRPr/>
            </a:pPr>
            <a:r>
              <a:rPr lang="en-US" sz="2000" dirty="0"/>
              <a:t>	Jeri Lynn Gehri  BSN, CPN, CDE</a:t>
            </a:r>
          </a:p>
          <a:p>
            <a:pPr marL="0" indent="0">
              <a:buFont typeface="Arial" charset="0"/>
              <a:buNone/>
              <a:defRPr/>
            </a:pPr>
            <a:endParaRPr lang="en-US" sz="2000" dirty="0"/>
          </a:p>
          <a:p>
            <a:pPr marL="457200" lvl="1" indent="0">
              <a:buFont typeface="Arial" panose="020B0604020202020204" pitchFamily="34" charset="0"/>
              <a:buNone/>
              <a:defRPr/>
            </a:pPr>
            <a:endParaRPr lang="en-US" sz="2000" dirty="0"/>
          </a:p>
          <a:p>
            <a:pPr marL="457200" lvl="1" indent="0">
              <a:buFont typeface="Arial" charset="0"/>
              <a:buNone/>
              <a:defRPr/>
            </a:pPr>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635000"/>
            <a:ext cx="8686800" cy="1143000"/>
          </a:xfrm>
        </p:spPr>
        <p:txBody>
          <a:bodyPr/>
          <a:lstStyle/>
          <a:p>
            <a:r>
              <a:rPr lang="en-US" sz="3200" b="1">
                <a:latin typeface="Helvetica" charset="0"/>
                <a:ea typeface="MS PGothic" charset="0"/>
              </a:rPr>
              <a:t>Dosing Rapid Acting Insulin</a:t>
            </a:r>
          </a:p>
        </p:txBody>
      </p:sp>
      <p:sp>
        <p:nvSpPr>
          <p:cNvPr id="3" name="Content Placeholder 2"/>
          <p:cNvSpPr>
            <a:spLocks noGrp="1"/>
          </p:cNvSpPr>
          <p:nvPr>
            <p:ph idx="1"/>
          </p:nvPr>
        </p:nvSpPr>
        <p:spPr>
          <a:xfrm>
            <a:off x="676275" y="1906588"/>
            <a:ext cx="8229600" cy="4278312"/>
          </a:xfrm>
        </p:spPr>
        <p:txBody>
          <a:bodyPr/>
          <a:lstStyle/>
          <a:p>
            <a:pPr>
              <a:defRPr/>
            </a:pPr>
            <a:r>
              <a:rPr lang="en-US" sz="1800" dirty="0"/>
              <a:t>A combination of meal dose and blood sugar dose if needed will be used to calculate the insulin dose:</a:t>
            </a:r>
          </a:p>
          <a:p>
            <a:pPr marL="0" indent="0">
              <a:buFont typeface="Arial" charset="0"/>
              <a:buNone/>
              <a:defRPr/>
            </a:pPr>
            <a:endParaRPr lang="en-US" sz="1800" dirty="0"/>
          </a:p>
          <a:p>
            <a:pPr lvl="1">
              <a:buFont typeface="Arial" charset="0"/>
              <a:buChar char="•"/>
              <a:defRPr/>
            </a:pPr>
            <a:r>
              <a:rPr lang="en-US" sz="1800" dirty="0"/>
              <a:t>Insulin to carbohydrate ratio + correction factor</a:t>
            </a:r>
          </a:p>
          <a:p>
            <a:pPr marL="914400" lvl="2" indent="0">
              <a:buFont typeface="Arial" charset="0"/>
              <a:buNone/>
              <a:defRPr/>
            </a:pPr>
            <a:endParaRPr lang="en-US" sz="1400" dirty="0"/>
          </a:p>
          <a:p>
            <a:pPr lvl="1">
              <a:buFont typeface="Arial" charset="0"/>
              <a:buChar char="•"/>
              <a:defRPr/>
            </a:pPr>
            <a:r>
              <a:rPr lang="en-US" sz="1800" dirty="0"/>
              <a:t>Insulin to carbohydrate ratio + sliding scale</a:t>
            </a:r>
          </a:p>
          <a:p>
            <a:pPr lvl="3">
              <a:defRPr/>
            </a:pPr>
            <a:endParaRPr lang="en-US" sz="1000" dirty="0"/>
          </a:p>
          <a:p>
            <a:pPr lvl="1">
              <a:buFont typeface="Arial" charset="0"/>
              <a:buChar char="•"/>
              <a:defRPr/>
            </a:pPr>
            <a:r>
              <a:rPr lang="en-US" sz="1800" dirty="0"/>
              <a:t>Set(Fixed) dose + correction factor</a:t>
            </a:r>
          </a:p>
          <a:p>
            <a:pPr lvl="3">
              <a:defRPr/>
            </a:pPr>
            <a:endParaRPr lang="en-US" sz="1000" dirty="0"/>
          </a:p>
          <a:p>
            <a:pPr lvl="1">
              <a:buFont typeface="Arial" charset="0"/>
              <a:buChar char="•"/>
              <a:defRPr/>
            </a:pPr>
            <a:r>
              <a:rPr lang="en-US" sz="1800" dirty="0"/>
              <a:t>Set(Fixed) dose + sliding scale</a:t>
            </a:r>
          </a:p>
          <a:p>
            <a:pPr>
              <a:defRPr/>
            </a:pPr>
            <a:endParaRPr lang="en-US" sz="1800" dirty="0"/>
          </a:p>
          <a:p>
            <a:pPr>
              <a:defRPr/>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522288"/>
            <a:ext cx="8686800" cy="958850"/>
          </a:xfrm>
        </p:spPr>
        <p:txBody>
          <a:bodyPr/>
          <a:lstStyle/>
          <a:p>
            <a:r>
              <a:rPr lang="en-US" sz="3200" b="1">
                <a:latin typeface="Helvetica" charset="0"/>
                <a:ea typeface="MS PGothic" charset="0"/>
              </a:rPr>
              <a:t>Rounding with Calculations</a:t>
            </a:r>
          </a:p>
        </p:txBody>
      </p:sp>
      <p:sp>
        <p:nvSpPr>
          <p:cNvPr id="3" name="Content Placeholder 2"/>
          <p:cNvSpPr>
            <a:spLocks noGrp="1"/>
          </p:cNvSpPr>
          <p:nvPr>
            <p:ph idx="1"/>
          </p:nvPr>
        </p:nvSpPr>
        <p:spPr>
          <a:xfrm>
            <a:off x="676275" y="1601788"/>
            <a:ext cx="8229600" cy="4583112"/>
          </a:xfrm>
        </p:spPr>
        <p:txBody>
          <a:bodyPr/>
          <a:lstStyle/>
          <a:p>
            <a:pPr marL="457200" lvl="1" indent="0">
              <a:buFont typeface="Arial" panose="020B0604020202020204" pitchFamily="34" charset="0"/>
              <a:buNone/>
              <a:defRPr/>
            </a:pPr>
            <a:r>
              <a:rPr lang="en-US" sz="1800" dirty="0"/>
              <a:t>If a carb ratio and/or correction factor is ordered you will also be given orders on how to round after getting the final answer:</a:t>
            </a:r>
          </a:p>
          <a:p>
            <a:pPr marL="457200" lvl="1" indent="0">
              <a:buFont typeface="Arial" panose="020B0604020202020204" pitchFamily="34" charset="0"/>
              <a:buNone/>
              <a:defRPr/>
            </a:pPr>
            <a:endParaRPr lang="en-US" sz="1800" dirty="0"/>
          </a:p>
          <a:p>
            <a:pPr lvl="1">
              <a:defRPr/>
            </a:pPr>
            <a:r>
              <a:rPr lang="en-US" sz="1600" dirty="0"/>
              <a:t>Round </a:t>
            </a:r>
            <a:r>
              <a:rPr lang="en-US" sz="1600" b="1" u="sng" dirty="0"/>
              <a:t>down</a:t>
            </a:r>
            <a:r>
              <a:rPr lang="en-US" sz="1600" dirty="0"/>
              <a:t> to nearest whole unit</a:t>
            </a:r>
          </a:p>
          <a:p>
            <a:pPr marL="457200" lvl="1" indent="0">
              <a:buFont typeface="Arial" panose="020B0604020202020204" pitchFamily="34" charset="0"/>
              <a:buNone/>
              <a:defRPr/>
            </a:pPr>
            <a:endParaRPr lang="en-US" sz="1600" dirty="0"/>
          </a:p>
          <a:p>
            <a:pPr lvl="1">
              <a:defRPr/>
            </a:pPr>
            <a:r>
              <a:rPr lang="en-US" sz="1600" dirty="0"/>
              <a:t>Round </a:t>
            </a:r>
            <a:r>
              <a:rPr lang="en-US" sz="1600" b="1" u="sng" dirty="0"/>
              <a:t>down</a:t>
            </a:r>
            <a:r>
              <a:rPr lang="en-US" sz="1600" dirty="0"/>
              <a:t> to nearest half unit</a:t>
            </a:r>
          </a:p>
          <a:p>
            <a:pPr marL="457200" lvl="1" indent="0">
              <a:buFont typeface="Arial" panose="020B0604020202020204" pitchFamily="34" charset="0"/>
              <a:buNone/>
              <a:defRPr/>
            </a:pPr>
            <a:endParaRPr lang="en-US" sz="1600" u="sng" dirty="0"/>
          </a:p>
          <a:p>
            <a:pPr lvl="1">
              <a:defRPr/>
            </a:pPr>
            <a:r>
              <a:rPr lang="en-US" sz="1600" dirty="0"/>
              <a:t>Round </a:t>
            </a:r>
            <a:r>
              <a:rPr lang="en-US" sz="1600" b="1" u="sng" dirty="0"/>
              <a:t>up</a:t>
            </a:r>
            <a:r>
              <a:rPr lang="en-US" sz="1600" dirty="0"/>
              <a:t> to nearest whole unit</a:t>
            </a:r>
          </a:p>
          <a:p>
            <a:pPr marL="457200" lvl="1" indent="0">
              <a:buFont typeface="Arial" panose="020B0604020202020204" pitchFamily="34" charset="0"/>
              <a:buNone/>
              <a:defRPr/>
            </a:pPr>
            <a:endParaRPr lang="en-US" sz="1600" dirty="0"/>
          </a:p>
          <a:p>
            <a:pPr lvl="1">
              <a:defRPr/>
            </a:pPr>
            <a:r>
              <a:rPr lang="en-US" sz="1600" dirty="0"/>
              <a:t>Round </a:t>
            </a:r>
            <a:r>
              <a:rPr lang="en-US" sz="1600" b="1" u="sng" dirty="0"/>
              <a:t>up</a:t>
            </a:r>
            <a:r>
              <a:rPr lang="en-US" sz="1600" dirty="0"/>
              <a:t> to nearest half unit</a:t>
            </a:r>
          </a:p>
          <a:p>
            <a:pPr marL="457200" lvl="1" indent="0">
              <a:buFont typeface="Arial" panose="020B0604020202020204" pitchFamily="34" charset="0"/>
              <a:buNone/>
              <a:defRPr/>
            </a:pPr>
            <a:endParaRPr lang="en-US" sz="1600" dirty="0"/>
          </a:p>
          <a:p>
            <a:pPr lvl="1">
              <a:defRPr/>
            </a:pPr>
            <a:r>
              <a:rPr lang="en-US" sz="1600" dirty="0"/>
              <a:t>Round  </a:t>
            </a:r>
            <a:r>
              <a:rPr lang="en-US" sz="1600" b="1" u="sng" dirty="0"/>
              <a:t>to</a:t>
            </a:r>
            <a:r>
              <a:rPr lang="en-US" sz="1600" dirty="0"/>
              <a:t> nearest whole unit</a:t>
            </a:r>
          </a:p>
          <a:p>
            <a:pPr marL="457200" lvl="1" indent="0">
              <a:buFont typeface="Arial" panose="020B0604020202020204" pitchFamily="34" charset="0"/>
              <a:buNone/>
              <a:defRPr/>
            </a:pPr>
            <a:endParaRPr lang="en-US" sz="1600" dirty="0"/>
          </a:p>
          <a:p>
            <a:pPr lvl="1">
              <a:defRPr/>
            </a:pPr>
            <a:r>
              <a:rPr lang="en-US" sz="1600" dirty="0"/>
              <a:t>Round  </a:t>
            </a:r>
            <a:r>
              <a:rPr lang="en-US" sz="1600" b="1" u="sng" dirty="0"/>
              <a:t>to</a:t>
            </a:r>
            <a:r>
              <a:rPr lang="en-US" sz="1600" dirty="0"/>
              <a:t> nearest half unit</a:t>
            </a:r>
            <a:endParaRPr lang="en-US" sz="1600" u="sng" dirty="0"/>
          </a:p>
          <a:p>
            <a:pPr marL="457200" lvl="1" indent="0">
              <a:buFont typeface="Arial" charset="0"/>
              <a:buNone/>
              <a:defRPr/>
            </a:pP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363538"/>
            <a:ext cx="8686800" cy="1012825"/>
          </a:xfrm>
        </p:spPr>
        <p:txBody>
          <a:bodyPr/>
          <a:lstStyle/>
          <a:p>
            <a:r>
              <a:rPr lang="en-US" sz="3200" b="1">
                <a:latin typeface="Helvetica" charset="0"/>
                <a:ea typeface="MS PGothic" charset="0"/>
              </a:rPr>
              <a:t>Sample Calculation</a:t>
            </a:r>
          </a:p>
        </p:txBody>
      </p:sp>
      <p:sp>
        <p:nvSpPr>
          <p:cNvPr id="54275" name="Content Placeholder 2"/>
          <p:cNvSpPr>
            <a:spLocks noGrp="1"/>
          </p:cNvSpPr>
          <p:nvPr>
            <p:ph idx="1"/>
          </p:nvPr>
        </p:nvSpPr>
        <p:spPr>
          <a:xfrm>
            <a:off x="676275" y="1376363"/>
            <a:ext cx="8229600" cy="4808537"/>
          </a:xfrm>
        </p:spPr>
        <p:txBody>
          <a:bodyPr/>
          <a:lstStyle/>
          <a:p>
            <a:r>
              <a:rPr lang="en-US" sz="1800" dirty="0">
                <a:latin typeface="Helvetica" charset="0"/>
                <a:ea typeface="MS PGothic" charset="0"/>
              </a:rPr>
              <a:t>Insulin to carbohydrate ratio and correction factor</a:t>
            </a:r>
          </a:p>
          <a:p>
            <a:pPr lvl="1"/>
            <a:r>
              <a:rPr lang="en-US" sz="1800" dirty="0">
                <a:latin typeface="Helvetica" charset="0"/>
                <a:ea typeface="MS PGothic" charset="0"/>
              </a:rPr>
              <a:t>Blood sugar = 245</a:t>
            </a:r>
          </a:p>
          <a:p>
            <a:pPr lvl="1"/>
            <a:r>
              <a:rPr lang="en-US" sz="1800" dirty="0">
                <a:latin typeface="Helvetica" charset="0"/>
                <a:ea typeface="MS PGothic" charset="0"/>
              </a:rPr>
              <a:t>Carbs to be eaten = 48 grams</a:t>
            </a:r>
          </a:p>
          <a:p>
            <a:pPr lvl="1"/>
            <a:r>
              <a:rPr lang="en-US" sz="1800" dirty="0">
                <a:latin typeface="Helvetica" charset="0"/>
                <a:ea typeface="MS PGothic" charset="0"/>
              </a:rPr>
              <a:t>Insulin to  Carbohydrate Ratio is 1 unit fast acting insulin for every  20 grams carbohydrates</a:t>
            </a:r>
          </a:p>
          <a:p>
            <a:pPr lvl="1"/>
            <a:r>
              <a:rPr lang="en-US" sz="1800" dirty="0">
                <a:latin typeface="Helvetica" charset="0"/>
                <a:ea typeface="MS PGothic" charset="0"/>
              </a:rPr>
              <a:t>Correction factor is  blood sugar -150/65</a:t>
            </a:r>
          </a:p>
          <a:p>
            <a:pPr lvl="1"/>
            <a:r>
              <a:rPr lang="en-US" sz="1800" dirty="0">
                <a:latin typeface="Helvetica" charset="0"/>
                <a:ea typeface="MS PGothic" charset="0"/>
              </a:rPr>
              <a:t>Round to nearest whole unit</a:t>
            </a:r>
          </a:p>
          <a:p>
            <a:pPr lvl="1"/>
            <a:r>
              <a:rPr lang="en-US" sz="1800" dirty="0">
                <a:latin typeface="Helvetica" charset="0"/>
                <a:ea typeface="MS PGothic" charset="0"/>
              </a:rPr>
              <a:t>It does not matter which problem you work first</a:t>
            </a:r>
          </a:p>
          <a:p>
            <a:pPr lvl="1"/>
            <a:r>
              <a:rPr lang="en-US" sz="1800" dirty="0">
                <a:latin typeface="Helvetica" charset="0"/>
                <a:ea typeface="MS PGothic" charset="0"/>
              </a:rPr>
              <a:t>Keep the answer to each calculation to the tenth place ( i.e. 4.6432= 4.6)  (do not round yet)</a:t>
            </a:r>
          </a:p>
          <a:p>
            <a:pPr lvl="1"/>
            <a:r>
              <a:rPr lang="en-US" sz="1800" dirty="0">
                <a:latin typeface="Helvetica" charset="0"/>
                <a:ea typeface="MS PGothic" charset="0"/>
              </a:rPr>
              <a:t>Once you have the answer to both problems, add them  together to get the final answer</a:t>
            </a:r>
          </a:p>
          <a:p>
            <a:pPr lvl="1"/>
            <a:r>
              <a:rPr lang="en-US" sz="1800" dirty="0">
                <a:latin typeface="Helvetica" charset="0"/>
                <a:ea typeface="MS PGothic" charset="0"/>
              </a:rPr>
              <a:t>Now you round as ordered</a:t>
            </a:r>
          </a:p>
          <a:p>
            <a:pPr lvl="1"/>
            <a:r>
              <a:rPr lang="en-US" sz="1800" dirty="0">
                <a:latin typeface="Helvetica" charset="0"/>
                <a:ea typeface="MS PGothic" charset="0"/>
              </a:rPr>
              <a:t>Let’s now work this sample calculation together.</a:t>
            </a:r>
          </a:p>
          <a:p>
            <a:pPr lvl="1">
              <a:buFont typeface="Arial" charset="0"/>
              <a:buNone/>
            </a:pPr>
            <a:endParaRPr lang="en-US" sz="1600" dirty="0">
              <a:latin typeface="Helvetica" charset="0"/>
              <a:ea typeface="MS PGothic" charset="0"/>
            </a:endParaRPr>
          </a:p>
          <a:p>
            <a:pPr lvl="1">
              <a:buFont typeface="Arial" charset="0"/>
              <a:buNone/>
            </a:pPr>
            <a:endParaRPr lang="en-US" sz="1600" dirty="0">
              <a:latin typeface="Helvetica" charset="0"/>
              <a:ea typeface="MS PGothic" charset="0"/>
            </a:endParaRPr>
          </a:p>
          <a:p>
            <a:pPr lvl="1"/>
            <a:endParaRPr lang="en-US" sz="1600" dirty="0">
              <a:latin typeface="Helvetica" charset="0"/>
              <a:ea typeface="MS PGothic" charset="0"/>
            </a:endParaRPr>
          </a:p>
          <a:p>
            <a:pPr lvl="1">
              <a:buFont typeface="Arial" charset="0"/>
              <a:buNone/>
            </a:pPr>
            <a:endParaRPr lang="en-US" sz="1600" dirty="0">
              <a:latin typeface="Helvetica" charset="0"/>
              <a:ea typeface="MS PGothic" charset="0"/>
            </a:endParaRPr>
          </a:p>
          <a:p>
            <a:pPr lvl="1"/>
            <a:endParaRPr lang="en-US" sz="1600" dirty="0">
              <a:latin typeface="Helvetica" charset="0"/>
              <a:ea typeface="MS PGothic" charset="0"/>
            </a:endParaRPr>
          </a:p>
          <a:p>
            <a:pPr lvl="1">
              <a:buFont typeface="Arial" charset="0"/>
              <a:buNone/>
            </a:pPr>
            <a:endParaRPr lang="en-US" sz="1600" dirty="0">
              <a:latin typeface="Helvetica" charset="0"/>
              <a:ea typeface="MS P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27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27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27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27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27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2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47675" y="312738"/>
            <a:ext cx="8686800" cy="1143000"/>
          </a:xfrm>
        </p:spPr>
        <p:txBody>
          <a:bodyPr/>
          <a:lstStyle/>
          <a:p>
            <a:r>
              <a:rPr lang="en-US" sz="3200" b="1">
                <a:latin typeface="Helvetica" charset="0"/>
                <a:ea typeface="MS PGothic" charset="0"/>
              </a:rPr>
              <a:t>Sample Calculation</a:t>
            </a:r>
          </a:p>
        </p:txBody>
      </p:sp>
      <p:sp>
        <p:nvSpPr>
          <p:cNvPr id="3" name="Content Placeholder 2"/>
          <p:cNvSpPr>
            <a:spLocks noGrp="1"/>
          </p:cNvSpPr>
          <p:nvPr>
            <p:ph idx="1"/>
          </p:nvPr>
        </p:nvSpPr>
        <p:spPr>
          <a:xfrm>
            <a:off x="676275" y="1241425"/>
            <a:ext cx="8229600" cy="4943475"/>
          </a:xfrm>
        </p:spPr>
        <p:txBody>
          <a:bodyPr/>
          <a:lstStyle/>
          <a:p>
            <a:pPr>
              <a:defRPr/>
            </a:pPr>
            <a:r>
              <a:rPr lang="en-US" sz="1800" dirty="0"/>
              <a:t>Correction factor (blood sugar -150/65):  </a:t>
            </a:r>
          </a:p>
          <a:p>
            <a:pPr lvl="1">
              <a:buFont typeface="Arial" charset="0"/>
              <a:buChar char="•"/>
              <a:defRPr/>
            </a:pPr>
            <a:r>
              <a:rPr lang="en-US" sz="1800" dirty="0"/>
              <a:t>245-150/65</a:t>
            </a:r>
          </a:p>
          <a:p>
            <a:pPr lvl="1">
              <a:buFont typeface="Arial" charset="0"/>
              <a:buChar char="•"/>
              <a:defRPr/>
            </a:pPr>
            <a:r>
              <a:rPr lang="en-US" sz="1800" dirty="0"/>
              <a:t>245-150= 95</a:t>
            </a:r>
          </a:p>
          <a:p>
            <a:pPr lvl="1">
              <a:buFont typeface="Arial" charset="0"/>
              <a:buChar char="•"/>
              <a:defRPr/>
            </a:pPr>
            <a:r>
              <a:rPr lang="en-US" sz="1800" dirty="0"/>
              <a:t>95/65 = 1.4 (</a:t>
            </a:r>
            <a:r>
              <a:rPr lang="en-US" sz="1800" b="1" dirty="0"/>
              <a:t>do not round yet)</a:t>
            </a:r>
            <a:endParaRPr lang="en-US" sz="1800" dirty="0"/>
          </a:p>
          <a:p>
            <a:pPr marL="457200" lvl="1" indent="0">
              <a:buFont typeface="Arial" panose="020B0604020202020204" pitchFamily="34" charset="0"/>
              <a:buNone/>
              <a:defRPr/>
            </a:pPr>
            <a:endParaRPr lang="en-US" sz="1800" dirty="0"/>
          </a:p>
          <a:p>
            <a:pPr>
              <a:defRPr/>
            </a:pPr>
            <a:r>
              <a:rPr lang="en-US" sz="1800" dirty="0"/>
              <a:t>Insulin to carbohydrate ratio: </a:t>
            </a:r>
          </a:p>
          <a:p>
            <a:pPr lvl="1">
              <a:buFont typeface="Arial" charset="0"/>
              <a:buChar char="•"/>
              <a:defRPr/>
            </a:pPr>
            <a:r>
              <a:rPr lang="en-US" sz="1800" dirty="0"/>
              <a:t>1 unit rapid acting insulin : 20 grams carbohydrates</a:t>
            </a:r>
          </a:p>
          <a:p>
            <a:pPr lvl="1">
              <a:buFont typeface="Arial" charset="0"/>
              <a:buChar char="•"/>
              <a:defRPr/>
            </a:pPr>
            <a:r>
              <a:rPr lang="en-US" sz="1800" dirty="0"/>
              <a:t>48 /20 =2.4 (</a:t>
            </a:r>
            <a:r>
              <a:rPr lang="en-US" sz="1800" b="1" dirty="0"/>
              <a:t>do not round yet)</a:t>
            </a:r>
            <a:endParaRPr lang="en-US" sz="1800" dirty="0"/>
          </a:p>
          <a:p>
            <a:pPr marL="457200" lvl="1" indent="0">
              <a:buFont typeface="Arial" panose="020B0604020202020204" pitchFamily="34" charset="0"/>
              <a:buNone/>
              <a:defRPr/>
            </a:pPr>
            <a:endParaRPr lang="en-US" sz="1800" dirty="0"/>
          </a:p>
          <a:p>
            <a:pPr>
              <a:defRPr/>
            </a:pPr>
            <a:r>
              <a:rPr lang="en-US" sz="1800" dirty="0"/>
              <a:t>Final answer:</a:t>
            </a:r>
          </a:p>
          <a:p>
            <a:pPr lvl="1">
              <a:buFont typeface="Arial" charset="0"/>
              <a:buChar char="•"/>
              <a:defRPr/>
            </a:pPr>
            <a:r>
              <a:rPr lang="en-US" sz="1800" dirty="0"/>
              <a:t>Add 1.4 + 2.4 = 3.8 = 4 units</a:t>
            </a:r>
          </a:p>
          <a:p>
            <a:pPr>
              <a:defRPr/>
            </a:pPr>
            <a:r>
              <a:rPr lang="en-US" sz="1800" dirty="0"/>
              <a:t>If you had rounded each answer separately then their dose would </a:t>
            </a:r>
          </a:p>
          <a:p>
            <a:pPr marL="0" indent="0">
              <a:buFont typeface="Arial" panose="020B0604020202020204" pitchFamily="34" charset="0"/>
              <a:buNone/>
              <a:defRPr/>
            </a:pPr>
            <a:r>
              <a:rPr lang="en-US" sz="1800" dirty="0"/>
              <a:t>      have been 3 units and the student would be short 1 unit-possibly</a:t>
            </a:r>
          </a:p>
          <a:p>
            <a:pPr marL="0" indent="0">
              <a:buFont typeface="Arial" panose="020B0604020202020204" pitchFamily="34" charset="0"/>
              <a:buNone/>
              <a:defRPr/>
            </a:pPr>
            <a:r>
              <a:rPr lang="en-US" sz="1800" dirty="0"/>
              <a:t>       resulting in a high blood sugar at the next check</a:t>
            </a:r>
          </a:p>
          <a:p>
            <a:pPr lvl="1">
              <a:buFont typeface="Arial" charset="0"/>
              <a:buChar char="•"/>
              <a:defRPr/>
            </a:pPr>
            <a:endParaRPr lang="en-US" sz="1600" dirty="0"/>
          </a:p>
          <a:p>
            <a:pPr marL="0" indent="0">
              <a:buFont typeface="Arial" charset="0"/>
              <a:buNone/>
              <a:defRPr/>
            </a:pPr>
            <a:r>
              <a:rPr lang="en-US" sz="2000" dirty="0"/>
              <a:t>		</a:t>
            </a:r>
          </a:p>
          <a:p>
            <a:pPr marL="0" indent="0">
              <a:buFont typeface="Arial" charset="0"/>
              <a:buNone/>
              <a:defRPr/>
            </a:pPr>
            <a:endParaRPr lang="en-US" sz="2000" dirty="0"/>
          </a:p>
          <a:p>
            <a:pPr marL="0" indent="0">
              <a:buFont typeface="Arial" charset="0"/>
              <a:buNone/>
              <a:defRPr/>
            </a:pPr>
            <a:endParaRPr lang="en-US" sz="2000" dirty="0"/>
          </a:p>
          <a:p>
            <a:pPr marL="0" indent="0">
              <a:buFont typeface="Arial" charset="0"/>
              <a:buNone/>
              <a:defRPr/>
            </a:pPr>
            <a:endParaRPr lang="en-US" sz="2000" dirty="0"/>
          </a:p>
          <a:p>
            <a:pPr marL="0" indent="0">
              <a:buFont typeface="Arial" charset="0"/>
              <a:buNone/>
              <a:defRPr/>
            </a:pPr>
            <a:endParaRPr lang="en-US" sz="2000" dirty="0"/>
          </a:p>
          <a:p>
            <a:pPr>
              <a:defRPr/>
            </a:pPr>
            <a:r>
              <a:rPr lang="en-US" sz="2000" dirty="0"/>
              <a:t>Final answer:</a:t>
            </a:r>
          </a:p>
          <a:p>
            <a:pPr marL="0" indent="0">
              <a:buFont typeface="Arial" charset="0"/>
              <a:buNone/>
              <a:defRPr/>
            </a:pPr>
            <a:r>
              <a:rPr lang="en-US" sz="2000" dirty="0"/>
              <a:t>1.4 + 2.4 = 3.8 = 4 units</a:t>
            </a:r>
          </a:p>
          <a:p>
            <a:pPr marL="0" indent="0">
              <a:buFont typeface="Arial" charset="0"/>
              <a:buNone/>
              <a:defRPr/>
            </a:pPr>
            <a:endParaRPr lang="en-US" sz="2000" dirty="0"/>
          </a:p>
          <a:p>
            <a:pPr marL="0" indent="0">
              <a:buFont typeface="Arial" charset="0"/>
              <a:buNone/>
              <a:defRPr/>
            </a:pPr>
            <a:endParaRPr lang="en-US" sz="2000" dirty="0"/>
          </a:p>
          <a:p>
            <a:pPr marL="0" indent="0">
              <a:buFont typeface="Arial" charset="0"/>
              <a:buNone/>
              <a:defRPr/>
            </a:pPr>
            <a:endParaRPr lang="en-US" sz="2000" dirty="0"/>
          </a:p>
          <a:p>
            <a:pPr marL="0" indent="0">
              <a:buFont typeface="Arial" charset="0"/>
              <a:buNone/>
              <a:defRPr/>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373063"/>
            <a:ext cx="8686800" cy="1143000"/>
          </a:xfrm>
        </p:spPr>
        <p:txBody>
          <a:bodyPr/>
          <a:lstStyle/>
          <a:p>
            <a:r>
              <a:rPr lang="en-US" sz="3200" b="1">
                <a:latin typeface="Helvetica" charset="0"/>
                <a:ea typeface="MS PGothic" charset="0"/>
              </a:rPr>
              <a:t>Sample Calculation</a:t>
            </a:r>
          </a:p>
        </p:txBody>
      </p:sp>
      <p:sp>
        <p:nvSpPr>
          <p:cNvPr id="40962" name="Content Placeholder 2"/>
          <p:cNvSpPr>
            <a:spLocks noGrp="1"/>
          </p:cNvSpPr>
          <p:nvPr>
            <p:ph idx="1"/>
          </p:nvPr>
        </p:nvSpPr>
        <p:spPr>
          <a:xfrm>
            <a:off x="676275" y="1622425"/>
            <a:ext cx="8229600" cy="4562475"/>
          </a:xfrm>
        </p:spPr>
        <p:txBody>
          <a:bodyPr/>
          <a:lstStyle/>
          <a:p>
            <a:pPr>
              <a:buFont typeface="Arial" panose="020B0604020202020204" pitchFamily="34" charset="0"/>
              <a:buChar char="•"/>
              <a:defRPr/>
            </a:pPr>
            <a:r>
              <a:rPr lang="en-US" altLang="en-US" sz="1800" dirty="0">
                <a:latin typeface="Helvetica" panose="020B0604020202020204" pitchFamily="34" charset="0"/>
              </a:rPr>
              <a:t>Set/Fixed Dose and Sliding Scale</a:t>
            </a:r>
          </a:p>
          <a:p>
            <a:pPr>
              <a:buFont typeface="Arial" panose="020B0604020202020204" pitchFamily="34" charset="0"/>
              <a:buChar char="•"/>
              <a:defRPr/>
            </a:pPr>
            <a:r>
              <a:rPr lang="en-US" altLang="en-US" sz="1800" dirty="0">
                <a:latin typeface="Helvetica" panose="020B0604020202020204" pitchFamily="34" charset="0"/>
              </a:rPr>
              <a:t>Lunch blood sugar is 354</a:t>
            </a:r>
          </a:p>
          <a:p>
            <a:pPr>
              <a:buFont typeface="Arial" panose="020B0604020202020204" pitchFamily="34" charset="0"/>
              <a:buChar char="•"/>
              <a:defRPr/>
            </a:pPr>
            <a:r>
              <a:rPr lang="en-US" altLang="en-US" sz="1800" dirty="0">
                <a:latin typeface="Helvetica" panose="020B0604020202020204" pitchFamily="34" charset="0"/>
              </a:rPr>
              <a:t>Lunch dose is 6 units</a:t>
            </a:r>
          </a:p>
          <a:p>
            <a:pPr>
              <a:buFont typeface="Arial" panose="020B0604020202020204" pitchFamily="34" charset="0"/>
              <a:buChar char="•"/>
              <a:defRPr/>
            </a:pPr>
            <a:r>
              <a:rPr lang="en-US" altLang="en-US" sz="1800" dirty="0">
                <a:latin typeface="Helvetica" panose="020B0604020202020204" pitchFamily="34" charset="0"/>
              </a:rPr>
              <a:t>Sliding Scale:</a:t>
            </a:r>
          </a:p>
          <a:p>
            <a:pPr marL="457200" lvl="1" indent="0">
              <a:buFont typeface="Arial" charset="0"/>
              <a:buNone/>
              <a:defRPr/>
            </a:pPr>
            <a:r>
              <a:rPr lang="en-US" altLang="en-US" sz="1800" dirty="0">
                <a:latin typeface="Helvetica" panose="020B0604020202020204" pitchFamily="34" charset="0"/>
              </a:rPr>
              <a:t>150-250 = 1 unit</a:t>
            </a:r>
          </a:p>
          <a:p>
            <a:pPr marL="457200" lvl="1" indent="0">
              <a:buFont typeface="Arial" charset="0"/>
              <a:buNone/>
              <a:defRPr/>
            </a:pPr>
            <a:r>
              <a:rPr lang="en-US" altLang="en-US" sz="1800" dirty="0">
                <a:latin typeface="Helvetica" panose="020B0604020202020204" pitchFamily="34" charset="0"/>
              </a:rPr>
              <a:t>251-350 = 2 units</a:t>
            </a:r>
          </a:p>
          <a:p>
            <a:pPr marL="457200" lvl="1" indent="0">
              <a:buFont typeface="Arial" charset="0"/>
              <a:buNone/>
              <a:defRPr/>
            </a:pPr>
            <a:r>
              <a:rPr lang="en-US" altLang="en-US" sz="1800" dirty="0">
                <a:latin typeface="Helvetica" panose="020B0604020202020204" pitchFamily="34" charset="0"/>
              </a:rPr>
              <a:t>351-450= 3 units</a:t>
            </a:r>
          </a:p>
          <a:p>
            <a:pPr marL="457200" lvl="1" indent="0">
              <a:buFont typeface="Arial" charset="0"/>
              <a:buNone/>
              <a:defRPr/>
            </a:pPr>
            <a:r>
              <a:rPr lang="en-US" altLang="en-US" sz="1800" dirty="0">
                <a:latin typeface="Helvetica" panose="020B0604020202020204" pitchFamily="34" charset="0"/>
              </a:rPr>
              <a:t>451 or &gt; = 4 units</a:t>
            </a:r>
          </a:p>
          <a:p>
            <a:pPr>
              <a:buFont typeface="Arial" panose="020B0604020202020204" pitchFamily="34" charset="0"/>
              <a:buChar char="•"/>
              <a:defRPr/>
            </a:pPr>
            <a:endParaRPr lang="en-US" altLang="en-US" sz="1800" dirty="0">
              <a:latin typeface="Helvetica" panose="020B0604020202020204" pitchFamily="34" charset="0"/>
            </a:endParaRPr>
          </a:p>
          <a:p>
            <a:pPr>
              <a:buFont typeface="Arial" panose="020B0604020202020204" pitchFamily="34" charset="0"/>
              <a:buChar char="•"/>
              <a:defRPr/>
            </a:pPr>
            <a:r>
              <a:rPr lang="en-US" altLang="en-US" sz="1800" dirty="0">
                <a:latin typeface="Helvetica" panose="020B0604020202020204" pitchFamily="34" charset="0"/>
              </a:rPr>
              <a:t>6 units(lunch) + 3 units (high blood sugar)= 9 units</a:t>
            </a:r>
          </a:p>
          <a:p>
            <a:pPr marL="0" indent="0">
              <a:buFont typeface="Arial" panose="020B0604020202020204" pitchFamily="34" charset="0"/>
              <a:buNone/>
              <a:defRPr/>
            </a:pPr>
            <a:endParaRPr lang="en-US" altLang="en-US" sz="1800" dirty="0">
              <a:latin typeface="Helvetica" panose="020B0604020202020204" pitchFamily="34" charset="0"/>
            </a:endParaRPr>
          </a:p>
          <a:p>
            <a:pPr>
              <a:buFont typeface="Arial" panose="020B0604020202020204" pitchFamily="34" charset="0"/>
              <a:buChar char="•"/>
              <a:defRPr/>
            </a:pPr>
            <a:r>
              <a:rPr lang="en-US" altLang="en-US" sz="1800" dirty="0">
                <a:latin typeface="Helvetica" panose="020B0604020202020204" pitchFamily="34" charset="0"/>
              </a:rPr>
              <a:t>No rounding required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2">
                                            <p:txEl>
                                              <p:pRg st="9" end="9"/>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6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635000"/>
            <a:ext cx="8686800" cy="1028700"/>
          </a:xfrm>
        </p:spPr>
        <p:txBody>
          <a:bodyPr/>
          <a:lstStyle/>
          <a:p>
            <a:r>
              <a:rPr lang="en-US" sz="3200" b="1">
                <a:latin typeface="Helvetica" charset="0"/>
                <a:ea typeface="MS PGothic" charset="0"/>
              </a:rPr>
              <a:t>Long Acting Insulin</a:t>
            </a:r>
          </a:p>
        </p:txBody>
      </p:sp>
      <p:sp>
        <p:nvSpPr>
          <p:cNvPr id="48131" name="Content Placeholder 2"/>
          <p:cNvSpPr>
            <a:spLocks noGrp="1"/>
          </p:cNvSpPr>
          <p:nvPr>
            <p:ph idx="1"/>
          </p:nvPr>
        </p:nvSpPr>
        <p:spPr>
          <a:xfrm>
            <a:off x="676275" y="1906588"/>
            <a:ext cx="8229600" cy="4278312"/>
          </a:xfrm>
        </p:spPr>
        <p:txBody>
          <a:bodyPr/>
          <a:lstStyle/>
          <a:p>
            <a:pPr>
              <a:buFont typeface="Arial" panose="020B0604020202020204" pitchFamily="34" charset="0"/>
              <a:buChar char="•"/>
              <a:defRPr/>
            </a:pPr>
            <a:r>
              <a:rPr lang="en-US" altLang="en-US" sz="1800" dirty="0">
                <a:latin typeface="Helvetica" panose="020B0604020202020204" pitchFamily="34" charset="0"/>
              </a:rPr>
              <a:t>Lantus (Glargine)	U-100</a:t>
            </a:r>
          </a:p>
          <a:p>
            <a:pPr>
              <a:buFont typeface="Arial" panose="020B0604020202020204" pitchFamily="34" charset="0"/>
              <a:buChar char="•"/>
              <a:defRPr/>
            </a:pPr>
            <a:r>
              <a:rPr lang="en-US" altLang="en-US" sz="1800" dirty="0" err="1">
                <a:latin typeface="Helvetica" panose="020B0604020202020204" pitchFamily="34" charset="0"/>
              </a:rPr>
              <a:t>Basaglar</a:t>
            </a:r>
            <a:r>
              <a:rPr lang="en-US" altLang="en-US" sz="1800" dirty="0">
                <a:latin typeface="Helvetica" panose="020B0604020202020204" pitchFamily="34" charset="0"/>
              </a:rPr>
              <a:t> (</a:t>
            </a:r>
            <a:r>
              <a:rPr lang="en-US" altLang="en-US" sz="1800" dirty="0" err="1">
                <a:latin typeface="Helvetica" panose="020B0604020202020204" pitchFamily="34" charset="0"/>
              </a:rPr>
              <a:t>Glargine</a:t>
            </a:r>
            <a:r>
              <a:rPr lang="en-US" altLang="en-US" sz="1800" dirty="0">
                <a:latin typeface="Helvetica" panose="020B0604020202020204" pitchFamily="34" charset="0"/>
              </a:rPr>
              <a:t>) U-100</a:t>
            </a:r>
          </a:p>
          <a:p>
            <a:pPr>
              <a:buFont typeface="Arial" panose="020B0604020202020204" pitchFamily="34" charset="0"/>
              <a:buChar char="•"/>
              <a:defRPr/>
            </a:pPr>
            <a:r>
              <a:rPr lang="en-US" altLang="en-US" sz="1800" dirty="0" err="1">
                <a:latin typeface="Helvetica" panose="020B0604020202020204" pitchFamily="34" charset="0"/>
              </a:rPr>
              <a:t>Toujeo</a:t>
            </a:r>
            <a:r>
              <a:rPr lang="en-US" altLang="en-US" sz="1800" dirty="0">
                <a:latin typeface="Helvetica" panose="020B0604020202020204" pitchFamily="34" charset="0"/>
              </a:rPr>
              <a:t> (</a:t>
            </a:r>
            <a:r>
              <a:rPr lang="en-US" altLang="en-US" sz="1800" dirty="0" err="1">
                <a:latin typeface="Helvetica" panose="020B0604020202020204" pitchFamily="34" charset="0"/>
              </a:rPr>
              <a:t>Glargine</a:t>
            </a:r>
            <a:r>
              <a:rPr lang="en-US" altLang="en-US" sz="1800" dirty="0">
                <a:latin typeface="Helvetica" panose="020B0604020202020204" pitchFamily="34" charset="0"/>
              </a:rPr>
              <a:t>)  U- 300</a:t>
            </a:r>
          </a:p>
          <a:p>
            <a:pPr>
              <a:buFont typeface="Arial" panose="020B0604020202020204" pitchFamily="34" charset="0"/>
              <a:buChar char="•"/>
              <a:defRPr/>
            </a:pPr>
            <a:r>
              <a:rPr lang="en-US" altLang="en-US" sz="1800" dirty="0" err="1">
                <a:latin typeface="Helvetica" panose="020B0604020202020204" pitchFamily="34" charset="0"/>
              </a:rPr>
              <a:t>Tresiba</a:t>
            </a:r>
            <a:r>
              <a:rPr lang="en-US" altLang="en-US" sz="1800" dirty="0">
                <a:latin typeface="Helvetica" panose="020B0604020202020204" pitchFamily="34" charset="0"/>
              </a:rPr>
              <a:t> (</a:t>
            </a:r>
            <a:r>
              <a:rPr lang="en-US" altLang="en-US" sz="1800" dirty="0" err="1">
                <a:latin typeface="Helvetica" panose="020B0604020202020204" pitchFamily="34" charset="0"/>
              </a:rPr>
              <a:t>Degludec</a:t>
            </a:r>
            <a:r>
              <a:rPr lang="en-US" altLang="en-US" sz="1800" dirty="0">
                <a:latin typeface="Helvetica" panose="020B0604020202020204" pitchFamily="34" charset="0"/>
              </a:rPr>
              <a:t>)  U-100 or U-200</a:t>
            </a:r>
          </a:p>
          <a:p>
            <a:pPr>
              <a:buFont typeface="Arial" panose="020B0604020202020204" pitchFamily="34" charset="0"/>
              <a:buChar char="•"/>
              <a:defRPr/>
            </a:pPr>
            <a:r>
              <a:rPr lang="en-US" altLang="en-US" sz="1800" dirty="0" err="1">
                <a:latin typeface="Helvetica" panose="020B0604020202020204" pitchFamily="34" charset="0"/>
              </a:rPr>
              <a:t>Levemir</a:t>
            </a:r>
            <a:r>
              <a:rPr lang="en-US" altLang="en-US" sz="1800" dirty="0">
                <a:latin typeface="Helvetica" panose="020B0604020202020204" pitchFamily="34" charset="0"/>
              </a:rPr>
              <a:t> (</a:t>
            </a:r>
            <a:r>
              <a:rPr lang="en-US" altLang="en-US" sz="1800" dirty="0" err="1">
                <a:latin typeface="Helvetica" panose="020B0604020202020204" pitchFamily="34" charset="0"/>
              </a:rPr>
              <a:t>Detemir</a:t>
            </a:r>
            <a:r>
              <a:rPr lang="en-US" altLang="en-US" sz="1800" dirty="0">
                <a:latin typeface="Helvetica" panose="020B0604020202020204" pitchFamily="34" charset="0"/>
              </a:rPr>
              <a:t>)   U-100</a:t>
            </a:r>
          </a:p>
          <a:p>
            <a:pPr marL="0" indent="0">
              <a:buFont typeface="Arial" panose="020B0604020202020204" pitchFamily="34" charset="0"/>
              <a:buNone/>
              <a:defRPr/>
            </a:pPr>
            <a:endParaRPr lang="en-US" altLang="en-US" sz="1800" dirty="0">
              <a:latin typeface="Helvetica" panose="020B0604020202020204" pitchFamily="34" charset="0"/>
            </a:endParaRPr>
          </a:p>
          <a:p>
            <a:pPr lvl="1">
              <a:buFont typeface="Arial" panose="020B0604020202020204" pitchFamily="34" charset="0"/>
              <a:buChar char="–"/>
              <a:defRPr/>
            </a:pPr>
            <a:r>
              <a:rPr lang="en-US" altLang="en-US" sz="1800" dirty="0">
                <a:latin typeface="Helvetica" panose="020B0604020202020204" pitchFamily="34" charset="0"/>
              </a:rPr>
              <a:t>Long acting insulin is designed to be a slow release of insulin over approximately 18 - 42 hours, with most lasting approximately 24 hours</a:t>
            </a:r>
          </a:p>
          <a:p>
            <a:pPr lvl="1">
              <a:buFont typeface="Arial" panose="020B0604020202020204" pitchFamily="34" charset="0"/>
              <a:buChar char="–"/>
              <a:defRPr/>
            </a:pPr>
            <a:r>
              <a:rPr lang="en-US" altLang="en-US" sz="1800" dirty="0">
                <a:latin typeface="Helvetica" panose="020B0604020202020204" pitchFamily="34" charset="0"/>
              </a:rPr>
              <a:t>It will be working when there is no rapid acting insulin available</a:t>
            </a:r>
          </a:p>
          <a:p>
            <a:pPr lvl="1">
              <a:buFont typeface="Arial" panose="020B0604020202020204" pitchFamily="34" charset="0"/>
              <a:buChar char="–"/>
              <a:defRPr/>
            </a:pPr>
            <a:r>
              <a:rPr lang="en-US" altLang="en-US" sz="1800" dirty="0">
                <a:latin typeface="Helvetica" panose="020B0604020202020204" pitchFamily="34" charset="0"/>
              </a:rPr>
              <a:t>Usually given once daily at the same time </a:t>
            </a:r>
          </a:p>
          <a:p>
            <a:pPr>
              <a:buFont typeface="Arial" panose="020B0604020202020204" pitchFamily="34" charset="0"/>
              <a:buChar char="•"/>
              <a:defRPr/>
            </a:pPr>
            <a:endParaRPr lang="en-US" altLang="en-US" dirty="0">
              <a:latin typeface="Helvetica"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635000"/>
            <a:ext cx="8686800" cy="1143000"/>
          </a:xfrm>
        </p:spPr>
        <p:txBody>
          <a:bodyPr/>
          <a:lstStyle/>
          <a:p>
            <a:r>
              <a:rPr lang="en-US" sz="3200" b="1">
                <a:latin typeface="Helvetica" charset="0"/>
                <a:ea typeface="MS PGothic" charset="0"/>
              </a:rPr>
              <a:t>Scenario 2</a:t>
            </a:r>
          </a:p>
        </p:txBody>
      </p:sp>
      <p:sp>
        <p:nvSpPr>
          <p:cNvPr id="61442" name="Content Placeholder 2"/>
          <p:cNvSpPr>
            <a:spLocks noGrp="1"/>
          </p:cNvSpPr>
          <p:nvPr>
            <p:ph idx="1"/>
          </p:nvPr>
        </p:nvSpPr>
        <p:spPr>
          <a:xfrm>
            <a:off x="676275" y="1906588"/>
            <a:ext cx="8229600" cy="4278312"/>
          </a:xfrm>
        </p:spPr>
        <p:txBody>
          <a:bodyPr/>
          <a:lstStyle/>
          <a:p>
            <a:pPr marL="0" indent="0">
              <a:buFont typeface="Arial" charset="0"/>
              <a:buNone/>
            </a:pPr>
            <a:r>
              <a:rPr lang="en-US" sz="1800" dirty="0">
                <a:latin typeface="Helvetica" charset="0"/>
                <a:ea typeface="MS PGothic" charset="0"/>
              </a:rPr>
              <a:t>Jared receives Lantus 10 units by the nurse at lunch time.</a:t>
            </a:r>
          </a:p>
          <a:p>
            <a:pPr marL="0" indent="0">
              <a:buFont typeface="Arial" charset="0"/>
              <a:buNone/>
            </a:pPr>
            <a:r>
              <a:rPr lang="en-US" sz="1800" dirty="0">
                <a:latin typeface="Helvetica" charset="0"/>
                <a:ea typeface="MS PGothic" charset="0"/>
              </a:rPr>
              <a:t>The prescription label states 15 units TDD (total daily dose)</a:t>
            </a:r>
          </a:p>
          <a:p>
            <a:pPr marL="0" indent="0">
              <a:buFont typeface="Arial" charset="0"/>
              <a:buNone/>
            </a:pPr>
            <a:r>
              <a:rPr lang="en-US" sz="1800" dirty="0">
                <a:latin typeface="Helvetica" charset="0"/>
                <a:ea typeface="MS PGothic" charset="0"/>
              </a:rPr>
              <a:t>Do you need an updated prescription label to match the insulin order before you can give him his Lantus dose?</a:t>
            </a:r>
          </a:p>
          <a:p>
            <a:pPr marL="0" indent="0">
              <a:buFont typeface="Arial" charset="0"/>
              <a:buNone/>
            </a:pPr>
            <a:endParaRPr lang="en-US" sz="1800" dirty="0">
              <a:latin typeface="Helvetica" charset="0"/>
              <a:ea typeface="MS PGothic" charset="0"/>
            </a:endParaRPr>
          </a:p>
          <a:p>
            <a:pPr marL="0" indent="0">
              <a:buFont typeface="Arial" charset="0"/>
              <a:buNone/>
            </a:pPr>
            <a:endParaRPr lang="en-US" sz="1800" dirty="0">
              <a:latin typeface="Helvetica" charset="0"/>
              <a:ea typeface="MS PGothic" charset="0"/>
            </a:endParaRPr>
          </a:p>
          <a:p>
            <a:pPr marL="0" indent="0">
              <a:buFont typeface="Arial" charset="0"/>
              <a:buNone/>
            </a:pPr>
            <a:r>
              <a:rPr lang="en-US" sz="1800" dirty="0">
                <a:latin typeface="Helvetica" charset="0"/>
                <a:ea typeface="MS PGothic" charset="0"/>
              </a:rPr>
              <a:t>No, you are covered by the Lantus order for 10 units.</a:t>
            </a:r>
          </a:p>
          <a:p>
            <a:pPr marL="0" indent="0">
              <a:buFont typeface="Arial" charset="0"/>
              <a:buNone/>
            </a:pPr>
            <a:r>
              <a:rPr lang="en-US" sz="1800" dirty="0">
                <a:latin typeface="Helvetica" charset="0"/>
                <a:ea typeface="MS PGothic" charset="0"/>
              </a:rPr>
              <a:t>The dose on the pharmacy label includes the 2 unit air shot and rounding up to allow for dose increases as needed based on blood sugars.</a:t>
            </a:r>
          </a:p>
          <a:p>
            <a:pPr marL="0" indent="0">
              <a:buFont typeface="Arial" charset="0"/>
              <a:buNone/>
            </a:pPr>
            <a:r>
              <a:rPr lang="en-US" sz="1800" dirty="0">
                <a:latin typeface="Helvetica" charset="0"/>
                <a:ea typeface="MS PGothic" charset="0"/>
              </a:rPr>
              <a:t>This extra tries to ensure they do not run out at the end of each month or 90 day period depending on their insurance.</a:t>
            </a:r>
          </a:p>
          <a:p>
            <a:pPr marL="0" indent="0">
              <a:buFont typeface="Arial" charset="0"/>
              <a:buNone/>
            </a:pPr>
            <a:r>
              <a:rPr lang="en-US" sz="1800" dirty="0">
                <a:latin typeface="Helvetica" charset="0"/>
                <a:ea typeface="MS PGothic" charset="0"/>
              </a:rPr>
              <a:t>The insulin prescriptions are usually written for 1 year.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42">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42">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4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4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635000"/>
            <a:ext cx="8686800" cy="1143000"/>
          </a:xfrm>
        </p:spPr>
        <p:txBody>
          <a:bodyPr/>
          <a:lstStyle/>
          <a:p>
            <a:r>
              <a:rPr lang="en-US" sz="3200" b="1">
                <a:latin typeface="Helvetica" charset="0"/>
                <a:ea typeface="MS PGothic" charset="0"/>
              </a:rPr>
              <a:t>Scenario 3</a:t>
            </a:r>
          </a:p>
        </p:txBody>
      </p:sp>
      <p:sp>
        <p:nvSpPr>
          <p:cNvPr id="63490" name="Content Placeholder 2"/>
          <p:cNvSpPr>
            <a:spLocks noGrp="1"/>
          </p:cNvSpPr>
          <p:nvPr>
            <p:ph idx="1"/>
          </p:nvPr>
        </p:nvSpPr>
        <p:spPr>
          <a:xfrm>
            <a:off x="676275" y="1906588"/>
            <a:ext cx="8229600" cy="4278312"/>
          </a:xfrm>
        </p:spPr>
        <p:txBody>
          <a:bodyPr/>
          <a:lstStyle/>
          <a:p>
            <a:pPr marL="0" indent="0">
              <a:buFont typeface="Arial" charset="0"/>
              <a:buNone/>
            </a:pPr>
            <a:r>
              <a:rPr lang="en-US" sz="1800" dirty="0">
                <a:latin typeface="Helvetica" charset="0"/>
                <a:ea typeface="MS PGothic" charset="0"/>
              </a:rPr>
              <a:t>Sam keeps his </a:t>
            </a:r>
            <a:r>
              <a:rPr lang="en-US" sz="1800" dirty="0" err="1">
                <a:latin typeface="Helvetica" charset="0"/>
                <a:ea typeface="MS PGothic" charset="0"/>
              </a:rPr>
              <a:t>Basaglar</a:t>
            </a:r>
            <a:r>
              <a:rPr lang="en-US" sz="1800" dirty="0">
                <a:latin typeface="Helvetica" charset="0"/>
                <a:ea typeface="MS PGothic" charset="0"/>
              </a:rPr>
              <a:t> with him and brings it from home daily</a:t>
            </a:r>
          </a:p>
          <a:p>
            <a:pPr marL="0" indent="0">
              <a:buFont typeface="Arial" charset="0"/>
              <a:buNone/>
            </a:pPr>
            <a:r>
              <a:rPr lang="en-US" sz="1800" dirty="0">
                <a:latin typeface="Helvetica" charset="0"/>
                <a:ea typeface="MS PGothic" charset="0"/>
              </a:rPr>
              <a:t>He comes to your office at lunch to give his dose. You note the insulin is cloudy.</a:t>
            </a:r>
          </a:p>
          <a:p>
            <a:pPr marL="0" indent="0">
              <a:buFont typeface="Arial" charset="0"/>
              <a:buNone/>
            </a:pPr>
            <a:r>
              <a:rPr lang="en-US" sz="1800" dirty="0">
                <a:latin typeface="Helvetica" charset="0"/>
                <a:ea typeface="MS PGothic" charset="0"/>
              </a:rPr>
              <a:t>What do you do?</a:t>
            </a:r>
          </a:p>
          <a:p>
            <a:pPr marL="0" indent="0">
              <a:buFont typeface="Arial" charset="0"/>
              <a:buNone/>
            </a:pPr>
            <a:endParaRPr lang="en-US" sz="1800" dirty="0">
              <a:latin typeface="Helvetica" charset="0"/>
              <a:ea typeface="MS PGothic" charset="0"/>
            </a:endParaRPr>
          </a:p>
          <a:p>
            <a:pPr marL="0" indent="0">
              <a:buFont typeface="Arial" charset="0"/>
              <a:buNone/>
            </a:pPr>
            <a:r>
              <a:rPr lang="en-US" sz="1800" dirty="0">
                <a:latin typeface="Helvetica" charset="0"/>
                <a:ea typeface="MS PGothic" charset="0"/>
              </a:rPr>
              <a:t>You will not use this pen for his </a:t>
            </a:r>
            <a:r>
              <a:rPr lang="en-US" sz="1800" dirty="0" err="1">
                <a:latin typeface="Helvetica" charset="0"/>
                <a:ea typeface="MS PGothic" charset="0"/>
              </a:rPr>
              <a:t>Basaglar</a:t>
            </a:r>
            <a:r>
              <a:rPr lang="en-US" sz="1800" dirty="0">
                <a:latin typeface="Helvetica" charset="0"/>
                <a:ea typeface="MS PGothic" charset="0"/>
              </a:rPr>
              <a:t> dose.</a:t>
            </a:r>
          </a:p>
          <a:p>
            <a:pPr marL="0" indent="0">
              <a:buFont typeface="Arial" charset="0"/>
              <a:buNone/>
            </a:pPr>
            <a:r>
              <a:rPr lang="en-US" sz="1800" dirty="0">
                <a:latin typeface="Helvetica" charset="0"/>
                <a:ea typeface="MS PGothic" charset="0"/>
              </a:rPr>
              <a:t>Notify the caregiver.  If possible, they will bring a new </a:t>
            </a:r>
            <a:r>
              <a:rPr lang="en-US" sz="1800" dirty="0" err="1">
                <a:latin typeface="Helvetica" charset="0"/>
                <a:ea typeface="MS PGothic" charset="0"/>
              </a:rPr>
              <a:t>Basaglar</a:t>
            </a:r>
            <a:r>
              <a:rPr lang="en-US" sz="1800" dirty="0">
                <a:latin typeface="Helvetica" charset="0"/>
                <a:ea typeface="MS PGothic" charset="0"/>
              </a:rPr>
              <a:t> pen so the dose can be given as close to on time as possible.</a:t>
            </a:r>
          </a:p>
          <a:p>
            <a:pPr marL="0" indent="0">
              <a:buFont typeface="Arial" charset="0"/>
              <a:buNone/>
            </a:pPr>
            <a:r>
              <a:rPr lang="en-US" sz="1800" dirty="0">
                <a:latin typeface="Helvetica" charset="0"/>
                <a:ea typeface="MS PGothic" charset="0"/>
              </a:rPr>
              <a:t>He can stay at school.</a:t>
            </a:r>
          </a:p>
          <a:p>
            <a:pPr marL="0" indent="0">
              <a:buFont typeface="Arial" charset="0"/>
              <a:buNone/>
            </a:pPr>
            <a:r>
              <a:rPr lang="en-US" sz="1800" dirty="0">
                <a:latin typeface="Helvetica" charset="0"/>
                <a:ea typeface="MS PGothic" charset="0"/>
              </a:rPr>
              <a:t>You will give correction factor every 3 hours as needed until he receives his </a:t>
            </a:r>
            <a:r>
              <a:rPr lang="en-US" sz="1800" dirty="0" err="1">
                <a:latin typeface="Helvetica" charset="0"/>
                <a:ea typeface="MS PGothic" charset="0"/>
              </a:rPr>
              <a:t>Basaglar</a:t>
            </a:r>
            <a:r>
              <a:rPr lang="en-US" sz="1800" dirty="0">
                <a:latin typeface="Helvetica" charset="0"/>
                <a:ea typeface="MS PGothic" charset="0"/>
              </a:rPr>
              <a:t> or goes home.</a:t>
            </a:r>
          </a:p>
          <a:p>
            <a:pPr marL="0" indent="0">
              <a:buFont typeface="Arial" charset="0"/>
              <a:buNone/>
            </a:pPr>
            <a:r>
              <a:rPr lang="en-US" sz="1800" dirty="0">
                <a:latin typeface="Helvetica" charset="0"/>
                <a:ea typeface="MS PGothic" charset="0"/>
              </a:rPr>
              <a:t>Contact the diabetes office, if needed, to help get </a:t>
            </a:r>
            <a:r>
              <a:rPr lang="en-US" sz="1800" dirty="0" err="1">
                <a:latin typeface="Helvetica" charset="0"/>
                <a:ea typeface="MS PGothic" charset="0"/>
              </a:rPr>
              <a:t>Basaglar</a:t>
            </a:r>
            <a:r>
              <a:rPr lang="en-US" sz="1800" dirty="0">
                <a:latin typeface="Helvetica" charset="0"/>
                <a:ea typeface="MS PGothic" charset="0"/>
              </a:rPr>
              <a:t> back on schedule.</a:t>
            </a:r>
          </a:p>
          <a:p>
            <a:pPr marL="0" indent="0">
              <a:buFont typeface="Arial" charset="0"/>
              <a:buNone/>
            </a:pPr>
            <a:endParaRPr lang="en-US" sz="1800" dirty="0">
              <a:latin typeface="Helvetica" charset="0"/>
              <a:ea typeface="MS P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490">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0">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3490">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3490">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349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469900"/>
            <a:ext cx="8686800" cy="592138"/>
          </a:xfrm>
        </p:spPr>
        <p:txBody>
          <a:bodyPr/>
          <a:lstStyle/>
          <a:p>
            <a:r>
              <a:rPr lang="en-US" sz="3200" b="1">
                <a:latin typeface="Helvetica" charset="0"/>
                <a:ea typeface="MS PGothic" charset="0"/>
              </a:rPr>
              <a:t>Monitoring Blood Glucose</a:t>
            </a:r>
          </a:p>
        </p:txBody>
      </p:sp>
      <p:sp>
        <p:nvSpPr>
          <p:cNvPr id="65539" name="Content Placeholder 2"/>
          <p:cNvSpPr>
            <a:spLocks noGrp="1"/>
          </p:cNvSpPr>
          <p:nvPr>
            <p:ph idx="1"/>
          </p:nvPr>
        </p:nvSpPr>
        <p:spPr>
          <a:xfrm>
            <a:off x="676275" y="1062038"/>
            <a:ext cx="8229600" cy="5303837"/>
          </a:xfrm>
        </p:spPr>
        <p:txBody>
          <a:bodyPr/>
          <a:lstStyle/>
          <a:p>
            <a:r>
              <a:rPr lang="en-US" sz="1800" dirty="0">
                <a:latin typeface="Helvetica" charset="0"/>
                <a:ea typeface="MS PGothic" charset="0"/>
              </a:rPr>
              <a:t>Hands should be clean and dry</a:t>
            </a:r>
          </a:p>
          <a:p>
            <a:pPr lvl="1"/>
            <a:r>
              <a:rPr lang="en-US" sz="1800" dirty="0">
                <a:latin typeface="Helvetica" charset="0"/>
                <a:ea typeface="MS PGothic" charset="0"/>
              </a:rPr>
              <a:t>Soap and water is best, but can use alcohol pad or non alcohol based hand sanitizer</a:t>
            </a:r>
          </a:p>
          <a:p>
            <a:r>
              <a:rPr lang="en-US" sz="1800" dirty="0">
                <a:latin typeface="Helvetica" charset="0"/>
                <a:ea typeface="MS PGothic" charset="0"/>
              </a:rPr>
              <a:t>Place a test strip in the meter</a:t>
            </a:r>
          </a:p>
          <a:p>
            <a:r>
              <a:rPr lang="en-US" sz="1800" dirty="0">
                <a:latin typeface="Helvetica" charset="0"/>
                <a:ea typeface="MS PGothic" charset="0"/>
              </a:rPr>
              <a:t>Stick finger – on the side of the finger, close to the tip –not in the middle of the fingertip or the pad of the finger</a:t>
            </a:r>
          </a:p>
          <a:p>
            <a:pPr lvl="1"/>
            <a:r>
              <a:rPr lang="en-US" sz="1800" dirty="0">
                <a:latin typeface="Helvetica" charset="0"/>
                <a:ea typeface="MS PGothic" charset="0"/>
              </a:rPr>
              <a:t>New lancet with each finger stick</a:t>
            </a:r>
          </a:p>
          <a:p>
            <a:pPr lvl="1"/>
            <a:r>
              <a:rPr lang="en-US" sz="1800" dirty="0">
                <a:latin typeface="Helvetica" charset="0"/>
                <a:ea typeface="MS PGothic" charset="0"/>
              </a:rPr>
              <a:t>If having difficulty getting a good drop of blood:</a:t>
            </a:r>
          </a:p>
          <a:p>
            <a:pPr lvl="2"/>
            <a:r>
              <a:rPr lang="en-US" sz="1800" dirty="0">
                <a:latin typeface="Helvetica" charset="0"/>
                <a:ea typeface="MS PGothic" charset="0"/>
              </a:rPr>
              <a:t>Wash hands in warm water if hands are cold</a:t>
            </a:r>
          </a:p>
          <a:p>
            <a:pPr lvl="2"/>
            <a:r>
              <a:rPr lang="en-US" sz="1800" dirty="0">
                <a:latin typeface="Helvetica" charset="0"/>
                <a:ea typeface="MS PGothic" charset="0"/>
              </a:rPr>
              <a:t>Shake hands to warm them up if cold</a:t>
            </a:r>
          </a:p>
          <a:p>
            <a:pPr lvl="2"/>
            <a:r>
              <a:rPr lang="en-US" sz="1800" dirty="0">
                <a:latin typeface="Helvetica" charset="0"/>
                <a:ea typeface="MS PGothic" charset="0"/>
              </a:rPr>
              <a:t>“Milk” the finger before sticking the finger with the lancet device</a:t>
            </a:r>
          </a:p>
          <a:p>
            <a:pPr lvl="2"/>
            <a:r>
              <a:rPr lang="en-US" sz="1800" dirty="0">
                <a:latin typeface="Helvetica" charset="0"/>
                <a:ea typeface="MS PGothic" charset="0"/>
              </a:rPr>
              <a:t>Be sure lancing device is set for the correct depth </a:t>
            </a:r>
          </a:p>
          <a:p>
            <a:r>
              <a:rPr lang="en-US" sz="1800" dirty="0">
                <a:latin typeface="Helvetica" charset="0"/>
                <a:ea typeface="MS PGothic" charset="0"/>
              </a:rPr>
              <a:t>Touch test strip to blood</a:t>
            </a:r>
          </a:p>
          <a:p>
            <a:r>
              <a:rPr lang="en-US" sz="1800" dirty="0">
                <a:latin typeface="Helvetica" charset="0"/>
                <a:ea typeface="MS PGothic" charset="0"/>
              </a:rPr>
              <a:t>View and record results</a:t>
            </a:r>
          </a:p>
          <a:p>
            <a:pPr lvl="1"/>
            <a:r>
              <a:rPr lang="en-US" sz="1800" dirty="0">
                <a:latin typeface="Helvetica" charset="0"/>
                <a:ea typeface="MS PGothic" charset="0"/>
              </a:rPr>
              <a:t>Develop plan with parent/caregivers for you to send them </a:t>
            </a:r>
          </a:p>
          <a:p>
            <a:pPr lvl="1">
              <a:buFont typeface="Arial" charset="0"/>
              <a:buNone/>
            </a:pPr>
            <a:r>
              <a:rPr lang="en-US" sz="1800" dirty="0">
                <a:latin typeface="Helvetica" charset="0"/>
                <a:ea typeface="MS PGothic" charset="0"/>
              </a:rPr>
              <a:t>     school blood sugars</a:t>
            </a:r>
          </a:p>
          <a:p>
            <a:pPr lvl="1">
              <a:buFont typeface="Arial" charset="0"/>
              <a:buNone/>
            </a:pPr>
            <a:r>
              <a:rPr lang="en-US" sz="1800" dirty="0">
                <a:latin typeface="Helvetica" charset="0"/>
                <a:ea typeface="MS PGothic" charset="0"/>
              </a:rPr>
              <a:t>     </a:t>
            </a:r>
          </a:p>
          <a:p>
            <a:pPr lvl="1"/>
            <a:endParaRPr lang="en-US" sz="1600" dirty="0">
              <a:latin typeface="Helvetica" charset="0"/>
              <a:ea typeface="MS PGothic"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5" descr="34003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4088" y="939800"/>
            <a:ext cx="48006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7587" name="TextBox 8"/>
          <p:cNvSpPr txBox="1">
            <a:spLocks noChangeArrowheads="1"/>
          </p:cNvSpPr>
          <p:nvPr/>
        </p:nvSpPr>
        <p:spPr bwMode="auto">
          <a:xfrm rot="10800000" flipV="1">
            <a:off x="558800" y="6299200"/>
            <a:ext cx="5580063"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Helvetica" charset="0"/>
                <a:ea typeface="MS PGothic" charset="0"/>
                <a:cs typeface="MS PGothic" charset="0"/>
              </a:defRPr>
            </a:lvl1pPr>
            <a:lvl2pPr>
              <a:defRPr sz="2800">
                <a:solidFill>
                  <a:schemeClr val="tx1"/>
                </a:solidFill>
                <a:latin typeface="Helvetica" charset="0"/>
                <a:ea typeface="MS PGothic" charset="0"/>
                <a:cs typeface="MS PGothic" charset="0"/>
              </a:defRPr>
            </a:lvl2pPr>
            <a:lvl3pPr>
              <a:defRPr sz="2400">
                <a:solidFill>
                  <a:schemeClr val="tx1"/>
                </a:solidFill>
                <a:latin typeface="Helvetica" charset="0"/>
                <a:ea typeface="MS PGothic" charset="0"/>
                <a:cs typeface="MS PGothic" charset="0"/>
              </a:defRPr>
            </a:lvl3pPr>
            <a:lvl4pPr>
              <a:defRPr sz="2000">
                <a:solidFill>
                  <a:schemeClr val="tx1"/>
                </a:solidFill>
                <a:latin typeface="Helvetica" charset="0"/>
                <a:ea typeface="MS PGothic" charset="0"/>
                <a:cs typeface="MS PGothic" charset="0"/>
              </a:defRPr>
            </a:lvl4pPr>
            <a:lvl5pPr>
              <a:defRPr sz="2000">
                <a:solidFill>
                  <a:schemeClr val="tx1"/>
                </a:solidFill>
                <a:latin typeface="Helvetica" charset="0"/>
                <a:ea typeface="MS PGothic" charset="0"/>
                <a:cs typeface="MS PGothic" charset="0"/>
              </a:defRPr>
            </a:lvl5pPr>
            <a:lvl6pPr eaLnBrk="0" fontAlgn="base" hangingPunct="0">
              <a:spcAft>
                <a:spcPct val="0"/>
              </a:spcAft>
              <a:buFont typeface="Arial" charset="0"/>
              <a:buChar char="»"/>
              <a:defRPr sz="2000">
                <a:solidFill>
                  <a:schemeClr val="tx1"/>
                </a:solidFill>
                <a:latin typeface="Helvetica" charset="0"/>
                <a:ea typeface="MS PGothic" charset="0"/>
                <a:cs typeface="MS PGothic" charset="0"/>
              </a:defRPr>
            </a:lvl6pPr>
            <a:lvl7pPr eaLnBrk="0" fontAlgn="base" hangingPunct="0">
              <a:spcAft>
                <a:spcPct val="0"/>
              </a:spcAft>
              <a:buFont typeface="Arial" charset="0"/>
              <a:buChar char="»"/>
              <a:defRPr sz="2000">
                <a:solidFill>
                  <a:schemeClr val="tx1"/>
                </a:solidFill>
                <a:latin typeface="Helvetica" charset="0"/>
                <a:ea typeface="MS PGothic" charset="0"/>
                <a:cs typeface="MS PGothic" charset="0"/>
              </a:defRPr>
            </a:lvl7pPr>
            <a:lvl8pPr eaLnBrk="0" fontAlgn="base" hangingPunct="0">
              <a:spcAft>
                <a:spcPct val="0"/>
              </a:spcAft>
              <a:buFont typeface="Arial" charset="0"/>
              <a:buChar char="»"/>
              <a:defRPr sz="2000">
                <a:solidFill>
                  <a:schemeClr val="tx1"/>
                </a:solidFill>
                <a:latin typeface="Helvetica" charset="0"/>
                <a:ea typeface="MS PGothic" charset="0"/>
                <a:cs typeface="MS PGothic" charset="0"/>
              </a:defRPr>
            </a:lvl8pPr>
            <a:lvl9pPr eaLnBrk="0" fontAlgn="base" hangingPunct="0">
              <a:spcAft>
                <a:spcPct val="0"/>
              </a:spcAft>
              <a:buFont typeface="Arial" charset="0"/>
              <a:buChar char="»"/>
              <a:defRPr sz="2000">
                <a:solidFill>
                  <a:schemeClr val="tx1"/>
                </a:solidFill>
                <a:latin typeface="Helvetica" charset="0"/>
                <a:ea typeface="MS PGothic" charset="0"/>
                <a:cs typeface="MS PGothic" charset="0"/>
              </a:defRPr>
            </a:lvl9pPr>
          </a:lstStyle>
          <a:p>
            <a:r>
              <a:rPr lang="en-US" sz="800"/>
              <a:t>https://baycare.org/health-library/health-encyclopedia/2015/08/14/21/29/stepbystep-checking-your-blood-sugar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635000"/>
            <a:ext cx="8686800" cy="1143000"/>
          </a:xfrm>
        </p:spPr>
        <p:txBody>
          <a:bodyPr/>
          <a:lstStyle/>
          <a:p>
            <a:r>
              <a:rPr lang="en-US" sz="3200" b="1">
                <a:latin typeface="Helvetica" charset="0"/>
                <a:ea typeface="MS PGothic" charset="0"/>
              </a:rPr>
              <a:t>Objectives</a:t>
            </a:r>
          </a:p>
        </p:txBody>
      </p:sp>
      <p:sp>
        <p:nvSpPr>
          <p:cNvPr id="3" name="Content Placeholder 2"/>
          <p:cNvSpPr>
            <a:spLocks noGrp="1"/>
          </p:cNvSpPr>
          <p:nvPr>
            <p:ph idx="1"/>
          </p:nvPr>
        </p:nvSpPr>
        <p:spPr>
          <a:xfrm>
            <a:off x="685800" y="1906588"/>
            <a:ext cx="8229600" cy="4278312"/>
          </a:xfrm>
        </p:spPr>
        <p:txBody>
          <a:bodyPr/>
          <a:lstStyle/>
          <a:p>
            <a:pPr marL="0" indent="0">
              <a:buFont typeface="Arial" panose="020B0604020202020204" pitchFamily="34" charset="0"/>
              <a:buNone/>
              <a:defRPr/>
            </a:pPr>
            <a:r>
              <a:rPr lang="en-US" sz="2000" dirty="0">
                <a:ea typeface="+mn-ea"/>
                <a:cs typeface="+mn-cs"/>
              </a:rPr>
              <a:t>At the end of the session, the participants will have:</a:t>
            </a:r>
          </a:p>
          <a:p>
            <a:pPr>
              <a:buFont typeface="Arial" panose="020B0604020202020204" pitchFamily="34" charset="0"/>
              <a:buChar char="•"/>
              <a:defRPr/>
            </a:pPr>
            <a:r>
              <a:rPr lang="en-US" sz="2000" dirty="0">
                <a:ea typeface="+mn-ea"/>
                <a:cs typeface="+mn-cs"/>
              </a:rPr>
              <a:t>Reviewed skills for:</a:t>
            </a:r>
          </a:p>
          <a:p>
            <a:pPr lvl="1">
              <a:buFont typeface="Arial" panose="020B0604020202020204" pitchFamily="34" charset="0"/>
              <a:buChar char="–"/>
              <a:defRPr/>
            </a:pPr>
            <a:r>
              <a:rPr lang="en-US" sz="2000" dirty="0">
                <a:ea typeface="+mn-ea"/>
                <a:cs typeface="+mn-cs"/>
              </a:rPr>
              <a:t>Monitoring blood sugars</a:t>
            </a:r>
          </a:p>
          <a:p>
            <a:pPr lvl="1">
              <a:buFont typeface="Arial" panose="020B0604020202020204" pitchFamily="34" charset="0"/>
              <a:buChar char="–"/>
              <a:defRPr/>
            </a:pPr>
            <a:r>
              <a:rPr lang="en-US" sz="2000" dirty="0">
                <a:ea typeface="+mn-ea"/>
                <a:cs typeface="+mn-cs"/>
              </a:rPr>
              <a:t>Monitoring ketones</a:t>
            </a:r>
          </a:p>
          <a:p>
            <a:pPr lvl="1">
              <a:buFont typeface="Arial" panose="020B0604020202020204" pitchFamily="34" charset="0"/>
              <a:buChar char="–"/>
              <a:defRPr/>
            </a:pPr>
            <a:r>
              <a:rPr lang="en-US" sz="2000" dirty="0">
                <a:ea typeface="+mn-ea"/>
                <a:cs typeface="+mn-cs"/>
              </a:rPr>
              <a:t>Giving injections</a:t>
            </a:r>
          </a:p>
          <a:p>
            <a:pPr>
              <a:buFont typeface="Arial" panose="020B0604020202020204" pitchFamily="34" charset="0"/>
              <a:buChar char="•"/>
              <a:defRPr/>
            </a:pPr>
            <a:r>
              <a:rPr lang="en-US" sz="2000" dirty="0">
                <a:ea typeface="+mn-ea"/>
                <a:cs typeface="+mn-cs"/>
              </a:rPr>
              <a:t>Reviewed insulin and calculating insulin doses</a:t>
            </a:r>
          </a:p>
          <a:p>
            <a:pPr>
              <a:buFont typeface="Arial" panose="020B0604020202020204" pitchFamily="34" charset="0"/>
              <a:buChar char="•"/>
              <a:defRPr/>
            </a:pPr>
            <a:r>
              <a:rPr lang="en-US" sz="2000" dirty="0">
                <a:ea typeface="+mn-ea"/>
                <a:cs typeface="+mn-cs"/>
              </a:rPr>
              <a:t>Reviewed sample scenarios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635000"/>
            <a:ext cx="8686800" cy="1143000"/>
          </a:xfrm>
        </p:spPr>
        <p:txBody>
          <a:bodyPr/>
          <a:lstStyle/>
          <a:p>
            <a:r>
              <a:rPr lang="en-US" sz="3200" b="1">
                <a:latin typeface="Helvetica" charset="0"/>
                <a:ea typeface="MS PGothic" charset="0"/>
              </a:rPr>
              <a:t>Format to Report Blood Sugars</a:t>
            </a:r>
          </a:p>
        </p:txBody>
      </p:sp>
      <p:pic>
        <p:nvPicPr>
          <p:cNvPr id="69635"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463800" y="1566863"/>
            <a:ext cx="4633913" cy="4695825"/>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z="3200" b="1">
                <a:solidFill>
                  <a:srgbClr val="FF0000"/>
                </a:solidFill>
                <a:latin typeface="Helvetica" charset="0"/>
                <a:ea typeface="MS PGothic" charset="0"/>
              </a:rPr>
              <a:t>Format to Report Blood Sugars</a:t>
            </a:r>
          </a:p>
        </p:txBody>
      </p:sp>
      <p:pic>
        <p:nvPicPr>
          <p:cNvPr id="7168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325" y="1262063"/>
            <a:ext cx="6958013"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635000"/>
            <a:ext cx="8686800" cy="1143000"/>
          </a:xfrm>
        </p:spPr>
        <p:txBody>
          <a:bodyPr/>
          <a:lstStyle/>
          <a:p>
            <a:r>
              <a:rPr lang="en-US" sz="3200" b="1">
                <a:latin typeface="Helvetica" charset="0"/>
                <a:ea typeface="MS PGothic" charset="0"/>
              </a:rPr>
              <a:t>Steps to Print Log Sheet from Website</a:t>
            </a:r>
          </a:p>
        </p:txBody>
      </p:sp>
      <p:sp>
        <p:nvSpPr>
          <p:cNvPr id="3" name="Content Placeholder 2"/>
          <p:cNvSpPr>
            <a:spLocks noGrp="1"/>
          </p:cNvSpPr>
          <p:nvPr>
            <p:ph idx="1"/>
          </p:nvPr>
        </p:nvSpPr>
        <p:spPr>
          <a:xfrm>
            <a:off x="676275" y="1906588"/>
            <a:ext cx="8229600" cy="4278312"/>
          </a:xfrm>
        </p:spPr>
        <p:txBody>
          <a:bodyPr/>
          <a:lstStyle/>
          <a:p>
            <a:pPr marL="0" indent="0">
              <a:buFont typeface="Arial" panose="020B0604020202020204" pitchFamily="34" charset="0"/>
              <a:buNone/>
              <a:defRPr/>
            </a:pPr>
            <a:r>
              <a:rPr lang="en-US" sz="2000" dirty="0"/>
              <a:t>To find a copy of the log sheet to fax in blood sugars go to:</a:t>
            </a:r>
          </a:p>
          <a:p>
            <a:pPr>
              <a:buFont typeface="Arial" panose="020B0604020202020204" pitchFamily="34" charset="0"/>
              <a:buChar char="•"/>
              <a:defRPr/>
            </a:pPr>
            <a:r>
              <a:rPr lang="en-US" sz="2000" dirty="0">
                <a:hlinkClick r:id="rId3"/>
              </a:rPr>
              <a:t>www.childrensal.org</a:t>
            </a:r>
            <a:endParaRPr lang="en-US" sz="2000" dirty="0"/>
          </a:p>
          <a:p>
            <a:pPr>
              <a:buFont typeface="Arial" panose="020B0604020202020204" pitchFamily="34" charset="0"/>
              <a:buChar char="•"/>
              <a:defRPr/>
            </a:pPr>
            <a:r>
              <a:rPr lang="en-US" sz="2000" dirty="0"/>
              <a:t>Choose Programs and Services</a:t>
            </a:r>
          </a:p>
          <a:p>
            <a:pPr>
              <a:buFont typeface="Arial" panose="020B0604020202020204" pitchFamily="34" charset="0"/>
              <a:buChar char="•"/>
              <a:defRPr/>
            </a:pPr>
            <a:endParaRPr lang="en-US" sz="2000" dirty="0"/>
          </a:p>
          <a:p>
            <a:pPr>
              <a:buFont typeface="Arial" panose="020B0604020202020204" pitchFamily="34" charset="0"/>
              <a:buChar char="•"/>
              <a:defRPr/>
            </a:pPr>
            <a:endParaRPr lang="en-US" sz="2000" dirty="0"/>
          </a:p>
          <a:p>
            <a:pPr>
              <a:buFont typeface="Arial" panose="020B0604020202020204" pitchFamily="34" charset="0"/>
              <a:buChar char="•"/>
              <a:defRPr/>
            </a:pPr>
            <a:endParaRPr lang="en-US" sz="2000" dirty="0"/>
          </a:p>
          <a:p>
            <a:pPr>
              <a:buFont typeface="Arial" panose="020B0604020202020204" pitchFamily="34" charset="0"/>
              <a:buChar char="•"/>
              <a:defRPr/>
            </a:pPr>
            <a:endParaRPr lang="en-US" sz="2000" dirty="0"/>
          </a:p>
          <a:p>
            <a:pPr>
              <a:buFont typeface="Arial" panose="020B0604020202020204" pitchFamily="34" charset="0"/>
              <a:buChar char="•"/>
              <a:defRPr/>
            </a:pPr>
            <a:endParaRPr lang="en-US" sz="2000" dirty="0"/>
          </a:p>
          <a:p>
            <a:pPr>
              <a:buFont typeface="Arial" panose="020B0604020202020204" pitchFamily="34" charset="0"/>
              <a:buChar char="•"/>
              <a:defRPr/>
            </a:pPr>
            <a:endParaRPr lang="en-US" sz="2000" dirty="0"/>
          </a:p>
          <a:p>
            <a:pPr marL="0" indent="0">
              <a:buFont typeface="Arial" panose="020B0604020202020204" pitchFamily="34" charset="0"/>
              <a:buNone/>
              <a:defRPr/>
            </a:pPr>
            <a:endParaRPr lang="en-US" sz="2000" dirty="0"/>
          </a:p>
        </p:txBody>
      </p:sp>
      <p:pic>
        <p:nvPicPr>
          <p:cNvPr id="73732" name="Picture 4"/>
          <p:cNvPicPr>
            <a:picLocks noChangeAspect="1"/>
          </p:cNvPicPr>
          <p:nvPr/>
        </p:nvPicPr>
        <p:blipFill>
          <a:blip r:embed="rId4">
            <a:extLst>
              <a:ext uri="{28A0092B-C50C-407E-A947-70E740481C1C}">
                <a14:useLocalDpi xmlns:a14="http://schemas.microsoft.com/office/drawing/2010/main" val="0"/>
              </a:ext>
            </a:extLst>
          </a:blip>
          <a:srcRect l="9247" t="15977" r="2655" b="34792"/>
          <a:stretch>
            <a:fillRect/>
          </a:stretch>
        </p:blipFill>
        <p:spPr bwMode="auto">
          <a:xfrm>
            <a:off x="2027238" y="3121025"/>
            <a:ext cx="5211762" cy="3468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Up Arrow 1"/>
          <p:cNvSpPr>
            <a:spLocks noChangeArrowheads="1"/>
          </p:cNvSpPr>
          <p:nvPr/>
        </p:nvSpPr>
        <p:spPr bwMode="auto">
          <a:xfrm>
            <a:off x="4722813" y="3549650"/>
            <a:ext cx="320675" cy="258763"/>
          </a:xfrm>
          <a:prstGeom prst="upArrow">
            <a:avLst>
              <a:gd name="adj1" fmla="val 50000"/>
              <a:gd name="adj2" fmla="val 50000"/>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8"/>
              </a:srgbClr>
            </a:outerShdw>
          </a:effectLst>
        </p:spPr>
        <p:txBody>
          <a:bodyPr anchor="ctr"/>
          <a:lstStyle/>
          <a:p>
            <a:pPr algn="ctr">
              <a:defRPr/>
            </a:pPr>
            <a:endParaRPr lang="en-US">
              <a:solidFill>
                <a:schemeClr val="lt1"/>
              </a:solidFill>
              <a:latin typeface="+mn-lt"/>
              <a:ea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65138" y="635000"/>
            <a:ext cx="8221662" cy="1143000"/>
          </a:xfrm>
        </p:spPr>
        <p:txBody>
          <a:bodyPr/>
          <a:lstStyle/>
          <a:p>
            <a:r>
              <a:rPr lang="en-US" sz="3200" b="1">
                <a:latin typeface="Helvetica" charset="0"/>
                <a:ea typeface="MS PGothic" charset="0"/>
              </a:rPr>
              <a:t>Steps to Print Log Sheet from Website</a:t>
            </a:r>
          </a:p>
        </p:txBody>
      </p:sp>
      <p:sp>
        <p:nvSpPr>
          <p:cNvPr id="75779" name="Content Placeholder 2"/>
          <p:cNvSpPr>
            <a:spLocks noGrp="1"/>
          </p:cNvSpPr>
          <p:nvPr>
            <p:ph idx="1"/>
          </p:nvPr>
        </p:nvSpPr>
        <p:spPr>
          <a:xfrm>
            <a:off x="676275" y="1822450"/>
            <a:ext cx="8229600" cy="4279900"/>
          </a:xfrm>
        </p:spPr>
        <p:txBody>
          <a:bodyPr/>
          <a:lstStyle/>
          <a:p>
            <a:r>
              <a:rPr lang="en-US" sz="2000">
                <a:latin typeface="Helvetica" charset="0"/>
                <a:ea typeface="MS PGothic" charset="0"/>
              </a:rPr>
              <a:t>Then choose Endocrinology in the search box:</a:t>
            </a:r>
          </a:p>
          <a:p>
            <a:endParaRPr lang="en-US" sz="2000">
              <a:latin typeface="Helvetica" charset="0"/>
              <a:ea typeface="MS PGothic" charset="0"/>
            </a:endParaRPr>
          </a:p>
        </p:txBody>
      </p:sp>
      <p:pic>
        <p:nvPicPr>
          <p:cNvPr id="7578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2900" y="2220913"/>
            <a:ext cx="5583238" cy="3349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5781" name="TextBox 5"/>
          <p:cNvSpPr txBox="1">
            <a:spLocks noChangeArrowheads="1"/>
          </p:cNvSpPr>
          <p:nvPr/>
        </p:nvSpPr>
        <p:spPr bwMode="auto">
          <a:xfrm>
            <a:off x="1046163" y="5570538"/>
            <a:ext cx="27527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a:defRPr sz="3200">
                <a:solidFill>
                  <a:schemeClr val="tx1"/>
                </a:solidFill>
                <a:latin typeface="Helvetica" charset="0"/>
                <a:ea typeface="MS PGothic" charset="0"/>
                <a:cs typeface="MS PGothic" charset="0"/>
              </a:defRPr>
            </a:lvl1pPr>
            <a:lvl2pPr>
              <a:defRPr sz="2800">
                <a:solidFill>
                  <a:schemeClr val="tx1"/>
                </a:solidFill>
                <a:latin typeface="Helvetica" charset="0"/>
                <a:ea typeface="MS PGothic" charset="0"/>
                <a:cs typeface="MS PGothic" charset="0"/>
              </a:defRPr>
            </a:lvl2pPr>
            <a:lvl3pPr>
              <a:defRPr sz="2400">
                <a:solidFill>
                  <a:schemeClr val="tx1"/>
                </a:solidFill>
                <a:latin typeface="Helvetica" charset="0"/>
                <a:ea typeface="MS PGothic" charset="0"/>
                <a:cs typeface="MS PGothic" charset="0"/>
              </a:defRPr>
            </a:lvl3pPr>
            <a:lvl4pPr>
              <a:defRPr sz="2000">
                <a:solidFill>
                  <a:schemeClr val="tx1"/>
                </a:solidFill>
                <a:latin typeface="Helvetica" charset="0"/>
                <a:ea typeface="MS PGothic" charset="0"/>
                <a:cs typeface="MS PGothic" charset="0"/>
              </a:defRPr>
            </a:lvl4pPr>
            <a:lvl5pPr>
              <a:defRPr sz="2000">
                <a:solidFill>
                  <a:schemeClr val="tx1"/>
                </a:solidFill>
                <a:latin typeface="Helvetica" charset="0"/>
                <a:ea typeface="MS PGothic" charset="0"/>
                <a:cs typeface="MS PGothic" charset="0"/>
              </a:defRPr>
            </a:lvl5pPr>
            <a:lvl6pPr eaLnBrk="0" fontAlgn="base" hangingPunct="0">
              <a:spcAft>
                <a:spcPct val="0"/>
              </a:spcAft>
              <a:buFont typeface="Arial" charset="0"/>
              <a:buChar char="»"/>
              <a:defRPr sz="2000">
                <a:solidFill>
                  <a:schemeClr val="tx1"/>
                </a:solidFill>
                <a:latin typeface="Helvetica" charset="0"/>
                <a:ea typeface="MS PGothic" charset="0"/>
                <a:cs typeface="MS PGothic" charset="0"/>
              </a:defRPr>
            </a:lvl6pPr>
            <a:lvl7pPr eaLnBrk="0" fontAlgn="base" hangingPunct="0">
              <a:spcAft>
                <a:spcPct val="0"/>
              </a:spcAft>
              <a:buFont typeface="Arial" charset="0"/>
              <a:buChar char="»"/>
              <a:defRPr sz="2000">
                <a:solidFill>
                  <a:schemeClr val="tx1"/>
                </a:solidFill>
                <a:latin typeface="Helvetica" charset="0"/>
                <a:ea typeface="MS PGothic" charset="0"/>
                <a:cs typeface="MS PGothic" charset="0"/>
              </a:defRPr>
            </a:lvl7pPr>
            <a:lvl8pPr eaLnBrk="0" fontAlgn="base" hangingPunct="0">
              <a:spcAft>
                <a:spcPct val="0"/>
              </a:spcAft>
              <a:buFont typeface="Arial" charset="0"/>
              <a:buChar char="»"/>
              <a:defRPr sz="2000">
                <a:solidFill>
                  <a:schemeClr val="tx1"/>
                </a:solidFill>
                <a:latin typeface="Helvetica" charset="0"/>
                <a:ea typeface="MS PGothic" charset="0"/>
                <a:cs typeface="MS PGothic" charset="0"/>
              </a:defRPr>
            </a:lvl8pPr>
            <a:lvl9pPr eaLnBrk="0" fontAlgn="base" hangingPunct="0">
              <a:spcAft>
                <a:spcPct val="0"/>
              </a:spcAft>
              <a:buFont typeface="Arial" charset="0"/>
              <a:buChar char="»"/>
              <a:defRPr sz="2000">
                <a:solidFill>
                  <a:schemeClr val="tx1"/>
                </a:solidFill>
                <a:latin typeface="Helvetica" charset="0"/>
                <a:ea typeface="MS PGothic" charset="0"/>
                <a:cs typeface="MS PGothic" charset="0"/>
              </a:defRPr>
            </a:lvl9pPr>
          </a:lstStyle>
          <a:p>
            <a:pPr>
              <a:buFont typeface="Arial" charset="0"/>
              <a:buChar char="•"/>
            </a:pPr>
            <a:r>
              <a:rPr lang="en-US" sz="1800">
                <a:latin typeface="Arial" charset="0"/>
              </a:rPr>
              <a:t>Then click on search</a:t>
            </a:r>
          </a:p>
        </p:txBody>
      </p:sp>
      <p:sp>
        <p:nvSpPr>
          <p:cNvPr id="2" name="Right Arrow 1"/>
          <p:cNvSpPr>
            <a:spLocks noChangeArrowheads="1"/>
          </p:cNvSpPr>
          <p:nvPr/>
        </p:nvSpPr>
        <p:spPr bwMode="auto">
          <a:xfrm>
            <a:off x="1809750" y="4957763"/>
            <a:ext cx="227013" cy="268287"/>
          </a:xfrm>
          <a:prstGeom prst="rightArrow">
            <a:avLst>
              <a:gd name="adj1" fmla="val 50000"/>
              <a:gd name="adj2" fmla="val 50000"/>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8"/>
              </a:srgbClr>
            </a:outerShdw>
          </a:effectLst>
        </p:spPr>
        <p:txBody>
          <a:bodyPr anchor="ctr"/>
          <a:lstStyle/>
          <a:p>
            <a:pPr algn="ctr">
              <a:defRPr/>
            </a:pPr>
            <a:endParaRPr lang="en-US">
              <a:solidFill>
                <a:schemeClr val="lt1"/>
              </a:solidFill>
              <a:latin typeface="+mn-lt"/>
              <a:ea typeface="+mn-ea"/>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57200" y="635000"/>
            <a:ext cx="8686800" cy="1143000"/>
          </a:xfrm>
        </p:spPr>
        <p:txBody>
          <a:bodyPr/>
          <a:lstStyle/>
          <a:p>
            <a:r>
              <a:rPr lang="en-US" sz="3200" b="1">
                <a:latin typeface="Helvetica" charset="0"/>
                <a:ea typeface="MS PGothic" charset="0"/>
              </a:rPr>
              <a:t>Steps to Print Log Sheet from Website</a:t>
            </a:r>
          </a:p>
        </p:txBody>
      </p:sp>
      <p:sp>
        <p:nvSpPr>
          <p:cNvPr id="77827" name="Content Placeholder 2"/>
          <p:cNvSpPr>
            <a:spLocks noGrp="1"/>
          </p:cNvSpPr>
          <p:nvPr>
            <p:ph idx="1"/>
          </p:nvPr>
        </p:nvSpPr>
        <p:spPr>
          <a:xfrm>
            <a:off x="676275" y="1906588"/>
            <a:ext cx="8229600" cy="4278312"/>
          </a:xfrm>
        </p:spPr>
        <p:txBody>
          <a:bodyPr/>
          <a:lstStyle/>
          <a:p>
            <a:r>
              <a:rPr lang="en-US" sz="2000">
                <a:latin typeface="Helvetica" charset="0"/>
                <a:ea typeface="MS PGothic" charset="0"/>
              </a:rPr>
              <a:t>Click on Type  1(in red) in the first paragraph. </a:t>
            </a:r>
          </a:p>
          <a:p>
            <a:endParaRPr lang="en-US" sz="2000">
              <a:latin typeface="Helvetica" charset="0"/>
              <a:ea typeface="MS PGothic" charset="0"/>
            </a:endParaRPr>
          </a:p>
          <a:p>
            <a:endParaRPr lang="en-US" sz="2000">
              <a:latin typeface="Helvetica" charset="0"/>
              <a:ea typeface="MS PGothic" charset="0"/>
            </a:endParaRPr>
          </a:p>
        </p:txBody>
      </p:sp>
      <p:pic>
        <p:nvPicPr>
          <p:cNvPr id="77828" name="Picture 3"/>
          <p:cNvPicPr>
            <a:picLocks noChangeAspect="1"/>
          </p:cNvPicPr>
          <p:nvPr/>
        </p:nvPicPr>
        <p:blipFill>
          <a:blip r:embed="rId3">
            <a:extLst>
              <a:ext uri="{28A0092B-C50C-407E-A947-70E740481C1C}">
                <a14:useLocalDpi xmlns:a14="http://schemas.microsoft.com/office/drawing/2010/main" val="0"/>
              </a:ext>
            </a:extLst>
          </a:blip>
          <a:srcRect l="6474" t="17751" r="6795" b="34248"/>
          <a:stretch>
            <a:fillRect/>
          </a:stretch>
        </p:blipFill>
        <p:spPr bwMode="auto">
          <a:xfrm>
            <a:off x="1639888" y="2328863"/>
            <a:ext cx="5165725" cy="4090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Up Arrow 1"/>
          <p:cNvSpPr>
            <a:spLocks noChangeArrowheads="1"/>
          </p:cNvSpPr>
          <p:nvPr/>
        </p:nvSpPr>
        <p:spPr bwMode="auto">
          <a:xfrm>
            <a:off x="4976813" y="4811713"/>
            <a:ext cx="207962" cy="217487"/>
          </a:xfrm>
          <a:prstGeom prst="upArrow">
            <a:avLst>
              <a:gd name="adj1" fmla="val 50000"/>
              <a:gd name="adj2" fmla="val 50000"/>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8"/>
              </a:srgbClr>
            </a:outerShdw>
          </a:effectLst>
        </p:spPr>
        <p:txBody>
          <a:bodyPr anchor="ctr"/>
          <a:lstStyle/>
          <a:p>
            <a:pPr algn="ctr">
              <a:defRPr/>
            </a:pPr>
            <a:endParaRPr lang="en-US">
              <a:solidFill>
                <a:schemeClr val="lt1"/>
              </a:solidFill>
              <a:latin typeface="+mn-lt"/>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l="10297" t="10909" r="10558" b="29382"/>
          <a:stretch>
            <a:fillRect/>
          </a:stretch>
        </p:blipFill>
        <p:spPr>
          <a:xfrm>
            <a:off x="2319338" y="2714625"/>
            <a:ext cx="5089525" cy="3779838"/>
          </a:xfrm>
        </p:spPr>
      </p:pic>
      <p:sp>
        <p:nvSpPr>
          <p:cNvPr id="79875" name="TextBox 4"/>
          <p:cNvSpPr txBox="1">
            <a:spLocks noChangeArrowheads="1"/>
          </p:cNvSpPr>
          <p:nvPr/>
        </p:nvSpPr>
        <p:spPr bwMode="auto">
          <a:xfrm>
            <a:off x="1017588" y="1790700"/>
            <a:ext cx="733425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Helvetica" charset="0"/>
                <a:ea typeface="MS PGothic" charset="0"/>
                <a:cs typeface="MS PGothic" charset="0"/>
              </a:defRPr>
            </a:lvl1pPr>
            <a:lvl2pPr>
              <a:defRPr sz="2800">
                <a:solidFill>
                  <a:schemeClr val="tx1"/>
                </a:solidFill>
                <a:latin typeface="Helvetica" charset="0"/>
                <a:ea typeface="MS PGothic" charset="0"/>
                <a:cs typeface="MS PGothic" charset="0"/>
              </a:defRPr>
            </a:lvl2pPr>
            <a:lvl3pPr>
              <a:defRPr sz="2400">
                <a:solidFill>
                  <a:schemeClr val="tx1"/>
                </a:solidFill>
                <a:latin typeface="Helvetica" charset="0"/>
                <a:ea typeface="MS PGothic" charset="0"/>
                <a:cs typeface="MS PGothic" charset="0"/>
              </a:defRPr>
            </a:lvl3pPr>
            <a:lvl4pPr>
              <a:defRPr sz="2000">
                <a:solidFill>
                  <a:schemeClr val="tx1"/>
                </a:solidFill>
                <a:latin typeface="Helvetica" charset="0"/>
                <a:ea typeface="MS PGothic" charset="0"/>
                <a:cs typeface="MS PGothic" charset="0"/>
              </a:defRPr>
            </a:lvl4pPr>
            <a:lvl5pPr>
              <a:defRPr sz="2000">
                <a:solidFill>
                  <a:schemeClr val="tx1"/>
                </a:solidFill>
                <a:latin typeface="Helvetica" charset="0"/>
                <a:ea typeface="MS PGothic" charset="0"/>
                <a:cs typeface="MS PGothic" charset="0"/>
              </a:defRPr>
            </a:lvl5pPr>
            <a:lvl6pPr eaLnBrk="0" fontAlgn="base" hangingPunct="0">
              <a:spcAft>
                <a:spcPct val="0"/>
              </a:spcAft>
              <a:buFont typeface="Arial" charset="0"/>
              <a:buChar char="»"/>
              <a:defRPr sz="2000">
                <a:solidFill>
                  <a:schemeClr val="tx1"/>
                </a:solidFill>
                <a:latin typeface="Helvetica" charset="0"/>
                <a:ea typeface="MS PGothic" charset="0"/>
                <a:cs typeface="MS PGothic" charset="0"/>
              </a:defRPr>
            </a:lvl6pPr>
            <a:lvl7pPr eaLnBrk="0" fontAlgn="base" hangingPunct="0">
              <a:spcAft>
                <a:spcPct val="0"/>
              </a:spcAft>
              <a:buFont typeface="Arial" charset="0"/>
              <a:buChar char="»"/>
              <a:defRPr sz="2000">
                <a:solidFill>
                  <a:schemeClr val="tx1"/>
                </a:solidFill>
                <a:latin typeface="Helvetica" charset="0"/>
                <a:ea typeface="MS PGothic" charset="0"/>
                <a:cs typeface="MS PGothic" charset="0"/>
              </a:defRPr>
            </a:lvl7pPr>
            <a:lvl8pPr eaLnBrk="0" fontAlgn="base" hangingPunct="0">
              <a:spcAft>
                <a:spcPct val="0"/>
              </a:spcAft>
              <a:buFont typeface="Arial" charset="0"/>
              <a:buChar char="»"/>
              <a:defRPr sz="2000">
                <a:solidFill>
                  <a:schemeClr val="tx1"/>
                </a:solidFill>
                <a:latin typeface="Helvetica" charset="0"/>
                <a:ea typeface="MS PGothic" charset="0"/>
                <a:cs typeface="MS PGothic" charset="0"/>
              </a:defRPr>
            </a:lvl8pPr>
            <a:lvl9pPr eaLnBrk="0" fontAlgn="base" hangingPunct="0">
              <a:spcAft>
                <a:spcPct val="0"/>
              </a:spcAft>
              <a:buFont typeface="Arial" charset="0"/>
              <a:buChar char="»"/>
              <a:defRPr sz="2000">
                <a:solidFill>
                  <a:schemeClr val="tx1"/>
                </a:solidFill>
                <a:latin typeface="Helvetica" charset="0"/>
                <a:ea typeface="MS PGothic" charset="0"/>
                <a:cs typeface="MS PGothic" charset="0"/>
              </a:defRPr>
            </a:lvl9pPr>
          </a:lstStyle>
          <a:p>
            <a:r>
              <a:rPr lang="en-US" sz="1800">
                <a:latin typeface="Arial" charset="0"/>
              </a:rPr>
              <a:t>On this screen you scroll down and under Resources you select Insuli Injection Blood Sugar Log Fax Sheet. </a:t>
            </a:r>
          </a:p>
        </p:txBody>
      </p:sp>
      <p:sp>
        <p:nvSpPr>
          <p:cNvPr id="2" name="Left Arrow 1"/>
          <p:cNvSpPr>
            <a:spLocks noChangeArrowheads="1"/>
          </p:cNvSpPr>
          <p:nvPr/>
        </p:nvSpPr>
        <p:spPr bwMode="auto">
          <a:xfrm>
            <a:off x="5091113" y="6078538"/>
            <a:ext cx="376237" cy="168275"/>
          </a:xfrm>
          <a:prstGeom prst="leftArrow">
            <a:avLst>
              <a:gd name="adj1" fmla="val 50000"/>
              <a:gd name="adj2" fmla="val 49996"/>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8"/>
              </a:srgbClr>
            </a:outerShdw>
          </a:effectLst>
        </p:spPr>
        <p:txBody>
          <a:bodyPr anchor="ctr"/>
          <a:lstStyle/>
          <a:p>
            <a:pPr algn="ctr">
              <a:defRPr/>
            </a:pPr>
            <a:endParaRPr lang="en-US">
              <a:solidFill>
                <a:schemeClr val="lt1"/>
              </a:solidFill>
              <a:latin typeface="+mn-lt"/>
              <a:ea typeface="+mn-ea"/>
              <a:cs typeface="+mn-cs"/>
            </a:endParaRPr>
          </a:p>
        </p:txBody>
      </p:sp>
      <p:sp>
        <p:nvSpPr>
          <p:cNvPr id="79877" name="Title 2"/>
          <p:cNvSpPr>
            <a:spLocks noGrp="1"/>
          </p:cNvSpPr>
          <p:nvPr>
            <p:ph type="title"/>
          </p:nvPr>
        </p:nvSpPr>
        <p:spPr>
          <a:xfrm>
            <a:off x="457200" y="635000"/>
            <a:ext cx="8686800" cy="1143000"/>
          </a:xfrm>
        </p:spPr>
        <p:txBody>
          <a:bodyPr/>
          <a:lstStyle/>
          <a:p>
            <a:r>
              <a:rPr lang="en-US" sz="3200" b="1">
                <a:latin typeface="Helvetica" charset="0"/>
                <a:ea typeface="MS PGothic" charset="0"/>
              </a:rPr>
              <a:t>Steps to Print Log Sheet from Website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457200" y="635000"/>
            <a:ext cx="8686800" cy="1143000"/>
          </a:xfrm>
        </p:spPr>
        <p:txBody>
          <a:bodyPr/>
          <a:lstStyle/>
          <a:p>
            <a:r>
              <a:rPr lang="en-US" sz="3200" b="1">
                <a:latin typeface="Helvetica" charset="0"/>
                <a:ea typeface="MS PGothic" charset="0"/>
              </a:rPr>
              <a:t>Reporting Blood Sugars</a:t>
            </a:r>
          </a:p>
        </p:txBody>
      </p:sp>
      <p:sp>
        <p:nvSpPr>
          <p:cNvPr id="81923" name="Content Placeholder 2"/>
          <p:cNvSpPr>
            <a:spLocks noGrp="1"/>
          </p:cNvSpPr>
          <p:nvPr>
            <p:ph idx="1"/>
          </p:nvPr>
        </p:nvSpPr>
        <p:spPr>
          <a:xfrm>
            <a:off x="676275" y="1906588"/>
            <a:ext cx="8229600" cy="4278312"/>
          </a:xfrm>
        </p:spPr>
        <p:txBody>
          <a:bodyPr/>
          <a:lstStyle/>
          <a:p>
            <a:r>
              <a:rPr lang="en-US" sz="2000">
                <a:latin typeface="Helvetica" charset="0"/>
                <a:ea typeface="MS PGothic" charset="0"/>
              </a:rPr>
              <a:t>When possible, it is best if you send the school readings home to the parent/caregiver so they can report home and school readings at the same time.</a:t>
            </a:r>
          </a:p>
          <a:p>
            <a:r>
              <a:rPr lang="en-US" sz="2000">
                <a:latin typeface="Helvetica" charset="0"/>
                <a:ea typeface="MS PGothic" charset="0"/>
              </a:rPr>
              <a:t>However, if you are seeing patterns or have concerns with blood glucose levels during the school day, fax/call in readings using the  log sheet previously shown (or one in the same format), also send a copy home with student so the parent/caregiver is aware.</a:t>
            </a:r>
          </a:p>
          <a:p>
            <a:r>
              <a:rPr lang="en-US" sz="2000">
                <a:latin typeface="Helvetica" charset="0"/>
                <a:ea typeface="MS PGothic" charset="0"/>
              </a:rPr>
              <a:t>Please include your fax number (if your fax is not working please give your lead nurses’ fax number so updated insulin orders may be faxed to you if needed).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Content Placeholder 2"/>
          <p:cNvSpPr>
            <a:spLocks noGrp="1"/>
          </p:cNvSpPr>
          <p:nvPr>
            <p:ph idx="1"/>
          </p:nvPr>
        </p:nvSpPr>
        <p:spPr>
          <a:xfrm>
            <a:off x="676275" y="1906588"/>
            <a:ext cx="8229600" cy="4278312"/>
          </a:xfrm>
        </p:spPr>
        <p:txBody>
          <a:bodyPr/>
          <a:lstStyle/>
          <a:p>
            <a:pPr marL="0" indent="0">
              <a:buFont typeface="Arial" charset="0"/>
              <a:buNone/>
            </a:pPr>
            <a:r>
              <a:rPr lang="en-US" sz="1800">
                <a:latin typeface="Helvetica" charset="0"/>
                <a:ea typeface="MS PGothic" charset="0"/>
              </a:rPr>
              <a:t>We have received blood sugars on a student and changed their lunch ratio.</a:t>
            </a:r>
          </a:p>
          <a:p>
            <a:pPr marL="0" indent="0">
              <a:buFont typeface="Arial" charset="0"/>
              <a:buNone/>
            </a:pPr>
            <a:r>
              <a:rPr lang="en-US" sz="1800">
                <a:latin typeface="Helvetica" charset="0"/>
                <a:ea typeface="MS PGothic" charset="0"/>
              </a:rPr>
              <a:t>Your school fax is currently not working.</a:t>
            </a:r>
          </a:p>
          <a:p>
            <a:pPr marL="0" indent="0">
              <a:buFont typeface="Arial" charset="0"/>
              <a:buNone/>
            </a:pPr>
            <a:r>
              <a:rPr lang="en-US" sz="1800">
                <a:latin typeface="Helvetica" charset="0"/>
                <a:ea typeface="MS PGothic" charset="0"/>
              </a:rPr>
              <a:t>How will you get the updated insulin orders?</a:t>
            </a:r>
          </a:p>
          <a:p>
            <a:pPr marL="0" indent="0">
              <a:buFont typeface="Arial" charset="0"/>
              <a:buNone/>
            </a:pPr>
            <a:endParaRPr lang="en-US" sz="1800">
              <a:latin typeface="Helvetica" charset="0"/>
              <a:ea typeface="MS PGothic" charset="0"/>
            </a:endParaRPr>
          </a:p>
          <a:p>
            <a:pPr marL="0" indent="0">
              <a:buFont typeface="Arial" charset="0"/>
              <a:buNone/>
            </a:pPr>
            <a:r>
              <a:rPr lang="en-US" sz="1800">
                <a:latin typeface="Helvetica" charset="0"/>
                <a:ea typeface="MS PGothic" charset="0"/>
              </a:rPr>
              <a:t>We can fax or email them to the parent/caregiver</a:t>
            </a:r>
          </a:p>
          <a:p>
            <a:pPr marL="0" indent="0">
              <a:buFont typeface="Arial" charset="0"/>
              <a:buNone/>
            </a:pPr>
            <a:r>
              <a:rPr lang="en-US" sz="1800">
                <a:latin typeface="Helvetica" charset="0"/>
                <a:ea typeface="MS PGothic" charset="0"/>
              </a:rPr>
              <a:t>Fax orders to your lead nurse</a:t>
            </a:r>
          </a:p>
          <a:p>
            <a:pPr marL="0" indent="0">
              <a:buFont typeface="Arial" charset="0"/>
              <a:buNone/>
            </a:pPr>
            <a:r>
              <a:rPr lang="en-US" sz="1800">
                <a:latin typeface="Helvetica" charset="0"/>
                <a:ea typeface="MS PGothic" charset="0"/>
              </a:rPr>
              <a:t>We cannot email the orders directly to school nurses</a:t>
            </a:r>
          </a:p>
          <a:p>
            <a:pPr marL="0" indent="0">
              <a:buFont typeface="Arial" charset="0"/>
              <a:buNone/>
            </a:pPr>
            <a:endParaRPr lang="en-US" sz="1800">
              <a:latin typeface="Helvetica" charset="0"/>
              <a:ea typeface="MS PGothic" charset="0"/>
            </a:endParaRPr>
          </a:p>
          <a:p>
            <a:pPr marL="0" indent="0">
              <a:buFont typeface="Arial" charset="0"/>
              <a:buNone/>
            </a:pPr>
            <a:endParaRPr lang="en-US" sz="1800">
              <a:latin typeface="Helvetica" charset="0"/>
              <a:ea typeface="MS PGothic" charset="0"/>
            </a:endParaRPr>
          </a:p>
        </p:txBody>
      </p:sp>
      <p:sp>
        <p:nvSpPr>
          <p:cNvPr id="86019" name="Title 3"/>
          <p:cNvSpPr>
            <a:spLocks noGrp="1"/>
          </p:cNvSpPr>
          <p:nvPr>
            <p:ph type="title"/>
          </p:nvPr>
        </p:nvSpPr>
        <p:spPr>
          <a:xfrm>
            <a:off x="457200" y="635000"/>
            <a:ext cx="8686800" cy="1143000"/>
          </a:xfrm>
        </p:spPr>
        <p:txBody>
          <a:bodyPr/>
          <a:lstStyle/>
          <a:p>
            <a:r>
              <a:rPr lang="en-US" sz="3200" b="1" dirty="0">
                <a:latin typeface="Helvetica" charset="0"/>
                <a:ea typeface="MS PGothic" charset="0"/>
              </a:rPr>
              <a:t>Scenario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499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499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499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457200" y="635000"/>
            <a:ext cx="8686800" cy="1143000"/>
          </a:xfrm>
        </p:spPr>
        <p:txBody>
          <a:bodyPr/>
          <a:lstStyle/>
          <a:p>
            <a:r>
              <a:rPr lang="en-US" sz="3200" b="1">
                <a:latin typeface="Helvetica" charset="0"/>
                <a:ea typeface="MS PGothic" charset="0"/>
              </a:rPr>
              <a:t>Hypoglycemia</a:t>
            </a:r>
          </a:p>
        </p:txBody>
      </p:sp>
      <p:pic>
        <p:nvPicPr>
          <p:cNvPr id="87043" name="Content Placeholder 3" descr="low-blood-sugar-8865_1.jpg"/>
          <p:cNvPicPr>
            <a:picLocks noGrp="1" noChangeAspect="1"/>
          </p:cNvPicPr>
          <p:nvPr>
            <p:ph idx="1"/>
          </p:nvPr>
        </p:nvPicPr>
        <p:blipFill>
          <a:blip r:embed="rId3">
            <a:extLst>
              <a:ext uri="{28A0092B-C50C-407E-A947-70E740481C1C}">
                <a14:useLocalDpi xmlns:a14="http://schemas.microsoft.com/office/drawing/2010/main" val="0"/>
              </a:ext>
            </a:extLst>
          </a:blip>
          <a:srcRect l="-58688" r="-58688"/>
          <a:stretch>
            <a:fillRect/>
          </a:stretch>
        </p:blipFill>
        <p:spPr>
          <a:xfrm>
            <a:off x="676275" y="1906588"/>
            <a:ext cx="8229600" cy="4278312"/>
          </a:xfrm>
        </p:spPr>
      </p:pic>
      <p:sp>
        <p:nvSpPr>
          <p:cNvPr id="87044" name="TextBox 4"/>
          <p:cNvSpPr txBox="1">
            <a:spLocks noChangeArrowheads="1"/>
          </p:cNvSpPr>
          <p:nvPr/>
        </p:nvSpPr>
        <p:spPr bwMode="auto">
          <a:xfrm>
            <a:off x="676275" y="6397625"/>
            <a:ext cx="2665413"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Helvetica" charset="0"/>
                <a:ea typeface="MS PGothic" charset="0"/>
                <a:cs typeface="MS PGothic" charset="0"/>
              </a:defRPr>
            </a:lvl1pPr>
            <a:lvl2pPr>
              <a:defRPr sz="2800">
                <a:solidFill>
                  <a:schemeClr val="tx1"/>
                </a:solidFill>
                <a:latin typeface="Helvetica" charset="0"/>
                <a:ea typeface="MS PGothic" charset="0"/>
                <a:cs typeface="MS PGothic" charset="0"/>
              </a:defRPr>
            </a:lvl2pPr>
            <a:lvl3pPr>
              <a:defRPr sz="2400">
                <a:solidFill>
                  <a:schemeClr val="tx1"/>
                </a:solidFill>
                <a:latin typeface="Helvetica" charset="0"/>
                <a:ea typeface="MS PGothic" charset="0"/>
                <a:cs typeface="MS PGothic" charset="0"/>
              </a:defRPr>
            </a:lvl3pPr>
            <a:lvl4pPr>
              <a:defRPr sz="2000">
                <a:solidFill>
                  <a:schemeClr val="tx1"/>
                </a:solidFill>
                <a:latin typeface="Helvetica" charset="0"/>
                <a:ea typeface="MS PGothic" charset="0"/>
                <a:cs typeface="MS PGothic" charset="0"/>
              </a:defRPr>
            </a:lvl4pPr>
            <a:lvl5pPr>
              <a:defRPr sz="2000">
                <a:solidFill>
                  <a:schemeClr val="tx1"/>
                </a:solidFill>
                <a:latin typeface="Helvetica" charset="0"/>
                <a:ea typeface="MS PGothic" charset="0"/>
                <a:cs typeface="MS PGothic" charset="0"/>
              </a:defRPr>
            </a:lvl5pPr>
            <a:lvl6pPr eaLnBrk="0" fontAlgn="base" hangingPunct="0">
              <a:spcAft>
                <a:spcPct val="0"/>
              </a:spcAft>
              <a:buFont typeface="Arial" charset="0"/>
              <a:buChar char="»"/>
              <a:defRPr sz="2000">
                <a:solidFill>
                  <a:schemeClr val="tx1"/>
                </a:solidFill>
                <a:latin typeface="Helvetica" charset="0"/>
                <a:ea typeface="MS PGothic" charset="0"/>
                <a:cs typeface="MS PGothic" charset="0"/>
              </a:defRPr>
            </a:lvl6pPr>
            <a:lvl7pPr eaLnBrk="0" fontAlgn="base" hangingPunct="0">
              <a:spcAft>
                <a:spcPct val="0"/>
              </a:spcAft>
              <a:buFont typeface="Arial" charset="0"/>
              <a:buChar char="»"/>
              <a:defRPr sz="2000">
                <a:solidFill>
                  <a:schemeClr val="tx1"/>
                </a:solidFill>
                <a:latin typeface="Helvetica" charset="0"/>
                <a:ea typeface="MS PGothic" charset="0"/>
                <a:cs typeface="MS PGothic" charset="0"/>
              </a:defRPr>
            </a:lvl7pPr>
            <a:lvl8pPr eaLnBrk="0" fontAlgn="base" hangingPunct="0">
              <a:spcAft>
                <a:spcPct val="0"/>
              </a:spcAft>
              <a:buFont typeface="Arial" charset="0"/>
              <a:buChar char="»"/>
              <a:defRPr sz="2000">
                <a:solidFill>
                  <a:schemeClr val="tx1"/>
                </a:solidFill>
                <a:latin typeface="Helvetica" charset="0"/>
                <a:ea typeface="MS PGothic" charset="0"/>
                <a:cs typeface="MS PGothic" charset="0"/>
              </a:defRPr>
            </a:lvl8pPr>
            <a:lvl9pPr eaLnBrk="0" fontAlgn="base" hangingPunct="0">
              <a:spcAft>
                <a:spcPct val="0"/>
              </a:spcAft>
              <a:buFont typeface="Arial" charset="0"/>
              <a:buChar char="»"/>
              <a:defRPr sz="2000">
                <a:solidFill>
                  <a:schemeClr val="tx1"/>
                </a:solidFill>
                <a:latin typeface="Helvetica" charset="0"/>
                <a:ea typeface="MS PGothic" charset="0"/>
                <a:cs typeface="MS PGothic" charset="0"/>
              </a:defRPr>
            </a:lvl9pPr>
          </a:lstStyle>
          <a:p>
            <a:r>
              <a:rPr lang="en-US" sz="800">
                <a:latin typeface="Arial" charset="0"/>
              </a:rPr>
              <a:t>www.drugline.org</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457200" y="635000"/>
            <a:ext cx="8686800" cy="1143000"/>
          </a:xfrm>
        </p:spPr>
        <p:txBody>
          <a:bodyPr/>
          <a:lstStyle/>
          <a:p>
            <a:r>
              <a:rPr lang="en-US" sz="3200" b="1">
                <a:latin typeface="Helvetica" charset="0"/>
                <a:ea typeface="MS PGothic" charset="0"/>
              </a:rPr>
              <a:t>Hypoglycemia Treatment- Fast Acting Carbohydrates</a:t>
            </a:r>
          </a:p>
        </p:txBody>
      </p:sp>
      <p:pic>
        <p:nvPicPr>
          <p:cNvPr id="91139" name="Content Placeholder 3" descr="20110929juiceboxprimaryu.jpg"/>
          <p:cNvPicPr>
            <a:picLocks noGrp="1" noChangeAspect="1"/>
          </p:cNvPicPr>
          <p:nvPr>
            <p:ph idx="1"/>
          </p:nvPr>
        </p:nvPicPr>
        <p:blipFill>
          <a:blip r:embed="rId3">
            <a:extLst>
              <a:ext uri="{28A0092B-C50C-407E-A947-70E740481C1C}">
                <a14:useLocalDpi xmlns:a14="http://schemas.microsoft.com/office/drawing/2010/main" val="0"/>
              </a:ext>
            </a:extLst>
          </a:blip>
          <a:srcRect l="-15488" t="-12810" r="-290109" b="-140639"/>
          <a:stretch>
            <a:fillRect/>
          </a:stretch>
        </p:blipFill>
        <p:spPr>
          <a:xfrm>
            <a:off x="676275" y="1906588"/>
            <a:ext cx="8229600" cy="4278312"/>
          </a:xfrm>
        </p:spPr>
      </p:pic>
      <p:pic>
        <p:nvPicPr>
          <p:cNvPr id="91140" name="Picture 4" descr="0060538895778_500X50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57925" y="2106613"/>
            <a:ext cx="2322513" cy="1843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1141" name="Picture 5" descr="0060538819332_500X50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46475" y="2106613"/>
            <a:ext cx="2493963" cy="3036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1142" name="Picture 7" descr="s-l100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74838" y="3949700"/>
            <a:ext cx="1222375" cy="2230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1143" name="TextBox 9"/>
          <p:cNvSpPr txBox="1">
            <a:spLocks noChangeArrowheads="1"/>
          </p:cNvSpPr>
          <p:nvPr/>
        </p:nvSpPr>
        <p:spPr bwMode="auto">
          <a:xfrm>
            <a:off x="6040438" y="5576888"/>
            <a:ext cx="1285875"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Helvetica" charset="0"/>
                <a:ea typeface="MS PGothic" charset="0"/>
                <a:cs typeface="MS PGothic" charset="0"/>
              </a:defRPr>
            </a:lvl1pPr>
            <a:lvl2pPr>
              <a:defRPr sz="2800">
                <a:solidFill>
                  <a:schemeClr val="tx1"/>
                </a:solidFill>
                <a:latin typeface="Helvetica" charset="0"/>
                <a:ea typeface="MS PGothic" charset="0"/>
                <a:cs typeface="MS PGothic" charset="0"/>
              </a:defRPr>
            </a:lvl2pPr>
            <a:lvl3pPr>
              <a:defRPr sz="2400">
                <a:solidFill>
                  <a:schemeClr val="tx1"/>
                </a:solidFill>
                <a:latin typeface="Helvetica" charset="0"/>
                <a:ea typeface="MS PGothic" charset="0"/>
                <a:cs typeface="MS PGothic" charset="0"/>
              </a:defRPr>
            </a:lvl3pPr>
            <a:lvl4pPr>
              <a:defRPr sz="2000">
                <a:solidFill>
                  <a:schemeClr val="tx1"/>
                </a:solidFill>
                <a:latin typeface="Helvetica" charset="0"/>
                <a:ea typeface="MS PGothic" charset="0"/>
                <a:cs typeface="MS PGothic" charset="0"/>
              </a:defRPr>
            </a:lvl4pPr>
            <a:lvl5pPr>
              <a:defRPr sz="2000">
                <a:solidFill>
                  <a:schemeClr val="tx1"/>
                </a:solidFill>
                <a:latin typeface="Helvetica" charset="0"/>
                <a:ea typeface="MS PGothic" charset="0"/>
                <a:cs typeface="MS PGothic" charset="0"/>
              </a:defRPr>
            </a:lvl5pPr>
            <a:lvl6pPr eaLnBrk="0" fontAlgn="base" hangingPunct="0">
              <a:spcAft>
                <a:spcPct val="0"/>
              </a:spcAft>
              <a:buFont typeface="Arial" charset="0"/>
              <a:buChar char="»"/>
              <a:defRPr sz="2000">
                <a:solidFill>
                  <a:schemeClr val="tx1"/>
                </a:solidFill>
                <a:latin typeface="Helvetica" charset="0"/>
                <a:ea typeface="MS PGothic" charset="0"/>
                <a:cs typeface="MS PGothic" charset="0"/>
              </a:defRPr>
            </a:lvl6pPr>
            <a:lvl7pPr eaLnBrk="0" fontAlgn="base" hangingPunct="0">
              <a:spcAft>
                <a:spcPct val="0"/>
              </a:spcAft>
              <a:buFont typeface="Arial" charset="0"/>
              <a:buChar char="»"/>
              <a:defRPr sz="2000">
                <a:solidFill>
                  <a:schemeClr val="tx1"/>
                </a:solidFill>
                <a:latin typeface="Helvetica" charset="0"/>
                <a:ea typeface="MS PGothic" charset="0"/>
                <a:cs typeface="MS PGothic" charset="0"/>
              </a:defRPr>
            </a:lvl7pPr>
            <a:lvl8pPr eaLnBrk="0" fontAlgn="base" hangingPunct="0">
              <a:spcAft>
                <a:spcPct val="0"/>
              </a:spcAft>
              <a:buFont typeface="Arial" charset="0"/>
              <a:buChar char="»"/>
              <a:defRPr sz="2000">
                <a:solidFill>
                  <a:schemeClr val="tx1"/>
                </a:solidFill>
                <a:latin typeface="Helvetica" charset="0"/>
                <a:ea typeface="MS PGothic" charset="0"/>
                <a:cs typeface="MS PGothic" charset="0"/>
              </a:defRPr>
            </a:lvl8pPr>
            <a:lvl9pPr eaLnBrk="0" fontAlgn="base" hangingPunct="0">
              <a:spcAft>
                <a:spcPct val="0"/>
              </a:spcAft>
              <a:buFont typeface="Arial" charset="0"/>
              <a:buChar char="»"/>
              <a:defRPr sz="2000">
                <a:solidFill>
                  <a:schemeClr val="tx1"/>
                </a:solidFill>
                <a:latin typeface="Helvetica" charset="0"/>
                <a:ea typeface="MS PGothic" charset="0"/>
                <a:cs typeface="MS PGothic" charset="0"/>
              </a:defRPr>
            </a:lvl9pPr>
          </a:lstStyle>
          <a:p>
            <a:r>
              <a:rPr lang="en-US" sz="800">
                <a:latin typeface="Arial" charset="0"/>
              </a:rPr>
              <a:t>Drinks.seriouseats.com</a:t>
            </a:r>
          </a:p>
          <a:p>
            <a:r>
              <a:rPr lang="en-US" sz="800">
                <a:latin typeface="Arial" charset="0"/>
              </a:rPr>
              <a:t>www.walmart.com</a:t>
            </a:r>
          </a:p>
          <a:p>
            <a:r>
              <a:rPr lang="en-US" sz="800">
                <a:latin typeface="Arial" charset="0"/>
              </a:rPr>
              <a:t>www.ebay.com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604838"/>
            <a:ext cx="8686800" cy="1143000"/>
          </a:xfrm>
        </p:spPr>
        <p:txBody>
          <a:bodyPr/>
          <a:lstStyle/>
          <a:p>
            <a:r>
              <a:rPr lang="en-US" sz="3200" b="1" dirty="0">
                <a:ea typeface="MS PGothic" charset="0"/>
                <a:cs typeface="Helvetica"/>
              </a:rPr>
              <a:t>Injection with Insulin Pen</a:t>
            </a:r>
          </a:p>
        </p:txBody>
      </p:sp>
      <p:sp>
        <p:nvSpPr>
          <p:cNvPr id="19459" name="Content Placeholder 2"/>
          <p:cNvSpPr>
            <a:spLocks noGrp="1"/>
          </p:cNvSpPr>
          <p:nvPr>
            <p:ph idx="1"/>
          </p:nvPr>
        </p:nvSpPr>
        <p:spPr>
          <a:xfrm>
            <a:off x="676275" y="1747838"/>
            <a:ext cx="8229600" cy="4278312"/>
          </a:xfrm>
        </p:spPr>
        <p:txBody>
          <a:bodyPr/>
          <a:lstStyle/>
          <a:p>
            <a:pPr marL="0" indent="0">
              <a:buFont typeface="Arial" charset="0"/>
              <a:buNone/>
            </a:pPr>
            <a:endParaRPr lang="en-US" sz="800">
              <a:latin typeface="Helvetica" charset="0"/>
              <a:ea typeface="MS PGothic" charset="0"/>
            </a:endParaRPr>
          </a:p>
          <a:p>
            <a:pPr marL="0" indent="0">
              <a:buFont typeface="Arial" charset="0"/>
              <a:buNone/>
            </a:pPr>
            <a:endParaRPr lang="en-US" sz="800">
              <a:latin typeface="Helvetica" charset="0"/>
              <a:ea typeface="MS PGothic" charset="0"/>
            </a:endParaRPr>
          </a:p>
          <a:p>
            <a:pPr marL="0" indent="0">
              <a:buFont typeface="Arial" charset="0"/>
              <a:buNone/>
            </a:pPr>
            <a:endParaRPr lang="en-US" sz="800">
              <a:latin typeface="Helvetica" charset="0"/>
              <a:ea typeface="MS PGothic" charset="0"/>
            </a:endParaRPr>
          </a:p>
          <a:p>
            <a:pPr marL="0" indent="0">
              <a:buFont typeface="Arial" charset="0"/>
              <a:buNone/>
            </a:pPr>
            <a:endParaRPr lang="en-US" sz="800">
              <a:latin typeface="Helvetica" charset="0"/>
              <a:ea typeface="MS PGothic" charset="0"/>
            </a:endParaRPr>
          </a:p>
          <a:p>
            <a:pPr marL="0" indent="0">
              <a:buFont typeface="Arial" charset="0"/>
              <a:buNone/>
            </a:pPr>
            <a:endParaRPr lang="en-US" sz="800">
              <a:latin typeface="Helvetica" charset="0"/>
              <a:ea typeface="MS PGothic" charset="0"/>
            </a:endParaRPr>
          </a:p>
          <a:p>
            <a:pPr marL="0" indent="0">
              <a:buFont typeface="Arial" charset="0"/>
              <a:buNone/>
            </a:pPr>
            <a:endParaRPr lang="en-US" sz="800">
              <a:latin typeface="Helvetica" charset="0"/>
              <a:ea typeface="MS PGothic" charset="0"/>
            </a:endParaRPr>
          </a:p>
          <a:p>
            <a:pPr marL="0" indent="0">
              <a:buFont typeface="Arial" charset="0"/>
              <a:buNone/>
            </a:pPr>
            <a:endParaRPr lang="en-US" sz="800">
              <a:latin typeface="Helvetica" charset="0"/>
              <a:ea typeface="MS PGothic" charset="0"/>
            </a:endParaRPr>
          </a:p>
          <a:p>
            <a:pPr marL="0" indent="0">
              <a:buFont typeface="Arial" charset="0"/>
              <a:buNone/>
            </a:pPr>
            <a:endParaRPr lang="en-US" sz="800">
              <a:latin typeface="Helvetica" charset="0"/>
              <a:ea typeface="MS PGothic" charset="0"/>
            </a:endParaRPr>
          </a:p>
          <a:p>
            <a:pPr marL="0" indent="0">
              <a:buFont typeface="Arial" charset="0"/>
              <a:buNone/>
            </a:pPr>
            <a:endParaRPr lang="en-US" sz="800">
              <a:latin typeface="Helvetica" charset="0"/>
              <a:ea typeface="MS PGothic" charset="0"/>
            </a:endParaRPr>
          </a:p>
          <a:p>
            <a:pPr marL="0" indent="0">
              <a:buFont typeface="Arial" charset="0"/>
              <a:buNone/>
            </a:pPr>
            <a:endParaRPr lang="en-US" sz="800">
              <a:latin typeface="Helvetica" charset="0"/>
              <a:ea typeface="MS PGothic" charset="0"/>
            </a:endParaRPr>
          </a:p>
          <a:p>
            <a:pPr marL="0" indent="0">
              <a:buFont typeface="Arial" charset="0"/>
              <a:buNone/>
            </a:pPr>
            <a:endParaRPr lang="en-US" sz="800">
              <a:latin typeface="Helvetica" charset="0"/>
              <a:ea typeface="MS PGothic" charset="0"/>
            </a:endParaRPr>
          </a:p>
          <a:p>
            <a:pPr marL="0" indent="0">
              <a:buFont typeface="Arial" charset="0"/>
              <a:buNone/>
            </a:pPr>
            <a:endParaRPr lang="en-US" sz="800">
              <a:latin typeface="Helvetica" charset="0"/>
              <a:ea typeface="MS PGothic" charset="0"/>
            </a:endParaRPr>
          </a:p>
          <a:p>
            <a:pPr marL="0" indent="0">
              <a:buFont typeface="Arial" charset="0"/>
              <a:buNone/>
            </a:pPr>
            <a:endParaRPr lang="en-US" sz="800">
              <a:latin typeface="Helvetica" charset="0"/>
              <a:ea typeface="MS PGothic" charset="0"/>
            </a:endParaRPr>
          </a:p>
          <a:p>
            <a:pPr marL="0" indent="0">
              <a:buFont typeface="Arial" charset="0"/>
              <a:buNone/>
            </a:pPr>
            <a:endParaRPr lang="en-US" sz="800">
              <a:latin typeface="Helvetica" charset="0"/>
              <a:ea typeface="MS PGothic" charset="0"/>
            </a:endParaRPr>
          </a:p>
          <a:p>
            <a:pPr marL="0" indent="0">
              <a:buFont typeface="Arial" charset="0"/>
              <a:buNone/>
            </a:pPr>
            <a:endParaRPr lang="en-US" sz="800">
              <a:latin typeface="Helvetica" charset="0"/>
              <a:ea typeface="MS PGothic" charset="0"/>
            </a:endParaRPr>
          </a:p>
          <a:p>
            <a:pPr marL="0" indent="0">
              <a:buFont typeface="Arial" charset="0"/>
              <a:buNone/>
            </a:pPr>
            <a:endParaRPr lang="en-US" sz="800">
              <a:latin typeface="Helvetica" charset="0"/>
              <a:ea typeface="MS PGothic" charset="0"/>
            </a:endParaRPr>
          </a:p>
          <a:p>
            <a:pPr marL="0" indent="0">
              <a:buFont typeface="Arial" charset="0"/>
              <a:buNone/>
            </a:pPr>
            <a:endParaRPr lang="en-US" sz="800">
              <a:latin typeface="Helvetica" charset="0"/>
              <a:ea typeface="MS PGothic" charset="0"/>
            </a:endParaRPr>
          </a:p>
          <a:p>
            <a:pPr marL="0" indent="0">
              <a:buFont typeface="Arial" charset="0"/>
              <a:buNone/>
            </a:pPr>
            <a:endParaRPr lang="en-US" sz="800">
              <a:latin typeface="Helvetica" charset="0"/>
              <a:ea typeface="MS PGothic" charset="0"/>
            </a:endParaRPr>
          </a:p>
          <a:p>
            <a:pPr marL="0" indent="0">
              <a:buFont typeface="Arial" charset="0"/>
              <a:buNone/>
            </a:pPr>
            <a:endParaRPr lang="en-US" sz="800">
              <a:latin typeface="Helvetica" charset="0"/>
              <a:ea typeface="MS PGothic" charset="0"/>
            </a:endParaRPr>
          </a:p>
          <a:p>
            <a:pPr marL="0" indent="0">
              <a:buFont typeface="Arial" charset="0"/>
              <a:buNone/>
            </a:pPr>
            <a:endParaRPr lang="en-US" sz="800">
              <a:latin typeface="Helvetica" charset="0"/>
              <a:ea typeface="MS PGothic" charset="0"/>
            </a:endParaRPr>
          </a:p>
          <a:p>
            <a:pPr marL="0" indent="0">
              <a:buFont typeface="Arial" charset="0"/>
              <a:buNone/>
            </a:pPr>
            <a:endParaRPr lang="en-US" sz="800">
              <a:latin typeface="Helvetica" charset="0"/>
              <a:ea typeface="MS PGothic" charset="0"/>
            </a:endParaRPr>
          </a:p>
          <a:p>
            <a:pPr marL="0" indent="0">
              <a:buFont typeface="Arial" charset="0"/>
              <a:buNone/>
            </a:pPr>
            <a:endParaRPr lang="en-US" sz="800">
              <a:latin typeface="Helvetica" charset="0"/>
              <a:ea typeface="MS PGothic" charset="0"/>
            </a:endParaRPr>
          </a:p>
          <a:p>
            <a:pPr marL="0" indent="0">
              <a:buFont typeface="Arial" charset="0"/>
              <a:buNone/>
            </a:pPr>
            <a:endParaRPr lang="en-US" sz="800">
              <a:latin typeface="Helvetica" charset="0"/>
              <a:ea typeface="MS PGothic" charset="0"/>
            </a:endParaRPr>
          </a:p>
          <a:p>
            <a:pPr marL="0" indent="0">
              <a:buFont typeface="Arial" charset="0"/>
              <a:buNone/>
            </a:pPr>
            <a:endParaRPr lang="en-US" sz="800">
              <a:latin typeface="Helvetica" charset="0"/>
              <a:ea typeface="MS PGothic" charset="0"/>
            </a:endParaRPr>
          </a:p>
          <a:p>
            <a:pPr marL="0" indent="0">
              <a:buFont typeface="Arial" charset="0"/>
              <a:buNone/>
            </a:pPr>
            <a:endParaRPr lang="en-US" sz="800">
              <a:latin typeface="Helvetica" charset="0"/>
              <a:ea typeface="MS PGothic" charset="0"/>
            </a:endParaRPr>
          </a:p>
          <a:p>
            <a:pPr marL="0" indent="0">
              <a:buFont typeface="Arial" charset="0"/>
              <a:buNone/>
            </a:pPr>
            <a:endParaRPr lang="en-US" sz="800">
              <a:latin typeface="Helvetica" charset="0"/>
              <a:ea typeface="MS PGothic" charset="0"/>
            </a:endParaRPr>
          </a:p>
          <a:p>
            <a:pPr marL="0" indent="0">
              <a:buFont typeface="Arial" charset="0"/>
              <a:buNone/>
            </a:pPr>
            <a:endParaRPr lang="en-US" sz="800">
              <a:latin typeface="Helvetica" charset="0"/>
              <a:ea typeface="MS PGothic" charset="0"/>
            </a:endParaRPr>
          </a:p>
          <a:p>
            <a:pPr marL="0" indent="0">
              <a:buFont typeface="Arial" charset="0"/>
              <a:buNone/>
            </a:pPr>
            <a:r>
              <a:rPr lang="en-US" sz="800">
                <a:latin typeface="Helvetica" charset="0"/>
                <a:ea typeface="MS PGothic" charset="0"/>
              </a:rPr>
              <a:t>IntReviews.com</a:t>
            </a:r>
          </a:p>
          <a:p>
            <a:pPr marL="0" indent="0">
              <a:buFont typeface="Arial" charset="0"/>
              <a:buNone/>
            </a:pPr>
            <a:endParaRPr lang="en-US" sz="800">
              <a:latin typeface="Helvetica" charset="0"/>
              <a:ea typeface="MS PGothic" charset="0"/>
            </a:endParaRPr>
          </a:p>
          <a:p>
            <a:pPr marL="0" indent="0">
              <a:buFont typeface="Arial" charset="0"/>
              <a:buNone/>
            </a:pPr>
            <a:endParaRPr lang="en-US" sz="800">
              <a:latin typeface="Helvetica" charset="0"/>
              <a:ea typeface="MS PGothic" charset="0"/>
            </a:endParaRPr>
          </a:p>
          <a:p>
            <a:pPr marL="0" indent="0">
              <a:buFont typeface="Arial" charset="0"/>
              <a:buNone/>
            </a:pPr>
            <a:endParaRPr lang="en-US" sz="800">
              <a:latin typeface="Helvetica" charset="0"/>
              <a:ea typeface="MS PGothic" charset="0"/>
            </a:endParaRPr>
          </a:p>
          <a:p>
            <a:pPr marL="0" indent="0">
              <a:buFont typeface="Arial" charset="0"/>
              <a:buNone/>
            </a:pPr>
            <a:endParaRPr lang="en-US" sz="800">
              <a:latin typeface="Helvetica" charset="0"/>
              <a:ea typeface="MS PGothic" charset="0"/>
            </a:endParaRPr>
          </a:p>
          <a:p>
            <a:pPr marL="0" indent="0">
              <a:buFont typeface="Arial" charset="0"/>
              <a:buNone/>
            </a:pPr>
            <a:endParaRPr lang="en-US" sz="800">
              <a:latin typeface="Helvetica" charset="0"/>
              <a:ea typeface="MS PGothic" charset="0"/>
            </a:endParaRPr>
          </a:p>
        </p:txBody>
      </p:sp>
      <p:pic>
        <p:nvPicPr>
          <p:cNvPr id="1946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2374900"/>
            <a:ext cx="5619750" cy="359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457200" y="635000"/>
            <a:ext cx="8686800" cy="784225"/>
          </a:xfrm>
        </p:spPr>
        <p:txBody>
          <a:bodyPr/>
          <a:lstStyle/>
          <a:p>
            <a:r>
              <a:rPr lang="en-US" sz="3200" b="1">
                <a:latin typeface="Helvetica" charset="0"/>
                <a:ea typeface="MS PGothic" charset="0"/>
              </a:rPr>
              <a:t>Hypoglycemia Treatment</a:t>
            </a:r>
          </a:p>
        </p:txBody>
      </p:sp>
      <p:sp>
        <p:nvSpPr>
          <p:cNvPr id="3" name="Content Placeholder 2"/>
          <p:cNvSpPr>
            <a:spLocks noGrp="1"/>
          </p:cNvSpPr>
          <p:nvPr>
            <p:ph idx="1"/>
          </p:nvPr>
        </p:nvSpPr>
        <p:spPr>
          <a:xfrm>
            <a:off x="676275" y="1544638"/>
            <a:ext cx="8229600" cy="4640262"/>
          </a:xfrm>
        </p:spPr>
        <p:txBody>
          <a:bodyPr/>
          <a:lstStyle/>
          <a:p>
            <a:pPr>
              <a:defRPr/>
            </a:pPr>
            <a:r>
              <a:rPr lang="en-US" sz="1800" dirty="0"/>
              <a:t>Pick </a:t>
            </a:r>
            <a:r>
              <a:rPr lang="en-US" sz="1800" b="1" dirty="0"/>
              <a:t>one</a:t>
            </a:r>
            <a:r>
              <a:rPr lang="en-US" sz="1800" dirty="0"/>
              <a:t> of the fast acting carbohydrates	</a:t>
            </a:r>
            <a:r>
              <a:rPr lang="en-US" sz="1800" b="1" dirty="0"/>
              <a:t>up to </a:t>
            </a:r>
            <a:r>
              <a:rPr lang="en-US" sz="1800" dirty="0"/>
              <a:t>15 grams of carbohydrates</a:t>
            </a:r>
          </a:p>
          <a:p>
            <a:pPr>
              <a:defRPr/>
            </a:pPr>
            <a:r>
              <a:rPr lang="en-US" sz="1800" dirty="0"/>
              <a:t>Wait 15 minutes</a:t>
            </a:r>
          </a:p>
          <a:p>
            <a:pPr>
              <a:defRPr/>
            </a:pPr>
            <a:r>
              <a:rPr lang="en-US" sz="1800" dirty="0"/>
              <a:t>Recheck blood sugar</a:t>
            </a:r>
          </a:p>
          <a:p>
            <a:pPr lvl="1">
              <a:defRPr/>
            </a:pPr>
            <a:r>
              <a:rPr lang="en-US" sz="1800" dirty="0"/>
              <a:t>If still low, based on age related guidelines in Diabetes Medical Management Plan, continue to treat with fast acting carb until student is back in target range (can use a different treatment if students wants)</a:t>
            </a:r>
          </a:p>
          <a:p>
            <a:pPr>
              <a:defRPr/>
            </a:pPr>
            <a:r>
              <a:rPr lang="en-US" sz="1800" dirty="0"/>
              <a:t>If student will eat a meal or snack within next hour, they do not need a long acting carbohydrate snack</a:t>
            </a:r>
          </a:p>
          <a:p>
            <a:pPr lvl="1">
              <a:defRPr/>
            </a:pPr>
            <a:r>
              <a:rPr lang="en-US" sz="1800" dirty="0"/>
              <a:t>If it will be longer than 1 hour before student will eat next meal or snack, give a 15 gram long acting carbohydrate snack</a:t>
            </a:r>
          </a:p>
          <a:p>
            <a:pPr lvl="2">
              <a:defRPr/>
            </a:pPr>
            <a:r>
              <a:rPr lang="en-US" sz="1800" dirty="0"/>
              <a:t>4 peanut butter or cheese crackers</a:t>
            </a:r>
          </a:p>
          <a:p>
            <a:pPr lvl="2">
              <a:defRPr/>
            </a:pPr>
            <a:r>
              <a:rPr lang="en-US" sz="1800" dirty="0"/>
              <a:t>Half of a sandwich</a:t>
            </a:r>
          </a:p>
          <a:p>
            <a:pPr lvl="2">
              <a:defRPr/>
            </a:pPr>
            <a:r>
              <a:rPr lang="en-US" sz="1800" dirty="0"/>
              <a:t>8 ounces milk (not skim milk)</a:t>
            </a:r>
          </a:p>
          <a:p>
            <a:pPr lvl="2">
              <a:defRPr/>
            </a:pPr>
            <a:r>
              <a:rPr lang="en-US" sz="1800" dirty="0"/>
              <a:t>15 gram snack pack</a:t>
            </a:r>
          </a:p>
          <a:p>
            <a:pPr lvl="2">
              <a:defRPr/>
            </a:pPr>
            <a:endParaRPr lang="en-US" sz="1200" dirty="0"/>
          </a:p>
          <a:p>
            <a:pPr marL="0" indent="0">
              <a:buFont typeface="Arial" charset="0"/>
              <a:buNone/>
              <a:defRPr/>
            </a:pPr>
            <a:endParaRPr lang="en-US" sz="1600" dirty="0"/>
          </a:p>
          <a:p>
            <a:pPr marL="457200" lvl="1" indent="0">
              <a:buFont typeface="Arial" charset="0"/>
              <a:buNone/>
              <a:defRPr/>
            </a:pPr>
            <a:endParaRPr lang="en-US" sz="16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457200" y="257010"/>
            <a:ext cx="8686800" cy="1119353"/>
          </a:xfrm>
        </p:spPr>
        <p:txBody>
          <a:bodyPr/>
          <a:lstStyle/>
          <a:p>
            <a:r>
              <a:rPr lang="en-US" sz="3200" b="1" dirty="0">
                <a:latin typeface="Helvetica" charset="0"/>
                <a:ea typeface="MS PGothic" charset="0"/>
              </a:rPr>
              <a:t>Scenario 5</a:t>
            </a:r>
          </a:p>
        </p:txBody>
      </p:sp>
      <p:sp>
        <p:nvSpPr>
          <p:cNvPr id="73731" name="Content Placeholder 2"/>
          <p:cNvSpPr>
            <a:spLocks noGrp="1"/>
          </p:cNvSpPr>
          <p:nvPr>
            <p:ph idx="1"/>
          </p:nvPr>
        </p:nvSpPr>
        <p:spPr>
          <a:xfrm>
            <a:off x="676275" y="1148985"/>
            <a:ext cx="8229600" cy="5035916"/>
          </a:xfrm>
        </p:spPr>
        <p:txBody>
          <a:bodyPr/>
          <a:lstStyle/>
          <a:p>
            <a:pPr marL="0" indent="0">
              <a:buFont typeface="Arial" charset="0"/>
              <a:buNone/>
            </a:pPr>
            <a:r>
              <a:rPr lang="en-US" sz="1800" dirty="0">
                <a:latin typeface="Helvetica" charset="0"/>
                <a:ea typeface="MS PGothic" charset="0"/>
              </a:rPr>
              <a:t>Steven is a 6 year with Type 1 diabetes.</a:t>
            </a:r>
          </a:p>
          <a:p>
            <a:pPr marL="0" indent="0">
              <a:buFont typeface="Arial" charset="0"/>
              <a:buNone/>
            </a:pPr>
            <a:r>
              <a:rPr lang="en-US" sz="1800" dirty="0">
                <a:latin typeface="Helvetica" charset="0"/>
                <a:ea typeface="MS PGothic" charset="0"/>
              </a:rPr>
              <a:t>His teacher calls you to the class room because he is pale and unable to focus on current class assignment to color a picture. He keeps trying to go to sleep.</a:t>
            </a:r>
          </a:p>
          <a:p>
            <a:pPr marL="0" indent="0">
              <a:buFont typeface="Arial" charset="0"/>
              <a:buNone/>
            </a:pPr>
            <a:r>
              <a:rPr lang="en-US" sz="1800" dirty="0">
                <a:latin typeface="Helvetica" charset="0"/>
                <a:ea typeface="MS PGothic" charset="0"/>
              </a:rPr>
              <a:t>What do you do?</a:t>
            </a:r>
          </a:p>
          <a:p>
            <a:pPr marL="0" indent="0">
              <a:buFont typeface="Arial" charset="0"/>
              <a:buNone/>
            </a:pPr>
            <a:endParaRPr lang="en-US" sz="1800" dirty="0">
              <a:latin typeface="Helvetica" charset="0"/>
              <a:ea typeface="MS PGothic" charset="0"/>
            </a:endParaRPr>
          </a:p>
          <a:p>
            <a:pPr marL="0" indent="0">
              <a:buFont typeface="Arial" charset="0"/>
              <a:buNone/>
            </a:pPr>
            <a:r>
              <a:rPr lang="en-US" sz="1800" dirty="0">
                <a:latin typeface="Helvetica" charset="0"/>
                <a:ea typeface="MS PGothic" charset="0"/>
              </a:rPr>
              <a:t>When you get to the classroom, check his blood sugar and it is 55. You will give him </a:t>
            </a:r>
            <a:r>
              <a:rPr lang="en-US" sz="1800" b="1" dirty="0">
                <a:latin typeface="Helvetica" charset="0"/>
                <a:ea typeface="MS PGothic" charset="0"/>
              </a:rPr>
              <a:t>up to </a:t>
            </a:r>
            <a:r>
              <a:rPr lang="en-US" sz="1800" dirty="0">
                <a:latin typeface="Helvetica" charset="0"/>
                <a:ea typeface="MS PGothic" charset="0"/>
              </a:rPr>
              <a:t>15 grams of fast acting carbohydrate and recheck his blood sugar in 15 minutes per the hypoglycemia algorithm in his diabetes medical management plan.</a:t>
            </a:r>
          </a:p>
          <a:p>
            <a:pPr marL="0" indent="0">
              <a:buFont typeface="Arial" charset="0"/>
              <a:buNone/>
            </a:pPr>
            <a:r>
              <a:rPr lang="en-US" sz="1800" dirty="0">
                <a:latin typeface="Helvetica" charset="0"/>
                <a:ea typeface="MS PGothic" charset="0"/>
              </a:rPr>
              <a:t>The recheck blood sugar is 125. He will eat lunch in 45 minutes.</a:t>
            </a:r>
          </a:p>
          <a:p>
            <a:pPr marL="0" indent="0">
              <a:buFont typeface="Arial" charset="0"/>
              <a:buNone/>
            </a:pPr>
            <a:r>
              <a:rPr lang="en-US" sz="1800" dirty="0">
                <a:latin typeface="Helvetica" charset="0"/>
                <a:ea typeface="MS PGothic" charset="0"/>
              </a:rPr>
              <a:t>Does he get a extra snack?</a:t>
            </a:r>
          </a:p>
          <a:p>
            <a:pPr marL="0" indent="0">
              <a:buFont typeface="Arial" charset="0"/>
              <a:buNone/>
            </a:pPr>
            <a:r>
              <a:rPr lang="en-US" sz="1800" dirty="0">
                <a:latin typeface="Helvetica" charset="0"/>
                <a:ea typeface="MS PGothic" charset="0"/>
              </a:rPr>
              <a:t>No, as long as he will eat within 1 hour (meal or snack) he will not need a extra snack. The fast acting carbohydrate should keep his blood sugar up             until lunch time. Please remember he will need to go to the front of the lunch line. He does not need to wait in line.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373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731">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750"/>
                                  </p:stCondLst>
                                  <p:childTnLst>
                                    <p:set>
                                      <p:cBhvr>
                                        <p:cTn id="16" dur="1" fill="hold">
                                          <p:stCondLst>
                                            <p:cond delay="0"/>
                                          </p:stCondLst>
                                        </p:cTn>
                                        <p:tgtEl>
                                          <p:spTgt spid="737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457200" y="635000"/>
            <a:ext cx="8686800" cy="1143000"/>
          </a:xfrm>
        </p:spPr>
        <p:txBody>
          <a:bodyPr/>
          <a:lstStyle/>
          <a:p>
            <a:r>
              <a:rPr lang="en-US" sz="3200" b="1" dirty="0">
                <a:latin typeface="Helvetica" charset="0"/>
                <a:ea typeface="MS PGothic" charset="0"/>
              </a:rPr>
              <a:t>Scenario 6</a:t>
            </a:r>
          </a:p>
        </p:txBody>
      </p:sp>
      <p:sp>
        <p:nvSpPr>
          <p:cNvPr id="3" name="Content Placeholder 2"/>
          <p:cNvSpPr>
            <a:spLocks noGrp="1"/>
          </p:cNvSpPr>
          <p:nvPr>
            <p:ph idx="1"/>
          </p:nvPr>
        </p:nvSpPr>
        <p:spPr>
          <a:xfrm>
            <a:off x="676275" y="1906588"/>
            <a:ext cx="8229600" cy="4278312"/>
          </a:xfrm>
        </p:spPr>
        <p:txBody>
          <a:bodyPr/>
          <a:lstStyle/>
          <a:p>
            <a:pPr marL="0" indent="0">
              <a:buFont typeface="Arial" panose="020B0604020202020204" pitchFamily="34" charset="0"/>
              <a:buNone/>
              <a:defRPr/>
            </a:pPr>
            <a:r>
              <a:rPr lang="en-US" altLang="en-US" sz="1800" dirty="0">
                <a:latin typeface="Helvetica" panose="020B0604020202020204" pitchFamily="34" charset="0"/>
              </a:rPr>
              <a:t>Ben is 12 years old. He has had type 1 diabetes for 2 years.</a:t>
            </a:r>
          </a:p>
          <a:p>
            <a:pPr marL="0" indent="0">
              <a:buFont typeface="Arial" panose="020B0604020202020204" pitchFamily="34" charset="0"/>
              <a:buNone/>
              <a:defRPr/>
            </a:pPr>
            <a:r>
              <a:rPr lang="en-US" altLang="en-US" sz="1800" dirty="0">
                <a:latin typeface="Helvetica" panose="020B0604020202020204" pitchFamily="34" charset="0"/>
              </a:rPr>
              <a:t>He comes to your office at 9:30 am accompanied by a friend because he states he has a headache and he feels shaky and he wants to check his blood sugar.</a:t>
            </a:r>
          </a:p>
          <a:p>
            <a:pPr marL="0" indent="0">
              <a:buFont typeface="Arial" panose="020B0604020202020204" pitchFamily="34" charset="0"/>
              <a:buNone/>
              <a:defRPr/>
            </a:pPr>
            <a:r>
              <a:rPr lang="en-US" altLang="en-US" sz="1800" dirty="0">
                <a:latin typeface="Helvetica" panose="020B0604020202020204" pitchFamily="34" charset="0"/>
              </a:rPr>
              <a:t>His blood sugar is 56. How will you treat this low blood sugar?</a:t>
            </a:r>
          </a:p>
          <a:p>
            <a:pPr marL="0" indent="0">
              <a:buFont typeface="Arial" panose="020B0604020202020204" pitchFamily="34" charset="0"/>
              <a:buNone/>
              <a:defRPr/>
            </a:pPr>
            <a:r>
              <a:rPr lang="en-US" altLang="en-US" sz="1800" dirty="0">
                <a:latin typeface="Helvetica" panose="020B0604020202020204" pitchFamily="34" charset="0"/>
              </a:rPr>
              <a:t>You will give him one of the fast acting carbohydrates. He asks for a juice box and quickly drinks the juice box.</a:t>
            </a:r>
          </a:p>
          <a:p>
            <a:pPr marL="0" indent="0">
              <a:buFont typeface="Arial" panose="020B0604020202020204" pitchFamily="34" charset="0"/>
              <a:buNone/>
              <a:defRPr/>
            </a:pPr>
            <a:r>
              <a:rPr lang="en-US" altLang="en-US" sz="1800" dirty="0">
                <a:latin typeface="Helvetica" panose="020B0604020202020204" pitchFamily="34" charset="0"/>
              </a:rPr>
              <a:t>Ben will stay with you in your office. (His friend can go back to class). Recheck his blood sugar in 15 minutes.</a:t>
            </a:r>
          </a:p>
          <a:p>
            <a:pPr marL="0" indent="0">
              <a:buFont typeface="Arial" panose="020B0604020202020204" pitchFamily="34" charset="0"/>
              <a:buNone/>
              <a:defRPr/>
            </a:pPr>
            <a:r>
              <a:rPr lang="en-US" altLang="en-US" sz="1800" dirty="0">
                <a:latin typeface="Helvetica" panose="020B0604020202020204" pitchFamily="34" charset="0"/>
              </a:rPr>
              <a:t>The recheck blood sugar is 90.  His lunch time is not until 11:30.</a:t>
            </a:r>
          </a:p>
          <a:p>
            <a:pPr marL="0" indent="0">
              <a:buFont typeface="Arial" panose="020B0604020202020204" pitchFamily="34" charset="0"/>
              <a:buNone/>
              <a:defRPr/>
            </a:pPr>
            <a:r>
              <a:rPr lang="en-US" altLang="en-US" sz="1800" dirty="0">
                <a:latin typeface="Helvetica" panose="020B0604020202020204" pitchFamily="34" charset="0"/>
              </a:rPr>
              <a:t>What is your next step?</a:t>
            </a:r>
          </a:p>
          <a:p>
            <a:pPr marL="0" indent="0">
              <a:buFont typeface="Arial" panose="020B0604020202020204" pitchFamily="34" charset="0"/>
              <a:buNone/>
              <a:defRPr/>
            </a:pPr>
            <a:r>
              <a:rPr lang="en-US" altLang="en-US" sz="1800" dirty="0">
                <a:latin typeface="Helvetica" panose="020B0604020202020204" pitchFamily="34" charset="0"/>
              </a:rPr>
              <a:t>Give him a long acting carb snack such as : 4 cheese crackers, 15 gram snack pack, 8 ounces of milk (not skim milk). He is now ready to go back to </a:t>
            </a:r>
          </a:p>
          <a:p>
            <a:pPr marL="0" indent="0">
              <a:buFont typeface="Arial" panose="020B0604020202020204" pitchFamily="34" charset="0"/>
              <a:buNone/>
              <a:defRPr/>
            </a:pPr>
            <a:r>
              <a:rPr lang="en-US" altLang="en-US" sz="1800" dirty="0">
                <a:latin typeface="Helvetica" panose="020B0604020202020204" pitchFamily="34" charset="0"/>
              </a:rPr>
              <a:t>class. </a:t>
            </a:r>
          </a:p>
          <a:p>
            <a:pPr>
              <a:buFont typeface="Arial" panose="020B0604020202020204" pitchFamily="34" charset="0"/>
              <a:buChar char="•"/>
              <a:defRPr/>
            </a:pP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457200" y="635000"/>
            <a:ext cx="8686800" cy="1143000"/>
          </a:xfrm>
        </p:spPr>
        <p:txBody>
          <a:bodyPr/>
          <a:lstStyle/>
          <a:p>
            <a:r>
              <a:rPr lang="en-US" sz="3200" b="1">
                <a:latin typeface="Helvetica" charset="0"/>
                <a:ea typeface="MS PGothic" charset="0"/>
              </a:rPr>
              <a:t>Glucagon/Glucagen</a:t>
            </a:r>
          </a:p>
        </p:txBody>
      </p:sp>
      <p:pic>
        <p:nvPicPr>
          <p:cNvPr id="103427" name="Content Placeholder 6" descr="th.jpg"/>
          <p:cNvPicPr>
            <a:picLocks noGrp="1" noChangeAspect="1"/>
          </p:cNvPicPr>
          <p:nvPr>
            <p:ph idx="1"/>
          </p:nvPr>
        </p:nvPicPr>
        <p:blipFill>
          <a:blip r:embed="rId3">
            <a:extLst>
              <a:ext uri="{28A0092B-C50C-407E-A947-70E740481C1C}">
                <a14:useLocalDpi xmlns:a14="http://schemas.microsoft.com/office/drawing/2010/main" val="0"/>
              </a:ext>
            </a:extLst>
          </a:blip>
          <a:srcRect l="-51241" r="-51241"/>
          <a:stretch>
            <a:fillRect/>
          </a:stretch>
        </p:blipFill>
        <p:spPr>
          <a:xfrm>
            <a:off x="676275" y="1906588"/>
            <a:ext cx="8229600" cy="4278312"/>
          </a:xfrm>
        </p:spPr>
      </p:pic>
      <p:sp>
        <p:nvSpPr>
          <p:cNvPr id="103428" name="TextBox 7"/>
          <p:cNvSpPr txBox="1">
            <a:spLocks noChangeArrowheads="1"/>
          </p:cNvSpPr>
          <p:nvPr/>
        </p:nvSpPr>
        <p:spPr bwMode="auto">
          <a:xfrm>
            <a:off x="1254125" y="6184900"/>
            <a:ext cx="377983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Helvetica" charset="0"/>
                <a:ea typeface="MS PGothic" charset="0"/>
                <a:cs typeface="MS PGothic" charset="0"/>
              </a:defRPr>
            </a:lvl1pPr>
            <a:lvl2pPr>
              <a:defRPr sz="2800">
                <a:solidFill>
                  <a:schemeClr val="tx1"/>
                </a:solidFill>
                <a:latin typeface="Helvetica" charset="0"/>
                <a:ea typeface="MS PGothic" charset="0"/>
                <a:cs typeface="MS PGothic" charset="0"/>
              </a:defRPr>
            </a:lvl2pPr>
            <a:lvl3pPr>
              <a:defRPr sz="2400">
                <a:solidFill>
                  <a:schemeClr val="tx1"/>
                </a:solidFill>
                <a:latin typeface="Helvetica" charset="0"/>
                <a:ea typeface="MS PGothic" charset="0"/>
                <a:cs typeface="MS PGothic" charset="0"/>
              </a:defRPr>
            </a:lvl3pPr>
            <a:lvl4pPr>
              <a:defRPr sz="2000">
                <a:solidFill>
                  <a:schemeClr val="tx1"/>
                </a:solidFill>
                <a:latin typeface="Helvetica" charset="0"/>
                <a:ea typeface="MS PGothic" charset="0"/>
                <a:cs typeface="MS PGothic" charset="0"/>
              </a:defRPr>
            </a:lvl4pPr>
            <a:lvl5pPr>
              <a:defRPr sz="2000">
                <a:solidFill>
                  <a:schemeClr val="tx1"/>
                </a:solidFill>
                <a:latin typeface="Helvetica" charset="0"/>
                <a:ea typeface="MS PGothic" charset="0"/>
                <a:cs typeface="MS PGothic" charset="0"/>
              </a:defRPr>
            </a:lvl5pPr>
            <a:lvl6pPr eaLnBrk="0" fontAlgn="base" hangingPunct="0">
              <a:spcAft>
                <a:spcPct val="0"/>
              </a:spcAft>
              <a:buFont typeface="Arial" charset="0"/>
              <a:buChar char="»"/>
              <a:defRPr sz="2000">
                <a:solidFill>
                  <a:schemeClr val="tx1"/>
                </a:solidFill>
                <a:latin typeface="Helvetica" charset="0"/>
                <a:ea typeface="MS PGothic" charset="0"/>
                <a:cs typeface="MS PGothic" charset="0"/>
              </a:defRPr>
            </a:lvl6pPr>
            <a:lvl7pPr eaLnBrk="0" fontAlgn="base" hangingPunct="0">
              <a:spcAft>
                <a:spcPct val="0"/>
              </a:spcAft>
              <a:buFont typeface="Arial" charset="0"/>
              <a:buChar char="»"/>
              <a:defRPr sz="2000">
                <a:solidFill>
                  <a:schemeClr val="tx1"/>
                </a:solidFill>
                <a:latin typeface="Helvetica" charset="0"/>
                <a:ea typeface="MS PGothic" charset="0"/>
                <a:cs typeface="MS PGothic" charset="0"/>
              </a:defRPr>
            </a:lvl7pPr>
            <a:lvl8pPr eaLnBrk="0" fontAlgn="base" hangingPunct="0">
              <a:spcAft>
                <a:spcPct val="0"/>
              </a:spcAft>
              <a:buFont typeface="Arial" charset="0"/>
              <a:buChar char="»"/>
              <a:defRPr sz="2000">
                <a:solidFill>
                  <a:schemeClr val="tx1"/>
                </a:solidFill>
                <a:latin typeface="Helvetica" charset="0"/>
                <a:ea typeface="MS PGothic" charset="0"/>
                <a:cs typeface="MS PGothic" charset="0"/>
              </a:defRPr>
            </a:lvl8pPr>
            <a:lvl9pPr eaLnBrk="0" fontAlgn="base" hangingPunct="0">
              <a:spcAft>
                <a:spcPct val="0"/>
              </a:spcAft>
              <a:buFont typeface="Arial" charset="0"/>
              <a:buChar char="»"/>
              <a:defRPr sz="2000">
                <a:solidFill>
                  <a:schemeClr val="tx1"/>
                </a:solidFill>
                <a:latin typeface="Helvetica" charset="0"/>
                <a:ea typeface="MS PGothic" charset="0"/>
                <a:cs typeface="MS PGothic" charset="0"/>
              </a:defRPr>
            </a:lvl9pPr>
          </a:lstStyle>
          <a:p>
            <a:r>
              <a:rPr lang="en-US" sz="800">
                <a:latin typeface="Arial" charset="0"/>
              </a:rPr>
              <a:t>www.healthline.com</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457200" y="635000"/>
            <a:ext cx="8686800" cy="1143000"/>
          </a:xfrm>
        </p:spPr>
        <p:txBody>
          <a:bodyPr/>
          <a:lstStyle/>
          <a:p>
            <a:r>
              <a:rPr lang="en-US" sz="3200" b="1">
                <a:latin typeface="Helvetica" charset="0"/>
                <a:ea typeface="MS PGothic" charset="0"/>
              </a:rPr>
              <a:t>Glucagon</a:t>
            </a:r>
          </a:p>
        </p:txBody>
      </p:sp>
      <p:sp>
        <p:nvSpPr>
          <p:cNvPr id="105475" name="Content Placeholder 2"/>
          <p:cNvSpPr>
            <a:spLocks noGrp="1"/>
          </p:cNvSpPr>
          <p:nvPr>
            <p:ph idx="1"/>
          </p:nvPr>
        </p:nvSpPr>
        <p:spPr>
          <a:xfrm>
            <a:off x="676275" y="1906588"/>
            <a:ext cx="8229600" cy="4278312"/>
          </a:xfrm>
        </p:spPr>
        <p:txBody>
          <a:bodyPr/>
          <a:lstStyle/>
          <a:p>
            <a:pPr marL="0" indent="0">
              <a:buFont typeface="Arial" charset="0"/>
              <a:buNone/>
            </a:pPr>
            <a:r>
              <a:rPr lang="en-US" sz="1800">
                <a:latin typeface="Helvetica" charset="0"/>
                <a:ea typeface="MS PGothic" charset="0"/>
              </a:rPr>
              <a:t>There is a free glucagon app for smart phones (IOS and Android).</a:t>
            </a:r>
          </a:p>
          <a:p>
            <a:pPr marL="0" indent="0">
              <a:buFont typeface="Arial" charset="0"/>
              <a:buNone/>
            </a:pPr>
            <a:r>
              <a:rPr lang="en-US" sz="1800">
                <a:latin typeface="Helvetica" charset="0"/>
                <a:ea typeface="MS PGothic" charset="0"/>
              </a:rPr>
              <a:t>This is information and learning only.  </a:t>
            </a:r>
          </a:p>
          <a:p>
            <a:pPr marL="0" indent="0">
              <a:buFont typeface="Arial" charset="0"/>
              <a:buNone/>
            </a:pPr>
            <a:r>
              <a:rPr lang="en-US" sz="1800">
                <a:latin typeface="Helvetica" charset="0"/>
                <a:ea typeface="MS PGothic" charset="0"/>
              </a:rPr>
              <a:t>It is </a:t>
            </a:r>
            <a:r>
              <a:rPr lang="en-US" sz="1800" b="1" u="sng">
                <a:latin typeface="Helvetica" charset="0"/>
                <a:ea typeface="MS PGothic" charset="0"/>
              </a:rPr>
              <a:t>not </a:t>
            </a:r>
            <a:r>
              <a:rPr lang="en-US" sz="1800">
                <a:latin typeface="Helvetica" charset="0"/>
                <a:ea typeface="MS PGothic" charset="0"/>
              </a:rPr>
              <a:t>designed to be used in the case glucagon is needed.</a:t>
            </a:r>
          </a:p>
          <a:p>
            <a:pPr marL="0" indent="0">
              <a:buFont typeface="Arial" charset="0"/>
              <a:buNone/>
            </a:pPr>
            <a:endParaRPr lang="en-US" sz="1800" b="1" u="sng">
              <a:latin typeface="Helvetica" charset="0"/>
              <a:ea typeface="MS PGothic" charset="0"/>
            </a:endParaRPr>
          </a:p>
          <a:p>
            <a:pPr marL="0" indent="0">
              <a:buFont typeface="Arial" charset="0"/>
              <a:buNone/>
            </a:pPr>
            <a:r>
              <a:rPr lang="en-US" sz="1800">
                <a:latin typeface="Helvetica" charset="0"/>
                <a:ea typeface="MS PGothic" charset="0"/>
              </a:rPr>
              <a:t>Type in glucagon in your App Store.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457200" y="635000"/>
            <a:ext cx="8686800" cy="1143000"/>
          </a:xfrm>
        </p:spPr>
        <p:txBody>
          <a:bodyPr/>
          <a:lstStyle/>
          <a:p>
            <a:r>
              <a:rPr lang="en-US" sz="3200" b="1" dirty="0">
                <a:latin typeface="Helvetica" charset="0"/>
                <a:ea typeface="MS PGothic" charset="0"/>
              </a:rPr>
              <a:t>Scenario 7</a:t>
            </a:r>
          </a:p>
        </p:txBody>
      </p:sp>
      <p:sp>
        <p:nvSpPr>
          <p:cNvPr id="3" name="Content Placeholder 2"/>
          <p:cNvSpPr>
            <a:spLocks noGrp="1"/>
          </p:cNvSpPr>
          <p:nvPr>
            <p:ph idx="1"/>
          </p:nvPr>
        </p:nvSpPr>
        <p:spPr>
          <a:xfrm>
            <a:off x="676275" y="1906588"/>
            <a:ext cx="8229600" cy="4278312"/>
          </a:xfrm>
        </p:spPr>
        <p:txBody>
          <a:bodyPr/>
          <a:lstStyle/>
          <a:p>
            <a:pPr marL="0" indent="0">
              <a:buFont typeface="Arial" charset="0"/>
              <a:buNone/>
            </a:pPr>
            <a:r>
              <a:rPr lang="en-US" sz="1800" dirty="0">
                <a:latin typeface="Helvetica" charset="0"/>
                <a:ea typeface="MS PGothic" charset="0"/>
              </a:rPr>
              <a:t>Cathy is a 10 year old student with Type 1 who was recently diagnosed.</a:t>
            </a:r>
          </a:p>
          <a:p>
            <a:pPr marL="0" indent="0">
              <a:buFont typeface="Arial" charset="0"/>
              <a:buNone/>
            </a:pPr>
            <a:r>
              <a:rPr lang="en-US" sz="1800" dirty="0">
                <a:latin typeface="Helvetica" charset="0"/>
                <a:ea typeface="MS PGothic" charset="0"/>
              </a:rPr>
              <a:t>She comes to your office for a blood sugar check before lunch.  She also just came from PE.</a:t>
            </a:r>
          </a:p>
          <a:p>
            <a:pPr marL="0" indent="0">
              <a:buFont typeface="Arial" charset="0"/>
              <a:buNone/>
            </a:pPr>
            <a:r>
              <a:rPr lang="en-US" sz="1800" dirty="0">
                <a:latin typeface="Helvetica" charset="0"/>
                <a:ea typeface="MS PGothic" charset="0"/>
              </a:rPr>
              <a:t>Her blood sugar check is 62 and you notice she is slurring her words.</a:t>
            </a:r>
          </a:p>
          <a:p>
            <a:pPr marL="0" indent="0">
              <a:buFont typeface="Arial" charset="0"/>
              <a:buNone/>
            </a:pPr>
            <a:r>
              <a:rPr lang="en-US" sz="1800" dirty="0">
                <a:latin typeface="Helvetica" charset="0"/>
                <a:ea typeface="MS PGothic" charset="0"/>
              </a:rPr>
              <a:t>What do you do?</a:t>
            </a:r>
          </a:p>
          <a:p>
            <a:pPr marL="0" indent="0">
              <a:buFont typeface="Arial" charset="0"/>
              <a:buNone/>
            </a:pPr>
            <a:r>
              <a:rPr lang="en-US" sz="1800" dirty="0">
                <a:latin typeface="Helvetica" charset="0"/>
                <a:ea typeface="MS PGothic" charset="0"/>
              </a:rPr>
              <a:t>Since she is slurring her words, she will stay in your office for observation instead of going on to lunch.</a:t>
            </a:r>
          </a:p>
          <a:p>
            <a:pPr marL="0" indent="0">
              <a:buFont typeface="Arial" charset="0"/>
              <a:buNone/>
            </a:pPr>
            <a:r>
              <a:rPr lang="en-US" sz="1800" dirty="0">
                <a:latin typeface="Helvetica" charset="0"/>
                <a:ea typeface="MS PGothic" charset="0"/>
              </a:rPr>
              <a:t>She stays in your office and takes up to a 15 gram fasting acting carbohydrate.  You will recheck her blood sugar in 15 minutes.</a:t>
            </a:r>
          </a:p>
          <a:p>
            <a:pPr marL="0" indent="0">
              <a:buFont typeface="Arial" charset="0"/>
              <a:buNone/>
            </a:pPr>
            <a:endParaRPr lang="en-US" sz="1800" dirty="0">
              <a:latin typeface="Helvetica" charset="0"/>
              <a:ea typeface="MS P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457200" y="635000"/>
            <a:ext cx="8686800" cy="1143000"/>
          </a:xfrm>
        </p:spPr>
        <p:txBody>
          <a:bodyPr/>
          <a:lstStyle/>
          <a:p>
            <a:r>
              <a:rPr lang="en-US" sz="3200" b="1" dirty="0">
                <a:latin typeface="Helvetica" charset="0"/>
                <a:ea typeface="MS PGothic" charset="0"/>
              </a:rPr>
              <a:t>Scenario 7 continued</a:t>
            </a:r>
          </a:p>
        </p:txBody>
      </p:sp>
      <p:sp>
        <p:nvSpPr>
          <p:cNvPr id="3" name="Content Placeholder 2"/>
          <p:cNvSpPr>
            <a:spLocks noGrp="1"/>
          </p:cNvSpPr>
          <p:nvPr>
            <p:ph idx="1"/>
          </p:nvPr>
        </p:nvSpPr>
        <p:spPr>
          <a:xfrm>
            <a:off x="676275" y="1906588"/>
            <a:ext cx="8229600" cy="4278312"/>
          </a:xfrm>
        </p:spPr>
        <p:txBody>
          <a:bodyPr/>
          <a:lstStyle/>
          <a:p>
            <a:pPr marL="0" indent="0">
              <a:buFont typeface="Arial" charset="0"/>
              <a:buNone/>
            </a:pPr>
            <a:r>
              <a:rPr lang="en-US" sz="1800">
                <a:latin typeface="Helvetica" charset="0"/>
                <a:ea typeface="MS PGothic" charset="0"/>
              </a:rPr>
              <a:t>During the 15 minute interval, several other students come to your health room with varying needs.  You hear sounds of students arguing.</a:t>
            </a:r>
          </a:p>
          <a:p>
            <a:pPr marL="0" indent="0">
              <a:buFont typeface="Arial" charset="0"/>
              <a:buNone/>
            </a:pPr>
            <a:r>
              <a:rPr lang="en-US" sz="1800">
                <a:latin typeface="Helvetica" charset="0"/>
                <a:ea typeface="MS PGothic" charset="0"/>
              </a:rPr>
              <a:t>Cathy is now arguing with another student. </a:t>
            </a:r>
          </a:p>
          <a:p>
            <a:pPr marL="0" indent="0">
              <a:buFont typeface="Arial" charset="0"/>
              <a:buNone/>
            </a:pPr>
            <a:r>
              <a:rPr lang="en-US" sz="1800">
                <a:latin typeface="Helvetica" charset="0"/>
                <a:ea typeface="MS PGothic" charset="0"/>
              </a:rPr>
              <a:t>You attempt to intervene and Cathy starts hitting and has become combative. This is not typical behavior for her.</a:t>
            </a:r>
          </a:p>
          <a:p>
            <a:pPr marL="0" indent="0">
              <a:buFont typeface="Arial" charset="0"/>
              <a:buNone/>
            </a:pPr>
            <a:r>
              <a:rPr lang="en-US" sz="1800">
                <a:latin typeface="Helvetica" charset="0"/>
                <a:ea typeface="MS PGothic" charset="0"/>
              </a:rPr>
              <a:t>What do you do?</a:t>
            </a:r>
          </a:p>
          <a:p>
            <a:pPr marL="0" indent="0">
              <a:buFont typeface="Arial" charset="0"/>
              <a:buNone/>
            </a:pPr>
            <a:endParaRPr lang="en-US" sz="1800">
              <a:latin typeface="Helvetica" charset="0"/>
              <a:ea typeface="MS PGothic" charset="0"/>
            </a:endParaRPr>
          </a:p>
          <a:p>
            <a:pPr marL="0" indent="0">
              <a:buFont typeface="Arial" charset="0"/>
              <a:buNone/>
            </a:pPr>
            <a:r>
              <a:rPr lang="en-US" sz="1800">
                <a:latin typeface="Helvetica" charset="0"/>
                <a:ea typeface="MS PGothic" charset="0"/>
              </a:rPr>
              <a:t>You will give her the glucagon per her orders and follow the steps in the glucagon administration page in the diabetes medical management plan.</a:t>
            </a:r>
          </a:p>
          <a:p>
            <a:pPr marL="0" indent="0">
              <a:buFont typeface="Arial" charset="0"/>
              <a:buNone/>
            </a:pPr>
            <a:r>
              <a:rPr lang="en-US" sz="1800">
                <a:latin typeface="Helvetica" charset="0"/>
                <a:ea typeface="MS PGothic" charset="0"/>
              </a:rPr>
              <a:t>Students do not have to be passed out or having a seizure to receive glucagon.</a:t>
            </a:r>
          </a:p>
          <a:p>
            <a:pPr marL="0" indent="0">
              <a:buFont typeface="Arial" charset="0"/>
              <a:buNone/>
            </a:pPr>
            <a:r>
              <a:rPr lang="en-US" sz="1800">
                <a:latin typeface="Helvetica" charset="0"/>
                <a:ea typeface="MS PGothic" charset="0"/>
              </a:rPr>
              <a:t>They may be combative/completely uncooperative.</a:t>
            </a:r>
          </a:p>
          <a:p>
            <a:pPr marL="0" indent="0">
              <a:buFont typeface="Arial" charset="0"/>
              <a:buNone/>
            </a:pPr>
            <a:endParaRPr lang="en-US" sz="1800">
              <a:latin typeface="Helvetica" charset="0"/>
              <a:ea typeface="MS PGothic" charset="0"/>
            </a:endParaRPr>
          </a:p>
          <a:p>
            <a:pPr marL="0" indent="0">
              <a:buFont typeface="Arial" charset="0"/>
              <a:buNone/>
            </a:pPr>
            <a:endParaRPr lang="en-US" sz="1800">
              <a:latin typeface="Helvetica" charset="0"/>
              <a:ea typeface="MS P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457200" y="635000"/>
            <a:ext cx="8686800" cy="1143000"/>
          </a:xfrm>
        </p:spPr>
        <p:txBody>
          <a:bodyPr/>
          <a:lstStyle/>
          <a:p>
            <a:r>
              <a:rPr lang="en-US" sz="3200" b="1" dirty="0">
                <a:latin typeface="Helvetica" charset="0"/>
                <a:ea typeface="MS PGothic" charset="0"/>
              </a:rPr>
              <a:t>Scenario 8</a:t>
            </a:r>
          </a:p>
        </p:txBody>
      </p:sp>
      <p:sp>
        <p:nvSpPr>
          <p:cNvPr id="110594" name="Content Placeholder 2"/>
          <p:cNvSpPr>
            <a:spLocks noGrp="1"/>
          </p:cNvSpPr>
          <p:nvPr>
            <p:ph idx="1"/>
          </p:nvPr>
        </p:nvSpPr>
        <p:spPr>
          <a:xfrm>
            <a:off x="676275" y="1906588"/>
            <a:ext cx="8229600" cy="4278312"/>
          </a:xfrm>
        </p:spPr>
        <p:txBody>
          <a:bodyPr/>
          <a:lstStyle/>
          <a:p>
            <a:pPr marL="0" indent="0">
              <a:buFont typeface="Arial" charset="0"/>
              <a:buNone/>
            </a:pPr>
            <a:r>
              <a:rPr lang="en-US" sz="1800" dirty="0">
                <a:latin typeface="Helvetica" charset="0"/>
                <a:ea typeface="MS PGothic" charset="0"/>
              </a:rPr>
              <a:t>Susie is 16 years old and comes to you before lunch. Her blood sugar is 92.</a:t>
            </a:r>
          </a:p>
          <a:p>
            <a:pPr marL="0" indent="0">
              <a:buFont typeface="Arial" charset="0"/>
              <a:buNone/>
            </a:pPr>
            <a:r>
              <a:rPr lang="en-US" sz="1800" dirty="0">
                <a:latin typeface="Helvetica" charset="0"/>
                <a:ea typeface="MS PGothic" charset="0"/>
              </a:rPr>
              <a:t>She said she was going to eat 68 grams of carbohydrates for lunch and you gave insulin based on her orders and she went to lunch.</a:t>
            </a:r>
          </a:p>
          <a:p>
            <a:pPr marL="0" indent="0">
              <a:buFont typeface="Arial" charset="0"/>
              <a:buNone/>
            </a:pPr>
            <a:endParaRPr lang="en-US" sz="1800" dirty="0">
              <a:latin typeface="Helvetica" charset="0"/>
              <a:ea typeface="MS PGothic" charset="0"/>
            </a:endParaRPr>
          </a:p>
          <a:p>
            <a:pPr marL="0" indent="0">
              <a:buFont typeface="Arial" charset="0"/>
              <a:buNone/>
            </a:pPr>
            <a:r>
              <a:rPr lang="en-US" sz="1800" dirty="0">
                <a:latin typeface="Helvetica" charset="0"/>
                <a:ea typeface="MS PGothic" charset="0"/>
              </a:rPr>
              <a:t>1 hour later you are called to the classroom because Susie is having a seizure.</a:t>
            </a:r>
          </a:p>
          <a:p>
            <a:pPr marL="0" indent="0">
              <a:buFont typeface="Arial" charset="0"/>
              <a:buNone/>
            </a:pPr>
            <a:r>
              <a:rPr lang="en-US" sz="1800" dirty="0">
                <a:latin typeface="Helvetica" charset="0"/>
                <a:ea typeface="MS PGothic" charset="0"/>
              </a:rPr>
              <a:t>What do you do?</a:t>
            </a:r>
          </a:p>
          <a:p>
            <a:pPr marL="0" indent="0">
              <a:buFont typeface="Arial" charset="0"/>
              <a:buNone/>
            </a:pPr>
            <a:endParaRPr lang="en-US" sz="1800" dirty="0">
              <a:latin typeface="Helvetica" charset="0"/>
              <a:ea typeface="MS PGothic" charset="0"/>
            </a:endParaRPr>
          </a:p>
          <a:p>
            <a:pPr marL="0" indent="0">
              <a:buFont typeface="Arial" charset="0"/>
              <a:buNone/>
            </a:pPr>
            <a:r>
              <a:rPr lang="en-US" sz="1800" dirty="0">
                <a:latin typeface="Helvetica" charset="0"/>
                <a:ea typeface="MS PGothic" charset="0"/>
              </a:rPr>
              <a:t>Take the glucagon and glucose meter to the classroom and give her the glucagon dose. </a:t>
            </a:r>
          </a:p>
          <a:p>
            <a:pPr marL="0" indent="0">
              <a:buFont typeface="Arial" charset="0"/>
              <a:buNone/>
            </a:pPr>
            <a:r>
              <a:rPr lang="en-US" sz="1800" dirty="0">
                <a:latin typeface="Helvetica" charset="0"/>
                <a:ea typeface="MS PGothic" charset="0"/>
              </a:rPr>
              <a:t>Turn her on her side to protect her airway.</a:t>
            </a:r>
          </a:p>
          <a:p>
            <a:pPr marL="0" indent="0">
              <a:buFont typeface="Arial" charset="0"/>
              <a:buNone/>
            </a:pPr>
            <a:r>
              <a:rPr lang="en-US" sz="1800" dirty="0">
                <a:latin typeface="Helvetica" charset="0"/>
                <a:ea typeface="MS PGothic" charset="0"/>
              </a:rPr>
              <a:t>Check her blood sugar. </a:t>
            </a:r>
          </a:p>
          <a:p>
            <a:pPr marL="0" indent="0">
              <a:buFont typeface="Arial" charset="0"/>
              <a:buNone/>
            </a:pPr>
            <a:r>
              <a:rPr lang="en-US" sz="1800" dirty="0">
                <a:latin typeface="Helvetica" charset="0"/>
                <a:ea typeface="MS PGothic" charset="0"/>
              </a:rPr>
              <a:t>The meter reads LO</a:t>
            </a:r>
          </a:p>
          <a:p>
            <a:pPr marL="0" indent="0">
              <a:buFont typeface="Arial" charset="0"/>
              <a:buNone/>
            </a:pPr>
            <a:endParaRPr lang="en-US" sz="1800" dirty="0">
              <a:latin typeface="Helvetica" charset="0"/>
              <a:ea typeface="MS P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0594">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0594">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0594">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059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Content Placeholder 2"/>
          <p:cNvSpPr>
            <a:spLocks noGrp="1"/>
          </p:cNvSpPr>
          <p:nvPr>
            <p:ph idx="1"/>
          </p:nvPr>
        </p:nvSpPr>
        <p:spPr>
          <a:xfrm>
            <a:off x="676275" y="1114425"/>
            <a:ext cx="8229600" cy="5070475"/>
          </a:xfrm>
        </p:spPr>
        <p:txBody>
          <a:bodyPr/>
          <a:lstStyle/>
          <a:p>
            <a:pPr marL="0" indent="0">
              <a:buFont typeface="Arial" charset="0"/>
              <a:buNone/>
            </a:pPr>
            <a:r>
              <a:rPr lang="en-US" sz="1800" dirty="0">
                <a:latin typeface="Helvetica" charset="0"/>
                <a:ea typeface="MS PGothic" charset="0"/>
              </a:rPr>
              <a:t>While you were caring for Susie, another staff member was notifying parents and calling 911.</a:t>
            </a:r>
          </a:p>
          <a:p>
            <a:pPr marL="0" indent="0">
              <a:buFont typeface="Arial" charset="0"/>
              <a:buNone/>
            </a:pPr>
            <a:r>
              <a:rPr lang="en-US" sz="1800" dirty="0">
                <a:latin typeface="Helvetica" charset="0"/>
                <a:ea typeface="MS PGothic" charset="0"/>
              </a:rPr>
              <a:t>Her friend tells you Susie actually did not eat her lunch even though she had taken her lunch insulin dose.</a:t>
            </a:r>
          </a:p>
          <a:p>
            <a:pPr marL="0" indent="0">
              <a:buFont typeface="Arial" charset="0"/>
              <a:buNone/>
            </a:pPr>
            <a:r>
              <a:rPr lang="en-US" sz="1800" dirty="0">
                <a:latin typeface="Helvetica" charset="0"/>
                <a:ea typeface="MS PGothic" charset="0"/>
              </a:rPr>
              <a:t>The seizure stops before the paramedics arrive. If she is able, she is start drinking liquids with carbohydrates.</a:t>
            </a:r>
          </a:p>
          <a:p>
            <a:pPr marL="0" indent="0">
              <a:buFont typeface="Arial" charset="0"/>
              <a:buNone/>
            </a:pPr>
            <a:r>
              <a:rPr lang="en-US" sz="1800" dirty="0">
                <a:latin typeface="Helvetica" charset="0"/>
                <a:ea typeface="MS PGothic" charset="0"/>
              </a:rPr>
              <a:t>The parents also arrive and decide to have her transported to the local hospital for evaluation.</a:t>
            </a:r>
          </a:p>
          <a:p>
            <a:pPr marL="0" indent="0">
              <a:buFont typeface="Arial" charset="0"/>
              <a:buNone/>
            </a:pPr>
            <a:endParaRPr lang="en-US" sz="1800" dirty="0">
              <a:latin typeface="Helvetica" charset="0"/>
              <a:ea typeface="MS PGothic" charset="0"/>
            </a:endParaRPr>
          </a:p>
          <a:p>
            <a:pPr marL="0" indent="0">
              <a:buFont typeface="Arial" charset="0"/>
              <a:buNone/>
            </a:pPr>
            <a:r>
              <a:rPr lang="en-US" sz="1800" dirty="0">
                <a:latin typeface="Helvetica" charset="0"/>
                <a:ea typeface="MS PGothic" charset="0"/>
              </a:rPr>
              <a:t>We advise parents for the first 24 hours after glucagon :</a:t>
            </a:r>
          </a:p>
          <a:p>
            <a:pPr marL="0" indent="0">
              <a:buFont typeface="Arial" charset="0"/>
              <a:buNone/>
            </a:pPr>
            <a:r>
              <a:rPr lang="en-US" sz="1800" dirty="0">
                <a:latin typeface="Helvetica" charset="0"/>
                <a:ea typeface="MS PGothic" charset="0"/>
              </a:rPr>
              <a:t>No school or physical activity              </a:t>
            </a:r>
          </a:p>
          <a:p>
            <a:pPr marL="0" indent="0">
              <a:buFont typeface="Arial" charset="0"/>
              <a:buNone/>
            </a:pPr>
            <a:r>
              <a:rPr lang="en-US" sz="1800" dirty="0">
                <a:latin typeface="Helvetica" charset="0"/>
                <a:ea typeface="MS PGothic" charset="0"/>
              </a:rPr>
              <a:t>Closely monitored by an adult</a:t>
            </a:r>
          </a:p>
          <a:p>
            <a:pPr marL="0" indent="0">
              <a:buFont typeface="Arial" charset="0"/>
              <a:buNone/>
            </a:pPr>
            <a:r>
              <a:rPr lang="en-US" sz="1800" dirty="0">
                <a:latin typeface="Helvetica" charset="0"/>
                <a:ea typeface="MS PGothic" charset="0"/>
              </a:rPr>
              <a:t>More frequent BG checks including overnight </a:t>
            </a:r>
          </a:p>
          <a:p>
            <a:pPr marL="0" indent="0">
              <a:buFont typeface="Arial" charset="0"/>
              <a:buNone/>
            </a:pPr>
            <a:r>
              <a:rPr lang="en-US" sz="1800" dirty="0">
                <a:latin typeface="Helvetica" charset="0"/>
                <a:ea typeface="MS PGothic" charset="0"/>
              </a:rPr>
              <a:t>They are also to contact our office for review of episode to determine if insulin doses need to be adjusted</a:t>
            </a:r>
          </a:p>
        </p:txBody>
      </p:sp>
      <p:sp>
        <p:nvSpPr>
          <p:cNvPr id="113667" name="Title 1"/>
          <p:cNvSpPr>
            <a:spLocks noGrp="1"/>
          </p:cNvSpPr>
          <p:nvPr>
            <p:ph type="title"/>
          </p:nvPr>
        </p:nvSpPr>
        <p:spPr>
          <a:xfrm>
            <a:off x="457200" y="215900"/>
            <a:ext cx="8686800" cy="1090613"/>
          </a:xfrm>
        </p:spPr>
        <p:txBody>
          <a:bodyPr/>
          <a:lstStyle/>
          <a:p>
            <a:r>
              <a:rPr lang="en-US" sz="3200" b="1" dirty="0">
                <a:latin typeface="Helvetica" charset="0"/>
                <a:ea typeface="MS PGothic" charset="0"/>
              </a:rPr>
              <a:t>Scenario 8 continued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41">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41">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41">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64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457200" y="635000"/>
            <a:ext cx="8686800" cy="1143000"/>
          </a:xfrm>
        </p:spPr>
        <p:txBody>
          <a:bodyPr/>
          <a:lstStyle/>
          <a:p>
            <a:r>
              <a:rPr lang="en-US" sz="3200" b="1">
                <a:latin typeface="Helvetica" charset="0"/>
                <a:ea typeface="MS PGothic" charset="0"/>
              </a:rPr>
              <a:t>Monitoring Ketones</a:t>
            </a:r>
          </a:p>
        </p:txBody>
      </p:sp>
      <p:pic>
        <p:nvPicPr>
          <p:cNvPr id="115715" name="Content Placeholder 1" descr="ketostix-tube1.png"/>
          <p:cNvPicPr>
            <a:picLocks noGrp="1" noChangeAspect="1"/>
          </p:cNvPicPr>
          <p:nvPr>
            <p:ph idx="1"/>
          </p:nvPr>
        </p:nvPicPr>
        <p:blipFill>
          <a:blip r:embed="rId3">
            <a:extLst>
              <a:ext uri="{28A0092B-C50C-407E-A947-70E740481C1C}">
                <a14:useLocalDpi xmlns:a14="http://schemas.microsoft.com/office/drawing/2010/main" val="0"/>
              </a:ext>
            </a:extLst>
          </a:blip>
          <a:srcRect l="-291689" t="-2559" r="-253140" b="-17336"/>
          <a:stretch>
            <a:fillRect/>
          </a:stretch>
        </p:blipFill>
        <p:spPr>
          <a:xfrm>
            <a:off x="-1568450" y="1897063"/>
            <a:ext cx="10817225" cy="5567362"/>
          </a:xfrm>
        </p:spPr>
      </p:pic>
      <p:sp>
        <p:nvSpPr>
          <p:cNvPr id="115716" name="TextBox 2"/>
          <p:cNvSpPr txBox="1">
            <a:spLocks noChangeArrowheads="1"/>
          </p:cNvSpPr>
          <p:nvPr/>
        </p:nvSpPr>
        <p:spPr bwMode="auto">
          <a:xfrm>
            <a:off x="1316038" y="6427788"/>
            <a:ext cx="1982787"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Helvetica" charset="0"/>
                <a:ea typeface="MS PGothic" charset="0"/>
                <a:cs typeface="MS PGothic" charset="0"/>
              </a:defRPr>
            </a:lvl1pPr>
            <a:lvl2pPr>
              <a:defRPr sz="2800">
                <a:solidFill>
                  <a:schemeClr val="tx1"/>
                </a:solidFill>
                <a:latin typeface="Helvetica" charset="0"/>
                <a:ea typeface="MS PGothic" charset="0"/>
                <a:cs typeface="MS PGothic" charset="0"/>
              </a:defRPr>
            </a:lvl2pPr>
            <a:lvl3pPr>
              <a:defRPr sz="2400">
                <a:solidFill>
                  <a:schemeClr val="tx1"/>
                </a:solidFill>
                <a:latin typeface="Helvetica" charset="0"/>
                <a:ea typeface="MS PGothic" charset="0"/>
                <a:cs typeface="MS PGothic" charset="0"/>
              </a:defRPr>
            </a:lvl3pPr>
            <a:lvl4pPr>
              <a:defRPr sz="2000">
                <a:solidFill>
                  <a:schemeClr val="tx1"/>
                </a:solidFill>
                <a:latin typeface="Helvetica" charset="0"/>
                <a:ea typeface="MS PGothic" charset="0"/>
                <a:cs typeface="MS PGothic" charset="0"/>
              </a:defRPr>
            </a:lvl4pPr>
            <a:lvl5pPr>
              <a:defRPr sz="2000">
                <a:solidFill>
                  <a:schemeClr val="tx1"/>
                </a:solidFill>
                <a:latin typeface="Helvetica" charset="0"/>
                <a:ea typeface="MS PGothic" charset="0"/>
                <a:cs typeface="MS PGothic" charset="0"/>
              </a:defRPr>
            </a:lvl5pPr>
            <a:lvl6pPr eaLnBrk="0" fontAlgn="base" hangingPunct="0">
              <a:spcAft>
                <a:spcPct val="0"/>
              </a:spcAft>
              <a:buFont typeface="Arial" charset="0"/>
              <a:buChar char="»"/>
              <a:defRPr sz="2000">
                <a:solidFill>
                  <a:schemeClr val="tx1"/>
                </a:solidFill>
                <a:latin typeface="Helvetica" charset="0"/>
                <a:ea typeface="MS PGothic" charset="0"/>
                <a:cs typeface="MS PGothic" charset="0"/>
              </a:defRPr>
            </a:lvl6pPr>
            <a:lvl7pPr eaLnBrk="0" fontAlgn="base" hangingPunct="0">
              <a:spcAft>
                <a:spcPct val="0"/>
              </a:spcAft>
              <a:buFont typeface="Arial" charset="0"/>
              <a:buChar char="»"/>
              <a:defRPr sz="2000">
                <a:solidFill>
                  <a:schemeClr val="tx1"/>
                </a:solidFill>
                <a:latin typeface="Helvetica" charset="0"/>
                <a:ea typeface="MS PGothic" charset="0"/>
                <a:cs typeface="MS PGothic" charset="0"/>
              </a:defRPr>
            </a:lvl7pPr>
            <a:lvl8pPr eaLnBrk="0" fontAlgn="base" hangingPunct="0">
              <a:spcAft>
                <a:spcPct val="0"/>
              </a:spcAft>
              <a:buFont typeface="Arial" charset="0"/>
              <a:buChar char="»"/>
              <a:defRPr sz="2000">
                <a:solidFill>
                  <a:schemeClr val="tx1"/>
                </a:solidFill>
                <a:latin typeface="Helvetica" charset="0"/>
                <a:ea typeface="MS PGothic" charset="0"/>
                <a:cs typeface="MS PGothic" charset="0"/>
              </a:defRPr>
            </a:lvl8pPr>
            <a:lvl9pPr eaLnBrk="0" fontAlgn="base" hangingPunct="0">
              <a:spcAft>
                <a:spcPct val="0"/>
              </a:spcAft>
              <a:buFont typeface="Arial" charset="0"/>
              <a:buChar char="»"/>
              <a:defRPr sz="2000">
                <a:solidFill>
                  <a:schemeClr val="tx1"/>
                </a:solidFill>
                <a:latin typeface="Helvetica" charset="0"/>
                <a:ea typeface="MS PGothic" charset="0"/>
                <a:cs typeface="MS PGothic" charset="0"/>
              </a:defRPr>
            </a:lvl9pPr>
          </a:lstStyle>
          <a:p>
            <a:r>
              <a:rPr lang="en-US" sz="800">
                <a:latin typeface="Arial" charset="0"/>
              </a:rPr>
              <a:t>www.ketoxtix.com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333375"/>
            <a:ext cx="8686800" cy="1072618"/>
          </a:xfrm>
        </p:spPr>
        <p:txBody>
          <a:bodyPr/>
          <a:lstStyle/>
          <a:p>
            <a:pPr eaLnBrk="1" hangingPunct="1"/>
            <a:r>
              <a:rPr lang="en-US" sz="3200" b="1" dirty="0">
                <a:latin typeface="Helvetica" charset="0"/>
                <a:ea typeface="MS PGothic" charset="0"/>
              </a:rPr>
              <a:t>Insulin Injection with Insulin Pen</a:t>
            </a:r>
            <a:endParaRPr lang="en-US" b="1" dirty="0">
              <a:latin typeface="Helvetica" charset="0"/>
              <a:ea typeface="MS PGothic" charset="0"/>
            </a:endParaRPr>
          </a:p>
        </p:txBody>
      </p:sp>
      <p:sp>
        <p:nvSpPr>
          <p:cNvPr id="21507" name="Content Placeholder 2"/>
          <p:cNvSpPr>
            <a:spLocks noGrp="1"/>
          </p:cNvSpPr>
          <p:nvPr>
            <p:ph idx="1"/>
          </p:nvPr>
        </p:nvSpPr>
        <p:spPr>
          <a:xfrm>
            <a:off x="676275" y="1103631"/>
            <a:ext cx="8229600" cy="5081270"/>
          </a:xfrm>
        </p:spPr>
        <p:txBody>
          <a:bodyPr/>
          <a:lstStyle/>
          <a:p>
            <a:pPr eaLnBrk="1" hangingPunct="1"/>
            <a:r>
              <a:rPr lang="en-US" sz="1800" b="1" dirty="0">
                <a:latin typeface="Helvetica" charset="0"/>
                <a:ea typeface="MS PGothic" charset="0"/>
              </a:rPr>
              <a:t>Make sure you are giving the correct insulin </a:t>
            </a:r>
            <a:endParaRPr lang="en-US" sz="1800" dirty="0">
              <a:latin typeface="Helvetica" charset="0"/>
              <a:ea typeface="MS PGothic" charset="0"/>
            </a:endParaRPr>
          </a:p>
          <a:p>
            <a:pPr lvl="1" eaLnBrk="1" hangingPunct="1"/>
            <a:r>
              <a:rPr lang="en-US" sz="1800" dirty="0">
                <a:latin typeface="Helvetica" charset="0"/>
                <a:ea typeface="MS PGothic" charset="0"/>
              </a:rPr>
              <a:t>If giving both rapid and long acting insulin at school, verify dosage and insulin immediately before each injection</a:t>
            </a:r>
          </a:p>
          <a:p>
            <a:pPr eaLnBrk="1" hangingPunct="1"/>
            <a:r>
              <a:rPr lang="en-US" sz="1800" dirty="0">
                <a:latin typeface="Helvetica" charset="0"/>
                <a:ea typeface="MS PGothic" charset="0"/>
              </a:rPr>
              <a:t>Have all supplies: insulin, pen needles, 2 alcohol pads</a:t>
            </a:r>
          </a:p>
          <a:p>
            <a:pPr eaLnBrk="1" hangingPunct="1"/>
            <a:r>
              <a:rPr lang="en-US" sz="1800" dirty="0">
                <a:latin typeface="Helvetica" charset="0"/>
                <a:ea typeface="MS PGothic" charset="0"/>
              </a:rPr>
              <a:t>Remove cap off insulin pen</a:t>
            </a:r>
          </a:p>
          <a:p>
            <a:pPr eaLnBrk="1" hangingPunct="1"/>
            <a:r>
              <a:rPr lang="en-US" sz="1800" dirty="0">
                <a:latin typeface="Helvetica" charset="0"/>
                <a:ea typeface="MS PGothic" charset="0"/>
              </a:rPr>
              <a:t>Clean the rubber stopper on the end of the insulin pen with alcohol pad</a:t>
            </a:r>
          </a:p>
          <a:p>
            <a:pPr lvl="1" eaLnBrk="1" hangingPunct="1"/>
            <a:r>
              <a:rPr lang="en-US" sz="1800" dirty="0">
                <a:latin typeface="Helvetica" charset="0"/>
                <a:ea typeface="MS PGothic" charset="0"/>
              </a:rPr>
              <a:t>Do not put insulin pen down once it has been cleaned with the alcohol pad</a:t>
            </a:r>
          </a:p>
          <a:p>
            <a:pPr eaLnBrk="1" hangingPunct="1"/>
            <a:r>
              <a:rPr lang="en-US" sz="1800" dirty="0">
                <a:latin typeface="Helvetica" charset="0"/>
                <a:ea typeface="MS PGothic" charset="0"/>
              </a:rPr>
              <a:t>Open pen needle, insert onto the rubber stopper end of insulin pen-straight on-not at an angle-so you do not bend the needle, twist until resistance is met </a:t>
            </a:r>
          </a:p>
          <a:p>
            <a:pPr eaLnBrk="1" hangingPunct="1"/>
            <a:r>
              <a:rPr lang="en-US" sz="1800" dirty="0">
                <a:latin typeface="Helvetica" charset="0"/>
                <a:ea typeface="MS PGothic" charset="0"/>
              </a:rPr>
              <a:t>Remove the clear cap (save this piece) and the colored cap (throw this one away)</a:t>
            </a:r>
          </a:p>
          <a:p>
            <a:pPr lvl="1" eaLnBrk="1" hangingPunct="1"/>
            <a:r>
              <a:rPr lang="en-US" sz="1800" dirty="0">
                <a:latin typeface="Helvetica" charset="0"/>
                <a:ea typeface="MS PGothic" charset="0"/>
              </a:rPr>
              <a:t>The colored cap only signifies the size of the pen needle- each size is a different color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457200" y="635000"/>
            <a:ext cx="8686800" cy="1143000"/>
          </a:xfrm>
        </p:spPr>
        <p:txBody>
          <a:bodyPr/>
          <a:lstStyle/>
          <a:p>
            <a:r>
              <a:rPr lang="en-US" sz="3200" b="1">
                <a:latin typeface="Helvetica" charset="0"/>
                <a:ea typeface="MS PGothic" charset="0"/>
              </a:rPr>
              <a:t>Monitoring Ketones</a:t>
            </a:r>
          </a:p>
        </p:txBody>
      </p:sp>
      <p:sp>
        <p:nvSpPr>
          <p:cNvPr id="3" name="Content Placeholder 2"/>
          <p:cNvSpPr>
            <a:spLocks noGrp="1"/>
          </p:cNvSpPr>
          <p:nvPr>
            <p:ph idx="1"/>
          </p:nvPr>
        </p:nvSpPr>
        <p:spPr>
          <a:xfrm>
            <a:off x="676275" y="1906588"/>
            <a:ext cx="8229600" cy="4278312"/>
          </a:xfrm>
        </p:spPr>
        <p:txBody>
          <a:bodyPr/>
          <a:lstStyle/>
          <a:p>
            <a:pPr>
              <a:defRPr/>
            </a:pPr>
            <a:r>
              <a:rPr lang="en-US" sz="1800" dirty="0"/>
              <a:t>Ketones are a poison that is made when the body burns fat for energy</a:t>
            </a:r>
          </a:p>
          <a:p>
            <a:pPr lvl="1">
              <a:defRPr/>
            </a:pPr>
            <a:r>
              <a:rPr lang="en-US" sz="1800" dirty="0"/>
              <a:t>This usually occurs when there is not enough insulin in the body</a:t>
            </a:r>
          </a:p>
          <a:p>
            <a:pPr>
              <a:defRPr/>
            </a:pPr>
            <a:r>
              <a:rPr lang="en-US" sz="1800" dirty="0"/>
              <a:t>Test for and manage ketones per the Diabetes Medical Management Plan</a:t>
            </a:r>
          </a:p>
          <a:p>
            <a:pPr>
              <a:defRPr/>
            </a:pPr>
            <a:r>
              <a:rPr lang="en-US" sz="1800" dirty="0" err="1"/>
              <a:t>Ketostix</a:t>
            </a:r>
            <a:r>
              <a:rPr lang="en-US" sz="1800" dirty="0"/>
              <a:t> are good for 6 months once the bottle has been opened as long as the bottle is still within expiration date on the bottle and the bottle has been tightly closed after each strip is removed</a:t>
            </a:r>
          </a:p>
          <a:p>
            <a:pPr lvl="1">
              <a:defRPr/>
            </a:pPr>
            <a:r>
              <a:rPr lang="en-US" sz="1800" dirty="0"/>
              <a:t>If strips are exposed to air, dust particles, moisture, etc. it can affect the strips and give a false reading</a:t>
            </a:r>
          </a:p>
          <a:p>
            <a:pPr>
              <a:defRPr/>
            </a:pPr>
            <a:r>
              <a:rPr lang="en-US" sz="1800" dirty="0"/>
              <a:t>Once urine is on the strip- wait 15 seconds before reading result</a:t>
            </a:r>
          </a:p>
          <a:p>
            <a:pPr lvl="1">
              <a:defRPr/>
            </a:pPr>
            <a:r>
              <a:rPr lang="en-US" sz="1800" dirty="0"/>
              <a:t>Result as : negative, trace, small, moderate or large</a:t>
            </a:r>
          </a:p>
          <a:p>
            <a:pPr lvl="1">
              <a:defRPr/>
            </a:pPr>
            <a:r>
              <a:rPr lang="en-US" sz="1800" dirty="0"/>
              <a:t>Do not use the numbers below the color</a:t>
            </a:r>
          </a:p>
          <a:p>
            <a:pPr marL="457200" lvl="1" indent="0">
              <a:buNone/>
              <a:defRPr/>
            </a:pPr>
            <a:endParaRPr lang="en-US" sz="16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457200" y="635000"/>
            <a:ext cx="8686800" cy="604838"/>
          </a:xfrm>
        </p:spPr>
        <p:txBody>
          <a:bodyPr/>
          <a:lstStyle/>
          <a:p>
            <a:r>
              <a:rPr lang="en-US" sz="3200" b="1" dirty="0">
                <a:latin typeface="Helvetica" charset="0"/>
                <a:ea typeface="MS PGothic" charset="0"/>
              </a:rPr>
              <a:t>Scenario 9</a:t>
            </a:r>
          </a:p>
        </p:txBody>
      </p:sp>
      <p:sp>
        <p:nvSpPr>
          <p:cNvPr id="118786" name="Content Placeholder 2"/>
          <p:cNvSpPr>
            <a:spLocks noGrp="1"/>
          </p:cNvSpPr>
          <p:nvPr>
            <p:ph idx="1"/>
          </p:nvPr>
        </p:nvSpPr>
        <p:spPr>
          <a:xfrm>
            <a:off x="676275" y="1466850"/>
            <a:ext cx="8229600" cy="4718050"/>
          </a:xfrm>
        </p:spPr>
        <p:txBody>
          <a:bodyPr/>
          <a:lstStyle/>
          <a:p>
            <a:pPr marL="0" indent="0">
              <a:buFont typeface="Arial" charset="0"/>
              <a:buNone/>
            </a:pPr>
            <a:r>
              <a:rPr lang="en-US" sz="1800">
                <a:latin typeface="Helvetica" charset="0"/>
                <a:ea typeface="MS PGothic" charset="0"/>
              </a:rPr>
              <a:t>Jamie, 12,  comes for blood sugar check before lunch.</a:t>
            </a:r>
          </a:p>
          <a:p>
            <a:pPr marL="0" indent="0">
              <a:buFont typeface="Arial" charset="0"/>
              <a:buNone/>
            </a:pPr>
            <a:r>
              <a:rPr lang="en-US" sz="1800">
                <a:latin typeface="Helvetica" charset="0"/>
                <a:ea typeface="MS PGothic" charset="0"/>
              </a:rPr>
              <a:t>The blood sugar is 534.  You send her to check for ketones.</a:t>
            </a:r>
          </a:p>
          <a:p>
            <a:pPr marL="0" indent="0">
              <a:buFont typeface="Arial" charset="0"/>
              <a:buNone/>
            </a:pPr>
            <a:endParaRPr lang="en-US" sz="1800">
              <a:latin typeface="Helvetica" charset="0"/>
              <a:ea typeface="MS PGothic" charset="0"/>
            </a:endParaRPr>
          </a:p>
          <a:p>
            <a:pPr marL="0" indent="0">
              <a:buFont typeface="Arial" charset="0"/>
              <a:buNone/>
            </a:pPr>
            <a:r>
              <a:rPr lang="en-US" sz="1800">
                <a:latin typeface="Helvetica" charset="0"/>
                <a:ea typeface="MS PGothic" charset="0"/>
              </a:rPr>
              <a:t>The strip reads moderate-large.  She does not complain of nausea or vomiting. </a:t>
            </a:r>
          </a:p>
          <a:p>
            <a:pPr marL="0" indent="0">
              <a:buFont typeface="Arial" charset="0"/>
              <a:buNone/>
            </a:pPr>
            <a:r>
              <a:rPr lang="en-US" sz="1800">
                <a:latin typeface="Helvetica" charset="0"/>
                <a:ea typeface="MS PGothic" charset="0"/>
              </a:rPr>
              <a:t>She does complain of thirst and being tired.</a:t>
            </a:r>
          </a:p>
          <a:p>
            <a:pPr marL="0" indent="0">
              <a:buFont typeface="Arial" charset="0"/>
              <a:buNone/>
            </a:pPr>
            <a:endParaRPr lang="en-US" sz="1800">
              <a:latin typeface="Helvetica" charset="0"/>
              <a:ea typeface="MS PGothic" charset="0"/>
            </a:endParaRPr>
          </a:p>
          <a:p>
            <a:pPr marL="0" indent="0">
              <a:buFont typeface="Arial" charset="0"/>
              <a:buNone/>
            </a:pPr>
            <a:r>
              <a:rPr lang="en-US" sz="1800">
                <a:latin typeface="Helvetica" charset="0"/>
                <a:ea typeface="MS PGothic" charset="0"/>
              </a:rPr>
              <a:t>What is your first step? Does she have to go home?</a:t>
            </a:r>
          </a:p>
          <a:p>
            <a:pPr marL="0" indent="0">
              <a:buFont typeface="Arial" charset="0"/>
              <a:buNone/>
            </a:pPr>
            <a:endParaRPr lang="en-US" sz="1800">
              <a:latin typeface="Helvetica" charset="0"/>
              <a:ea typeface="MS PGothic" charset="0"/>
            </a:endParaRPr>
          </a:p>
          <a:p>
            <a:pPr marL="0" indent="0">
              <a:buFont typeface="Arial" charset="0"/>
              <a:buNone/>
            </a:pPr>
            <a:r>
              <a:rPr lang="en-US" sz="1800">
                <a:latin typeface="Helvetica" charset="0"/>
                <a:ea typeface="MS PGothic" charset="0"/>
              </a:rPr>
              <a:t>Give her water to drink. </a:t>
            </a:r>
          </a:p>
          <a:p>
            <a:pPr marL="0" indent="0">
              <a:buFont typeface="Arial" charset="0"/>
              <a:buNone/>
            </a:pPr>
            <a:r>
              <a:rPr lang="en-US" sz="1800">
                <a:latin typeface="Helvetica" charset="0"/>
                <a:ea typeface="MS PGothic" charset="0"/>
              </a:rPr>
              <a:t> Calculate insulin dose (for meal and blood sugar) and send her to lunch.</a:t>
            </a:r>
          </a:p>
          <a:p>
            <a:pPr marL="0" indent="0">
              <a:buFont typeface="Arial" charset="0"/>
              <a:buNone/>
            </a:pPr>
            <a:r>
              <a:rPr lang="en-US" sz="1800">
                <a:latin typeface="Helvetica" charset="0"/>
                <a:ea typeface="MS PGothic" charset="0"/>
              </a:rPr>
              <a:t>She does hot have to go home.  Follow the hyperglycemia algorithm for rechecking ketones and blood glucose level.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8786">
                                            <p:txEl>
                                              <p:pRg st="8" end="8"/>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8786">
                                            <p:txEl>
                                              <p:pRg st="9" end="9"/>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878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457200" y="635000"/>
            <a:ext cx="8686800" cy="1143000"/>
          </a:xfrm>
        </p:spPr>
        <p:txBody>
          <a:bodyPr/>
          <a:lstStyle/>
          <a:p>
            <a:r>
              <a:rPr lang="en-US" sz="3200" b="1" dirty="0">
                <a:latin typeface="Helvetica" charset="0"/>
                <a:ea typeface="MS PGothic" charset="0"/>
              </a:rPr>
              <a:t>Scenario 10</a:t>
            </a:r>
          </a:p>
        </p:txBody>
      </p:sp>
      <p:sp>
        <p:nvSpPr>
          <p:cNvPr id="120834" name="Content Placeholder 2"/>
          <p:cNvSpPr>
            <a:spLocks noGrp="1"/>
          </p:cNvSpPr>
          <p:nvPr>
            <p:ph idx="1"/>
          </p:nvPr>
        </p:nvSpPr>
        <p:spPr>
          <a:xfrm>
            <a:off x="676275" y="1906588"/>
            <a:ext cx="8229600" cy="4278312"/>
          </a:xfrm>
        </p:spPr>
        <p:txBody>
          <a:bodyPr/>
          <a:lstStyle/>
          <a:p>
            <a:pPr marL="0" indent="0">
              <a:buFont typeface="Arial" charset="0"/>
              <a:buNone/>
            </a:pPr>
            <a:r>
              <a:rPr lang="en-US" sz="1800">
                <a:latin typeface="Helvetica" charset="0"/>
                <a:ea typeface="MS PGothic" charset="0"/>
              </a:rPr>
              <a:t>It is the third week of school. </a:t>
            </a:r>
          </a:p>
          <a:p>
            <a:pPr marL="0" indent="0">
              <a:buFont typeface="Arial" charset="0"/>
              <a:buNone/>
            </a:pPr>
            <a:r>
              <a:rPr lang="en-US" sz="1800">
                <a:latin typeface="Helvetica" charset="0"/>
                <a:ea typeface="MS PGothic" charset="0"/>
              </a:rPr>
              <a:t>Julie has only brought her insulin and glucagon supplies to school.  </a:t>
            </a:r>
          </a:p>
          <a:p>
            <a:pPr marL="0" indent="0">
              <a:buFont typeface="Arial" charset="0"/>
              <a:buNone/>
            </a:pPr>
            <a:r>
              <a:rPr lang="en-US" sz="1800">
                <a:latin typeface="Helvetica" charset="0"/>
                <a:ea typeface="MS PGothic" charset="0"/>
              </a:rPr>
              <a:t>Family has yet to bring ketostix or other remaining supplies. </a:t>
            </a:r>
          </a:p>
          <a:p>
            <a:pPr marL="0" indent="0">
              <a:buFont typeface="Arial" charset="0"/>
              <a:buNone/>
            </a:pPr>
            <a:r>
              <a:rPr lang="en-US" sz="1800">
                <a:latin typeface="Helvetica" charset="0"/>
                <a:ea typeface="MS PGothic" charset="0"/>
              </a:rPr>
              <a:t>You have left several messages.</a:t>
            </a:r>
          </a:p>
          <a:p>
            <a:pPr marL="0" indent="0">
              <a:buFont typeface="Arial" charset="0"/>
              <a:buNone/>
            </a:pPr>
            <a:r>
              <a:rPr lang="en-US" sz="1800">
                <a:latin typeface="Helvetica" charset="0"/>
                <a:ea typeface="MS PGothic" charset="0"/>
              </a:rPr>
              <a:t>What do you do now?</a:t>
            </a:r>
          </a:p>
          <a:p>
            <a:pPr marL="0" indent="0">
              <a:buFont typeface="Arial" charset="0"/>
              <a:buNone/>
            </a:pPr>
            <a:endParaRPr lang="en-US" sz="1800">
              <a:latin typeface="Helvetica" charset="0"/>
              <a:ea typeface="MS PGothic" charset="0"/>
            </a:endParaRPr>
          </a:p>
          <a:p>
            <a:pPr marL="0" indent="0">
              <a:buFont typeface="Arial" charset="0"/>
              <a:buNone/>
            </a:pPr>
            <a:r>
              <a:rPr lang="en-US" sz="1800">
                <a:latin typeface="Helvetica" charset="0"/>
                <a:ea typeface="MS PGothic" charset="0"/>
              </a:rPr>
              <a:t>Follow your chain of command.</a:t>
            </a:r>
          </a:p>
          <a:p>
            <a:pPr marL="0" indent="0">
              <a:buFont typeface="Arial" charset="0"/>
              <a:buNone/>
            </a:pPr>
            <a:endParaRPr lang="en-US" sz="1800">
              <a:latin typeface="Helvetica" charset="0"/>
              <a:ea typeface="MS PGothic" charset="0"/>
            </a:endParaRPr>
          </a:p>
          <a:p>
            <a:pPr marL="0" indent="0">
              <a:buFont typeface="Arial" charset="0"/>
              <a:buNone/>
            </a:pPr>
            <a:endParaRPr lang="en-US" sz="1800">
              <a:latin typeface="Helvetica" charset="0"/>
              <a:ea typeface="MS PGothic" charset="0"/>
            </a:endParaRPr>
          </a:p>
          <a:p>
            <a:pPr marL="0" indent="0">
              <a:buFont typeface="Arial" charset="0"/>
              <a:buNone/>
            </a:pPr>
            <a:endParaRPr lang="en-US" sz="1800">
              <a:latin typeface="Helvetica" charset="0"/>
              <a:ea typeface="MS P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083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a:xfrm>
            <a:off x="457200" y="635000"/>
            <a:ext cx="8686800" cy="1143000"/>
          </a:xfrm>
        </p:spPr>
        <p:txBody>
          <a:bodyPr/>
          <a:lstStyle/>
          <a:p>
            <a:r>
              <a:rPr lang="en-US" sz="3200" b="1">
                <a:latin typeface="Helvetica" charset="0"/>
                <a:ea typeface="MS PGothic" charset="0"/>
              </a:rPr>
              <a:t>Hyperglycemia</a:t>
            </a:r>
          </a:p>
        </p:txBody>
      </p:sp>
      <p:pic>
        <p:nvPicPr>
          <p:cNvPr id="122883"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06725" y="1876425"/>
            <a:ext cx="4133850" cy="4295775"/>
          </a:xfrm>
          <a:noFill/>
        </p:spPr>
      </p:pic>
      <p:sp>
        <p:nvSpPr>
          <p:cNvPr id="122884" name="TextBox 6"/>
          <p:cNvSpPr txBox="1">
            <a:spLocks noChangeArrowheads="1"/>
          </p:cNvSpPr>
          <p:nvPr/>
        </p:nvSpPr>
        <p:spPr bwMode="auto">
          <a:xfrm>
            <a:off x="1089025" y="5956300"/>
            <a:ext cx="3795713"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Helvetica" charset="0"/>
                <a:ea typeface="MS PGothic" charset="0"/>
                <a:cs typeface="MS PGothic" charset="0"/>
              </a:defRPr>
            </a:lvl1pPr>
            <a:lvl2pPr>
              <a:defRPr sz="2800">
                <a:solidFill>
                  <a:schemeClr val="tx1"/>
                </a:solidFill>
                <a:latin typeface="Helvetica" charset="0"/>
                <a:ea typeface="MS PGothic" charset="0"/>
                <a:cs typeface="MS PGothic" charset="0"/>
              </a:defRPr>
            </a:lvl2pPr>
            <a:lvl3pPr>
              <a:defRPr sz="2400">
                <a:solidFill>
                  <a:schemeClr val="tx1"/>
                </a:solidFill>
                <a:latin typeface="Helvetica" charset="0"/>
                <a:ea typeface="MS PGothic" charset="0"/>
                <a:cs typeface="MS PGothic" charset="0"/>
              </a:defRPr>
            </a:lvl3pPr>
            <a:lvl4pPr>
              <a:defRPr sz="2000">
                <a:solidFill>
                  <a:schemeClr val="tx1"/>
                </a:solidFill>
                <a:latin typeface="Helvetica" charset="0"/>
                <a:ea typeface="MS PGothic" charset="0"/>
                <a:cs typeface="MS PGothic" charset="0"/>
              </a:defRPr>
            </a:lvl4pPr>
            <a:lvl5pPr>
              <a:defRPr sz="2000">
                <a:solidFill>
                  <a:schemeClr val="tx1"/>
                </a:solidFill>
                <a:latin typeface="Helvetica" charset="0"/>
                <a:ea typeface="MS PGothic" charset="0"/>
                <a:cs typeface="MS PGothic" charset="0"/>
              </a:defRPr>
            </a:lvl5pPr>
            <a:lvl6pPr eaLnBrk="0" fontAlgn="base" hangingPunct="0">
              <a:spcAft>
                <a:spcPct val="0"/>
              </a:spcAft>
              <a:buFont typeface="Arial" charset="0"/>
              <a:buChar char="»"/>
              <a:defRPr sz="2000">
                <a:solidFill>
                  <a:schemeClr val="tx1"/>
                </a:solidFill>
                <a:latin typeface="Helvetica" charset="0"/>
                <a:ea typeface="MS PGothic" charset="0"/>
                <a:cs typeface="MS PGothic" charset="0"/>
              </a:defRPr>
            </a:lvl6pPr>
            <a:lvl7pPr eaLnBrk="0" fontAlgn="base" hangingPunct="0">
              <a:spcAft>
                <a:spcPct val="0"/>
              </a:spcAft>
              <a:buFont typeface="Arial" charset="0"/>
              <a:buChar char="»"/>
              <a:defRPr sz="2000">
                <a:solidFill>
                  <a:schemeClr val="tx1"/>
                </a:solidFill>
                <a:latin typeface="Helvetica" charset="0"/>
                <a:ea typeface="MS PGothic" charset="0"/>
                <a:cs typeface="MS PGothic" charset="0"/>
              </a:defRPr>
            </a:lvl7pPr>
            <a:lvl8pPr eaLnBrk="0" fontAlgn="base" hangingPunct="0">
              <a:spcAft>
                <a:spcPct val="0"/>
              </a:spcAft>
              <a:buFont typeface="Arial" charset="0"/>
              <a:buChar char="»"/>
              <a:defRPr sz="2000">
                <a:solidFill>
                  <a:schemeClr val="tx1"/>
                </a:solidFill>
                <a:latin typeface="Helvetica" charset="0"/>
                <a:ea typeface="MS PGothic" charset="0"/>
                <a:cs typeface="MS PGothic" charset="0"/>
              </a:defRPr>
            </a:lvl8pPr>
            <a:lvl9pPr eaLnBrk="0" fontAlgn="base" hangingPunct="0">
              <a:spcAft>
                <a:spcPct val="0"/>
              </a:spcAft>
              <a:buFont typeface="Arial" charset="0"/>
              <a:buChar char="»"/>
              <a:defRPr sz="2000">
                <a:solidFill>
                  <a:schemeClr val="tx1"/>
                </a:solidFill>
                <a:latin typeface="Helvetica" charset="0"/>
                <a:ea typeface="MS PGothic" charset="0"/>
                <a:cs typeface="MS PGothic" charset="0"/>
              </a:defRPr>
            </a:lvl9pPr>
          </a:lstStyle>
          <a:p>
            <a:r>
              <a:rPr lang="en-US" sz="800">
                <a:latin typeface="Arial" charset="0"/>
              </a:rPr>
              <a:t>https://bestmadenaturalproducts.com/</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a:xfrm>
            <a:off x="457200" y="635000"/>
            <a:ext cx="8686800" cy="946150"/>
          </a:xfrm>
        </p:spPr>
        <p:txBody>
          <a:bodyPr/>
          <a:lstStyle/>
          <a:p>
            <a:r>
              <a:rPr lang="en-US" sz="3200" b="1" dirty="0">
                <a:latin typeface="Helvetica" charset="0"/>
                <a:ea typeface="MS PGothic" charset="0"/>
              </a:rPr>
              <a:t>Scenario 11</a:t>
            </a:r>
          </a:p>
        </p:txBody>
      </p:sp>
      <p:sp>
        <p:nvSpPr>
          <p:cNvPr id="3" name="Content Placeholder 2"/>
          <p:cNvSpPr>
            <a:spLocks noGrp="1"/>
          </p:cNvSpPr>
          <p:nvPr>
            <p:ph idx="1"/>
          </p:nvPr>
        </p:nvSpPr>
        <p:spPr>
          <a:xfrm>
            <a:off x="676275" y="1581150"/>
            <a:ext cx="8229600" cy="4603750"/>
          </a:xfrm>
        </p:spPr>
        <p:txBody>
          <a:bodyPr/>
          <a:lstStyle/>
          <a:p>
            <a:pPr marL="0" indent="0">
              <a:buFont typeface="Arial" charset="0"/>
              <a:buNone/>
            </a:pPr>
            <a:r>
              <a:rPr lang="en-US" sz="1800">
                <a:latin typeface="Helvetica" charset="0"/>
                <a:ea typeface="MS PGothic" charset="0"/>
              </a:rPr>
              <a:t>Steve, 8 year old with Type 1, comes to you before PE to check his blood sugar per his Diabetes Treatment and Intervention Plan. PE is before lunch and he did not have a morning snack.</a:t>
            </a:r>
          </a:p>
          <a:p>
            <a:pPr marL="0" indent="0">
              <a:buFont typeface="Arial" charset="0"/>
              <a:buNone/>
            </a:pPr>
            <a:endParaRPr lang="en-US" sz="1800">
              <a:latin typeface="Helvetica" charset="0"/>
              <a:ea typeface="MS PGothic" charset="0"/>
            </a:endParaRPr>
          </a:p>
          <a:p>
            <a:pPr marL="0" indent="0">
              <a:buFont typeface="Arial" charset="0"/>
              <a:buNone/>
            </a:pPr>
            <a:r>
              <a:rPr lang="en-US" sz="1800">
                <a:latin typeface="Helvetica" charset="0"/>
                <a:ea typeface="MS PGothic" charset="0"/>
              </a:rPr>
              <a:t>His blood sugar is 422.  What is your first step?</a:t>
            </a:r>
          </a:p>
          <a:p>
            <a:pPr marL="0" indent="0">
              <a:buFont typeface="Arial" charset="0"/>
              <a:buNone/>
            </a:pPr>
            <a:r>
              <a:rPr lang="en-US" sz="1800">
                <a:latin typeface="Helvetica" charset="0"/>
                <a:ea typeface="MS PGothic" charset="0"/>
              </a:rPr>
              <a:t>Check for ketones.</a:t>
            </a:r>
          </a:p>
          <a:p>
            <a:pPr marL="0" indent="0">
              <a:buFont typeface="Arial" charset="0"/>
              <a:buNone/>
            </a:pPr>
            <a:r>
              <a:rPr lang="en-US" sz="1800">
                <a:latin typeface="Helvetica" charset="0"/>
                <a:ea typeface="MS PGothic" charset="0"/>
              </a:rPr>
              <a:t>His ketones are negative.  It has been over 3 hours since he has had a correction factor  or a meal dose. He will go to lunch immediately after PE. </a:t>
            </a:r>
          </a:p>
          <a:p>
            <a:pPr marL="0" indent="0">
              <a:buFont typeface="Arial" charset="0"/>
              <a:buNone/>
            </a:pPr>
            <a:r>
              <a:rPr lang="en-US" sz="1800">
                <a:latin typeface="Helvetica" charset="0"/>
                <a:ea typeface="MS PGothic" charset="0"/>
              </a:rPr>
              <a:t>Can Steve go to PE and participate? Does he have to get a correction factor dose?</a:t>
            </a:r>
          </a:p>
          <a:p>
            <a:pPr marL="0" indent="0">
              <a:buFont typeface="Arial" charset="0"/>
              <a:buNone/>
            </a:pPr>
            <a:r>
              <a:rPr lang="en-US" sz="1800">
                <a:latin typeface="Helvetica" charset="0"/>
                <a:ea typeface="MS PGothic" charset="0"/>
              </a:rPr>
              <a:t>Yes he can go to PE and participate. He does not have to get a correction factor dose since ketones are negative unless caregiver request it in his IHP.</a:t>
            </a:r>
          </a:p>
          <a:p>
            <a:pPr marL="0" indent="0">
              <a:buFont typeface="Arial" charset="0"/>
              <a:buNone/>
            </a:pPr>
            <a:r>
              <a:rPr lang="en-US" sz="1800">
                <a:latin typeface="Helvetica" charset="0"/>
                <a:ea typeface="MS PGothic" charset="0"/>
              </a:rPr>
              <a:t>Encourage him to drink water before going to PE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a:xfrm>
            <a:off x="457200" y="635000"/>
            <a:ext cx="8686800" cy="1143000"/>
          </a:xfrm>
        </p:spPr>
        <p:txBody>
          <a:bodyPr/>
          <a:lstStyle/>
          <a:p>
            <a:r>
              <a:rPr lang="en-US" sz="3200" b="1">
                <a:solidFill>
                  <a:srgbClr val="C00000"/>
                </a:solidFill>
                <a:latin typeface="Helvetica" charset="0"/>
                <a:ea typeface="MS PGothic" charset="0"/>
              </a:rPr>
              <a:t>Contact Information</a:t>
            </a:r>
          </a:p>
        </p:txBody>
      </p:sp>
      <p:sp>
        <p:nvSpPr>
          <p:cNvPr id="130051" name="Content Placeholder 2"/>
          <p:cNvSpPr>
            <a:spLocks noGrp="1"/>
          </p:cNvSpPr>
          <p:nvPr>
            <p:ph idx="1"/>
          </p:nvPr>
        </p:nvSpPr>
        <p:spPr>
          <a:xfrm>
            <a:off x="676275" y="1778000"/>
            <a:ext cx="8229600" cy="4406900"/>
          </a:xfrm>
        </p:spPr>
        <p:txBody>
          <a:bodyPr/>
          <a:lstStyle/>
          <a:p>
            <a:pPr algn="ctr">
              <a:buFont typeface="Arial" charset="0"/>
              <a:buNone/>
            </a:pPr>
            <a:r>
              <a:rPr lang="en-US" sz="2500" dirty="0">
                <a:latin typeface="Helvetica" charset="0"/>
                <a:ea typeface="MS PGothic" charset="0"/>
              </a:rPr>
              <a:t>If Questions or Concerns:   </a:t>
            </a:r>
          </a:p>
          <a:p>
            <a:endParaRPr lang="en-US" sz="1900" dirty="0">
              <a:latin typeface="Helvetica" charset="0"/>
              <a:ea typeface="MS PGothic" charset="0"/>
            </a:endParaRPr>
          </a:p>
          <a:p>
            <a:pPr>
              <a:buFont typeface="Arial" charset="0"/>
              <a:buNone/>
            </a:pPr>
            <a:endParaRPr lang="en-US" sz="1900" dirty="0">
              <a:latin typeface="Helvetica" charset="0"/>
              <a:ea typeface="MS PGothic" charset="0"/>
            </a:endParaRPr>
          </a:p>
          <a:p>
            <a:r>
              <a:rPr lang="en-US" sz="1900" dirty="0">
                <a:latin typeface="Helvetica" charset="0"/>
                <a:ea typeface="MS PGothic" charset="0"/>
              </a:rPr>
              <a:t>Call Children</a:t>
            </a:r>
            <a:r>
              <a:rPr lang="ja-JP" altLang="en-US" sz="1900" dirty="0">
                <a:latin typeface="Helvetica" charset="0"/>
                <a:ea typeface="MS PGothic" charset="0"/>
              </a:rPr>
              <a:t>’</a:t>
            </a:r>
            <a:r>
              <a:rPr lang="en-US" altLang="ja-JP" sz="1900" dirty="0">
                <a:latin typeface="Helvetica" charset="0"/>
                <a:ea typeface="MS PGothic" charset="0"/>
              </a:rPr>
              <a:t>s of Alabama Diabetes Team</a:t>
            </a:r>
          </a:p>
          <a:p>
            <a:r>
              <a:rPr lang="en-US" sz="1900" dirty="0">
                <a:latin typeface="Helvetica" charset="0"/>
                <a:ea typeface="MS PGothic" charset="0"/>
              </a:rPr>
              <a:t>205-638-9100 (On-Call MD)</a:t>
            </a:r>
          </a:p>
          <a:p>
            <a:r>
              <a:rPr lang="en-US" sz="1900" dirty="0">
                <a:latin typeface="Helvetica" charset="0"/>
                <a:ea typeface="MS PGothic" charset="0"/>
              </a:rPr>
              <a:t>205-638-9107 (Diabetes office) Monday- Friday 8:30 am-4pm</a:t>
            </a:r>
          </a:p>
          <a:p>
            <a:endParaRPr lang="en-US" dirty="0">
              <a:latin typeface="Helvetica" charset="0"/>
              <a:ea typeface="MS PGothic"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a:xfrm>
            <a:off x="457200" y="635000"/>
            <a:ext cx="8686800" cy="1143000"/>
          </a:xfrm>
        </p:spPr>
        <p:txBody>
          <a:bodyPr/>
          <a:lstStyle/>
          <a:p>
            <a:r>
              <a:rPr lang="en-US" sz="3200" b="1">
                <a:latin typeface="Helvetica" charset="0"/>
                <a:ea typeface="MS PGothic" charset="0"/>
              </a:rPr>
              <a:t>Questions</a:t>
            </a:r>
          </a:p>
        </p:txBody>
      </p:sp>
      <p:pic>
        <p:nvPicPr>
          <p:cNvPr id="129027"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t="14136" b="14136"/>
          <a:stretch>
            <a:fillRect/>
          </a:stretch>
        </p:blipFill>
        <p:spPr>
          <a:xfrm>
            <a:off x="676275" y="1906588"/>
            <a:ext cx="8229600" cy="4278312"/>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536575"/>
            <a:ext cx="8686800" cy="876300"/>
          </a:xfrm>
        </p:spPr>
        <p:txBody>
          <a:bodyPr/>
          <a:lstStyle/>
          <a:p>
            <a:r>
              <a:rPr lang="en-US" sz="3200" b="1">
                <a:latin typeface="Helvetica" charset="0"/>
                <a:ea typeface="MS PGothic" charset="0"/>
              </a:rPr>
              <a:t>2 Unit Air Shot</a:t>
            </a:r>
          </a:p>
        </p:txBody>
      </p:sp>
      <p:sp>
        <p:nvSpPr>
          <p:cNvPr id="3" name="Content Placeholder 2"/>
          <p:cNvSpPr>
            <a:spLocks noGrp="1"/>
          </p:cNvSpPr>
          <p:nvPr>
            <p:ph idx="1"/>
          </p:nvPr>
        </p:nvSpPr>
        <p:spPr>
          <a:xfrm>
            <a:off x="676275" y="1617663"/>
            <a:ext cx="8229600" cy="4567237"/>
          </a:xfrm>
        </p:spPr>
        <p:txBody>
          <a:bodyPr/>
          <a:lstStyle/>
          <a:p>
            <a:pPr eaLnBrk="1" hangingPunct="1">
              <a:defRPr/>
            </a:pPr>
            <a:r>
              <a:rPr lang="en-US" sz="1800" dirty="0">
                <a:latin typeface="Helvetica" charset="0"/>
              </a:rPr>
              <a:t>The 2 unit air shot is to clear air from pen needle and any air bubbles in the insulin pen so the student gets the full dose of insulin.</a:t>
            </a:r>
          </a:p>
          <a:p>
            <a:pPr lvl="1" eaLnBrk="1" hangingPunct="1">
              <a:defRPr/>
            </a:pPr>
            <a:r>
              <a:rPr lang="en-US" sz="1800" dirty="0">
                <a:latin typeface="Helvetica" charset="0"/>
                <a:ea typeface="ＭＳ Ｐゴシック" charset="0"/>
                <a:cs typeface="ＭＳ Ｐゴシック" charset="0"/>
              </a:rPr>
              <a:t>Turn the dial to 2 units, hold the pen with needle pointing </a:t>
            </a:r>
            <a:r>
              <a:rPr lang="en-US" sz="1800" b="1" dirty="0">
                <a:latin typeface="Helvetica" charset="0"/>
                <a:ea typeface="ＭＳ Ｐゴシック" charset="0"/>
                <a:cs typeface="ＭＳ Ｐゴシック" charset="0"/>
              </a:rPr>
              <a:t> straight up</a:t>
            </a:r>
          </a:p>
          <a:p>
            <a:pPr lvl="1" eaLnBrk="1" hangingPunct="1">
              <a:defRPr/>
            </a:pPr>
            <a:r>
              <a:rPr lang="en-US" sz="1800" dirty="0">
                <a:latin typeface="Helvetica" charset="0"/>
                <a:ea typeface="ＭＳ Ｐゴシック" charset="0"/>
                <a:cs typeface="ＭＳ Ｐゴシック" charset="0"/>
              </a:rPr>
              <a:t>Tap the side of the pen to move any air bubbles up to the top of the insulin </a:t>
            </a:r>
          </a:p>
          <a:p>
            <a:pPr lvl="1" eaLnBrk="1" hangingPunct="1">
              <a:defRPr/>
            </a:pPr>
            <a:r>
              <a:rPr lang="en-US" sz="1800" dirty="0">
                <a:latin typeface="Helvetica" charset="0"/>
                <a:ea typeface="ＭＳ Ｐゴシック" charset="0"/>
                <a:cs typeface="ＭＳ Ｐゴシック" charset="0"/>
              </a:rPr>
              <a:t> Press the plunger until dial returns to zero</a:t>
            </a:r>
          </a:p>
          <a:p>
            <a:pPr marL="457200" lvl="1" indent="0" eaLnBrk="1" hangingPunct="1">
              <a:buFont typeface="Arial" panose="020B0604020202020204" pitchFamily="34" charset="0"/>
              <a:buNone/>
              <a:defRPr/>
            </a:pPr>
            <a:endParaRPr lang="en-US" sz="1800" dirty="0">
              <a:latin typeface="Helvetica" charset="0"/>
              <a:ea typeface="ＭＳ Ｐゴシック" charset="0"/>
              <a:cs typeface="ＭＳ Ｐゴシック" charset="0"/>
            </a:endParaRPr>
          </a:p>
          <a:p>
            <a:pPr lvl="1" eaLnBrk="1" hangingPunct="1">
              <a:defRPr/>
            </a:pPr>
            <a:endParaRPr lang="en-US" sz="1800" dirty="0">
              <a:latin typeface="Helvetica" charset="0"/>
              <a:ea typeface="ＭＳ Ｐゴシック" charset="0"/>
              <a:cs typeface="ＭＳ Ｐゴシック" charset="0"/>
            </a:endParaRPr>
          </a:p>
          <a:p>
            <a:pPr lvl="1" eaLnBrk="1" hangingPunct="1">
              <a:defRPr/>
            </a:pPr>
            <a:endParaRPr lang="en-US" sz="1800" dirty="0">
              <a:latin typeface="Helvetica" charset="0"/>
              <a:ea typeface="ＭＳ Ｐゴシック" charset="0"/>
              <a:cs typeface="ＭＳ Ｐゴシック" charset="0"/>
            </a:endParaRPr>
          </a:p>
          <a:p>
            <a:pPr marL="457200" lvl="1" indent="0" eaLnBrk="1" hangingPunct="1">
              <a:buFont typeface="Arial" charset="0"/>
              <a:buNone/>
              <a:defRPr/>
            </a:pPr>
            <a:endParaRPr lang="en-US" sz="1800" dirty="0">
              <a:latin typeface="Helvetica" charset="0"/>
              <a:ea typeface="ＭＳ Ｐゴシック" charset="0"/>
              <a:cs typeface="ＭＳ Ｐゴシック" charset="0"/>
            </a:endParaRPr>
          </a:p>
          <a:p>
            <a:pPr marL="457200" lvl="1" indent="0" eaLnBrk="1" hangingPunct="1">
              <a:buFont typeface="Arial" charset="0"/>
              <a:buNone/>
              <a:defRPr/>
            </a:pPr>
            <a:endParaRPr lang="en-US" sz="1800" dirty="0">
              <a:latin typeface="Helvetica" charset="0"/>
              <a:ea typeface="ＭＳ Ｐゴシック" charset="0"/>
              <a:cs typeface="ＭＳ Ｐゴシック" charset="0"/>
            </a:endParaRPr>
          </a:p>
          <a:p>
            <a:pPr marL="457200" lvl="1" indent="0" eaLnBrk="1" hangingPunct="1">
              <a:buFont typeface="Arial" charset="0"/>
              <a:buNone/>
              <a:defRPr/>
            </a:pPr>
            <a:r>
              <a:rPr lang="en-US" sz="800" dirty="0" err="1"/>
              <a:t>www.diabeticlivingonline.com</a:t>
            </a:r>
            <a:endParaRPr lang="en-US" sz="800" dirty="0"/>
          </a:p>
          <a:p>
            <a:pPr lvl="1" eaLnBrk="1" hangingPunct="1">
              <a:defRPr/>
            </a:pPr>
            <a:endParaRPr lang="en-US" sz="1800" dirty="0">
              <a:latin typeface="Helvetica" charset="0"/>
              <a:ea typeface="ＭＳ Ｐゴシック" charset="0"/>
              <a:cs typeface="ＭＳ Ｐゴシック" charset="0"/>
            </a:endParaRPr>
          </a:p>
          <a:p>
            <a:pPr marL="457200" lvl="1" indent="0" eaLnBrk="1" hangingPunct="1">
              <a:buFont typeface="Arial" charset="0"/>
              <a:buNone/>
              <a:defRPr/>
            </a:pPr>
            <a:endParaRPr lang="en-US" sz="1800" dirty="0">
              <a:latin typeface="Helvetica" charset="0"/>
              <a:ea typeface="ＭＳ Ｐゴシック" charset="0"/>
              <a:cs typeface="ＭＳ Ｐゴシック" charset="0"/>
            </a:endParaRPr>
          </a:p>
          <a:p>
            <a:pPr>
              <a:defRPr/>
            </a:pPr>
            <a:endParaRPr lang="en-US" dirty="0"/>
          </a:p>
        </p:txBody>
      </p:sp>
      <p:pic>
        <p:nvPicPr>
          <p:cNvPr id="23556" name="Picture 1"/>
          <p:cNvPicPr>
            <a:picLocks noChangeAspect="1"/>
          </p:cNvPicPr>
          <p:nvPr/>
        </p:nvPicPr>
        <p:blipFill>
          <a:blip r:embed="rId3">
            <a:extLst>
              <a:ext uri="{28A0092B-C50C-407E-A947-70E740481C1C}">
                <a14:useLocalDpi xmlns:a14="http://schemas.microsoft.com/office/drawing/2010/main" val="0"/>
              </a:ext>
            </a:extLst>
          </a:blip>
          <a:srcRect l="-563" t="-1698" r="-1651" b="-1376"/>
          <a:stretch>
            <a:fillRect/>
          </a:stretch>
        </p:blipFill>
        <p:spPr bwMode="auto">
          <a:xfrm>
            <a:off x="3316288" y="3598863"/>
            <a:ext cx="3429000" cy="2586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38213" y="425450"/>
            <a:ext cx="6646862" cy="663575"/>
          </a:xfrm>
        </p:spPr>
        <p:txBody>
          <a:bodyPr/>
          <a:lstStyle/>
          <a:p>
            <a:r>
              <a:rPr lang="en-US" sz="3200" b="1">
                <a:latin typeface="Helvetica" charset="0"/>
                <a:ea typeface="MS PGothic" charset="0"/>
              </a:rPr>
              <a:t>2 Unit Air Shot</a:t>
            </a:r>
          </a:p>
        </p:txBody>
      </p:sp>
      <p:sp>
        <p:nvSpPr>
          <p:cNvPr id="22531" name="Content Placeholder 2"/>
          <p:cNvSpPr>
            <a:spLocks noGrp="1"/>
          </p:cNvSpPr>
          <p:nvPr>
            <p:ph idx="1"/>
          </p:nvPr>
        </p:nvSpPr>
        <p:spPr>
          <a:xfrm>
            <a:off x="676275" y="740792"/>
            <a:ext cx="8229600" cy="5299645"/>
          </a:xfrm>
        </p:spPr>
        <p:txBody>
          <a:bodyPr/>
          <a:lstStyle/>
          <a:p>
            <a:pPr marL="0" indent="0" eaLnBrk="1" hangingPunct="1">
              <a:buFont typeface="Arial" panose="020B0604020202020204" pitchFamily="34" charset="0"/>
              <a:buNone/>
              <a:defRPr/>
            </a:pPr>
            <a:endParaRPr lang="en-US" altLang="en-US" sz="1800" dirty="0">
              <a:latin typeface="Helvetica" panose="020B0604020202020204" pitchFamily="34" charset="0"/>
            </a:endParaRPr>
          </a:p>
          <a:p>
            <a:pPr eaLnBrk="1" hangingPunct="1">
              <a:buFont typeface="Arial" panose="020B0604020202020204" pitchFamily="34" charset="0"/>
              <a:buChar char="•"/>
              <a:defRPr/>
            </a:pPr>
            <a:r>
              <a:rPr lang="en-US" altLang="en-US" sz="1800" dirty="0">
                <a:latin typeface="Helvetica" panose="020B0604020202020204" pitchFamily="34" charset="0"/>
              </a:rPr>
              <a:t>Does insulin come out? If yes, </a:t>
            </a:r>
            <a:r>
              <a:rPr lang="en-US" sz="1800" b="1" dirty="0">
                <a:latin typeface="Helvetica" charset="0"/>
                <a:ea typeface="ＭＳ Ｐゴシック" charset="0"/>
                <a:cs typeface="ＭＳ Ｐゴシック" charset="0"/>
              </a:rPr>
              <a:t>count to 5 </a:t>
            </a:r>
            <a:r>
              <a:rPr lang="en-US" sz="1800" dirty="0">
                <a:latin typeface="Helvetica" charset="0"/>
                <a:ea typeface="ＭＳ Ｐゴシック" charset="0"/>
                <a:cs typeface="ＭＳ Ｐゴシック" charset="0"/>
              </a:rPr>
              <a:t>keeping pressure on the plunger while you count</a:t>
            </a:r>
          </a:p>
          <a:p>
            <a:pPr lvl="1" eaLnBrk="1" hangingPunct="1">
              <a:buFont typeface="Arial" panose="020B0604020202020204" pitchFamily="34" charset="0"/>
              <a:buChar char="–"/>
              <a:defRPr/>
            </a:pPr>
            <a:r>
              <a:rPr lang="en-US" sz="1800" dirty="0">
                <a:latin typeface="Helvetica" charset="0"/>
                <a:ea typeface="ＭＳ Ｐゴシック" charset="0"/>
                <a:cs typeface="ＭＳ Ｐゴシック" charset="0"/>
              </a:rPr>
              <a:t>Tap insulin pen to remove any insulin drops on the end of the needle.</a:t>
            </a:r>
          </a:p>
          <a:p>
            <a:pPr eaLnBrk="1" hangingPunct="1">
              <a:buFont typeface="Arial" panose="020B0604020202020204" pitchFamily="34" charset="0"/>
              <a:buChar char="•"/>
              <a:defRPr/>
            </a:pPr>
            <a:r>
              <a:rPr lang="en-US" altLang="en-US" sz="1800" dirty="0">
                <a:latin typeface="Helvetica" panose="020B0604020202020204" pitchFamily="34" charset="0"/>
              </a:rPr>
              <a:t>If no, repeat these steps until insulin comes out.</a:t>
            </a:r>
          </a:p>
          <a:p>
            <a:pPr lvl="1" eaLnBrk="1" hangingPunct="1">
              <a:buFont typeface="Arial" panose="020B0604020202020204" pitchFamily="34" charset="0"/>
              <a:buChar char="•"/>
              <a:defRPr/>
            </a:pPr>
            <a:r>
              <a:rPr lang="en-US" altLang="en-US" sz="1800" dirty="0">
                <a:latin typeface="Helvetica" panose="020B0604020202020204" pitchFamily="34" charset="0"/>
              </a:rPr>
              <a:t>The first injection with a new insulin pen/cartridge may require several attempts at the air shot before insulin is seen from the tip of the needle</a:t>
            </a:r>
          </a:p>
          <a:p>
            <a:pPr eaLnBrk="1" hangingPunct="1">
              <a:buFont typeface="Arial" panose="020B0604020202020204" pitchFamily="34" charset="0"/>
              <a:buChar char="•"/>
              <a:defRPr/>
            </a:pPr>
            <a:r>
              <a:rPr lang="en-US" altLang="en-US" sz="1800" dirty="0">
                <a:latin typeface="Helvetica" panose="020B0604020202020204" pitchFamily="34" charset="0"/>
              </a:rPr>
              <a:t>Change to a new pen needle if no insulin is seen after several attempts as the needle may be occluded. Especially if it is not the first time this device has been used for an injection.</a:t>
            </a:r>
          </a:p>
          <a:p>
            <a:pPr marL="0" indent="0" eaLnBrk="1" hangingPunct="1">
              <a:buFont typeface="Arial" panose="020B0604020202020204" pitchFamily="34" charset="0"/>
              <a:buNone/>
              <a:defRPr/>
            </a:pPr>
            <a:endParaRPr lang="en-US" altLang="en-US" sz="1800" dirty="0">
              <a:latin typeface="Helvetica" panose="020B0604020202020204" pitchFamily="34" charset="0"/>
            </a:endParaRPr>
          </a:p>
          <a:p>
            <a:pPr marL="0" indent="0" eaLnBrk="1" hangingPunct="1">
              <a:buFont typeface="Arial" panose="020B0604020202020204" pitchFamily="34" charset="0"/>
              <a:buNone/>
              <a:defRPr/>
            </a:pPr>
            <a:r>
              <a:rPr lang="en-US" altLang="en-US" sz="1800" dirty="0">
                <a:latin typeface="Helvetica" panose="020B0604020202020204" pitchFamily="34" charset="0"/>
              </a:rPr>
              <a:t>The 2 unit air shot is repeated with </a:t>
            </a:r>
            <a:r>
              <a:rPr lang="en-US" altLang="en-US" sz="1800" b="1" dirty="0">
                <a:latin typeface="Helvetica" panose="020B0604020202020204" pitchFamily="34" charset="0"/>
              </a:rPr>
              <a:t>every</a:t>
            </a:r>
            <a:r>
              <a:rPr lang="en-US" altLang="en-US" sz="1800" dirty="0">
                <a:latin typeface="Helvetica" panose="020B0604020202020204" pitchFamily="34" charset="0"/>
              </a:rPr>
              <a:t> injection because a new pen needle is used with each injection.</a:t>
            </a:r>
          </a:p>
          <a:p>
            <a:pPr lvl="1" eaLnBrk="1" hangingPunct="1">
              <a:buFont typeface="Arial" panose="020B0604020202020204" pitchFamily="34" charset="0"/>
              <a:buChar char="–"/>
              <a:defRPr/>
            </a:pPr>
            <a:r>
              <a:rPr lang="en-US" altLang="en-US" sz="1800" dirty="0">
                <a:latin typeface="Helvetica" panose="020B0604020202020204" pitchFamily="34" charset="0"/>
              </a:rPr>
              <a:t>If this step is not done with each injection, the student is not receiving the full dose of insulin.</a:t>
            </a:r>
          </a:p>
          <a:p>
            <a:pPr lvl="1" eaLnBrk="1" hangingPunct="1">
              <a:buFont typeface="Arial" panose="020B0604020202020204" pitchFamily="34" charset="0"/>
              <a:buChar char="–"/>
              <a:defRPr/>
            </a:pPr>
            <a:r>
              <a:rPr lang="en-US" altLang="en-US" sz="1800" dirty="0">
                <a:latin typeface="Helvetica" panose="020B0604020202020204" pitchFamily="34" charset="0"/>
              </a:rPr>
              <a:t>Everyone is instructed to use the 2 unit air shot, there will </a:t>
            </a:r>
            <a:r>
              <a:rPr lang="en-US" altLang="en-US" sz="1800" b="1" dirty="0">
                <a:latin typeface="Helvetica" panose="020B0604020202020204" pitchFamily="34" charset="0"/>
              </a:rPr>
              <a:t>never           </a:t>
            </a:r>
            <a:r>
              <a:rPr lang="en-US" altLang="en-US" sz="1800" dirty="0">
                <a:latin typeface="Helvetica" panose="020B0604020202020204" pitchFamily="34" charset="0"/>
              </a:rPr>
              <a:t>be a reason to skip this step</a:t>
            </a:r>
            <a:endParaRPr lang="en-US" altLang="en-US" sz="1800" b="1" dirty="0">
              <a:latin typeface="Helvetica"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635000"/>
            <a:ext cx="8686800" cy="1143000"/>
          </a:xfrm>
        </p:spPr>
        <p:txBody>
          <a:bodyPr/>
          <a:lstStyle/>
          <a:p>
            <a:r>
              <a:rPr lang="en-US" sz="3200" b="1">
                <a:latin typeface="Helvetica" charset="0"/>
                <a:ea typeface="MS PGothic" charset="0"/>
              </a:rPr>
              <a:t>Insulin Pen injection with No Skin Pinch</a:t>
            </a:r>
          </a:p>
        </p:txBody>
      </p:sp>
      <p:pic>
        <p:nvPicPr>
          <p:cNvPr id="2662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474913" y="3548063"/>
            <a:ext cx="3422650" cy="2441575"/>
          </a:xfrm>
        </p:spPr>
      </p:pic>
      <p:sp>
        <p:nvSpPr>
          <p:cNvPr id="26628" name="TextBox 4"/>
          <p:cNvSpPr txBox="1">
            <a:spLocks noChangeArrowheads="1"/>
          </p:cNvSpPr>
          <p:nvPr/>
        </p:nvSpPr>
        <p:spPr bwMode="auto">
          <a:xfrm>
            <a:off x="784225" y="2130425"/>
            <a:ext cx="803275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Helvetica" charset="0"/>
                <a:ea typeface="MS PGothic" charset="0"/>
                <a:cs typeface="MS PGothic" charset="0"/>
              </a:defRPr>
            </a:lvl1pPr>
            <a:lvl2pPr>
              <a:defRPr sz="2800">
                <a:solidFill>
                  <a:schemeClr val="tx1"/>
                </a:solidFill>
                <a:latin typeface="Helvetica" charset="0"/>
                <a:ea typeface="MS PGothic" charset="0"/>
                <a:cs typeface="MS PGothic" charset="0"/>
              </a:defRPr>
            </a:lvl2pPr>
            <a:lvl3pPr>
              <a:defRPr sz="2400">
                <a:solidFill>
                  <a:schemeClr val="tx1"/>
                </a:solidFill>
                <a:latin typeface="Helvetica" charset="0"/>
                <a:ea typeface="MS PGothic" charset="0"/>
                <a:cs typeface="MS PGothic" charset="0"/>
              </a:defRPr>
            </a:lvl3pPr>
            <a:lvl4pPr>
              <a:defRPr sz="2000">
                <a:solidFill>
                  <a:schemeClr val="tx1"/>
                </a:solidFill>
                <a:latin typeface="Helvetica" charset="0"/>
                <a:ea typeface="MS PGothic" charset="0"/>
                <a:cs typeface="MS PGothic" charset="0"/>
              </a:defRPr>
            </a:lvl4pPr>
            <a:lvl5pPr>
              <a:defRPr sz="2000">
                <a:solidFill>
                  <a:schemeClr val="tx1"/>
                </a:solidFill>
                <a:latin typeface="Helvetica" charset="0"/>
                <a:ea typeface="MS PGothic" charset="0"/>
                <a:cs typeface="MS PGothic" charset="0"/>
              </a:defRPr>
            </a:lvl5pPr>
            <a:lvl6pPr eaLnBrk="0" fontAlgn="base" hangingPunct="0">
              <a:spcAft>
                <a:spcPct val="0"/>
              </a:spcAft>
              <a:buFont typeface="Arial" charset="0"/>
              <a:buChar char="»"/>
              <a:defRPr sz="2000">
                <a:solidFill>
                  <a:schemeClr val="tx1"/>
                </a:solidFill>
                <a:latin typeface="Helvetica" charset="0"/>
                <a:ea typeface="MS PGothic" charset="0"/>
                <a:cs typeface="MS PGothic" charset="0"/>
              </a:defRPr>
            </a:lvl6pPr>
            <a:lvl7pPr eaLnBrk="0" fontAlgn="base" hangingPunct="0">
              <a:spcAft>
                <a:spcPct val="0"/>
              </a:spcAft>
              <a:buFont typeface="Arial" charset="0"/>
              <a:buChar char="»"/>
              <a:defRPr sz="2000">
                <a:solidFill>
                  <a:schemeClr val="tx1"/>
                </a:solidFill>
                <a:latin typeface="Helvetica" charset="0"/>
                <a:ea typeface="MS PGothic" charset="0"/>
                <a:cs typeface="MS PGothic" charset="0"/>
              </a:defRPr>
            </a:lvl7pPr>
            <a:lvl8pPr eaLnBrk="0" fontAlgn="base" hangingPunct="0">
              <a:spcAft>
                <a:spcPct val="0"/>
              </a:spcAft>
              <a:buFont typeface="Arial" charset="0"/>
              <a:buChar char="»"/>
              <a:defRPr sz="2000">
                <a:solidFill>
                  <a:schemeClr val="tx1"/>
                </a:solidFill>
                <a:latin typeface="Helvetica" charset="0"/>
                <a:ea typeface="MS PGothic" charset="0"/>
                <a:cs typeface="MS PGothic" charset="0"/>
              </a:defRPr>
            </a:lvl8pPr>
            <a:lvl9pPr eaLnBrk="0" fontAlgn="base" hangingPunct="0">
              <a:spcAft>
                <a:spcPct val="0"/>
              </a:spcAft>
              <a:buFont typeface="Arial" charset="0"/>
              <a:buChar char="»"/>
              <a:defRPr sz="2000">
                <a:solidFill>
                  <a:schemeClr val="tx1"/>
                </a:solidFill>
                <a:latin typeface="Helvetica" charset="0"/>
                <a:ea typeface="MS PGothic" charset="0"/>
                <a:cs typeface="MS PGothic" charset="0"/>
              </a:defRPr>
            </a:lvl9pPr>
          </a:lstStyle>
          <a:p>
            <a:pPr>
              <a:buFont typeface="Arial" charset="0"/>
              <a:buChar char="•"/>
            </a:pPr>
            <a:r>
              <a:rPr lang="en-US" sz="1800"/>
              <a:t>Turn dial to calculated dose (shown in dosing window)</a:t>
            </a:r>
          </a:p>
          <a:p>
            <a:pPr>
              <a:buFont typeface="Arial" charset="0"/>
              <a:buChar char="•"/>
            </a:pPr>
            <a:r>
              <a:rPr lang="en-US" sz="1800"/>
              <a:t>Clean injection site with alcohol pad</a:t>
            </a:r>
          </a:p>
          <a:p>
            <a:pPr marL="0" lvl="1">
              <a:buFont typeface="Arial" charset="0"/>
              <a:buChar char="•"/>
            </a:pPr>
            <a:r>
              <a:rPr lang="en-US" sz="1800">
                <a:ea typeface="ＭＳ Ｐゴシック" charset="0"/>
              </a:rPr>
              <a:t>Hold pen with dosing window facing you to see that it goes back to zero</a:t>
            </a:r>
          </a:p>
          <a:p>
            <a:pPr>
              <a:buFont typeface="Arial" charset="0"/>
              <a:buChar char="•"/>
            </a:pPr>
            <a:r>
              <a:rPr lang="en-US" sz="1800"/>
              <a:t>Inject at 90 degree angle into subcutaneous fat</a:t>
            </a:r>
          </a:p>
        </p:txBody>
      </p:sp>
      <p:sp>
        <p:nvSpPr>
          <p:cNvPr id="26629" name="TextBox 5"/>
          <p:cNvSpPr txBox="1">
            <a:spLocks noChangeArrowheads="1"/>
          </p:cNvSpPr>
          <p:nvPr/>
        </p:nvSpPr>
        <p:spPr bwMode="auto">
          <a:xfrm>
            <a:off x="1274763" y="6299200"/>
            <a:ext cx="1841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Helvetica" charset="0"/>
                <a:ea typeface="MS PGothic" charset="0"/>
                <a:cs typeface="MS PGothic" charset="0"/>
              </a:defRPr>
            </a:lvl1pPr>
            <a:lvl2pPr>
              <a:defRPr sz="2800">
                <a:solidFill>
                  <a:schemeClr val="tx1"/>
                </a:solidFill>
                <a:latin typeface="Helvetica" charset="0"/>
                <a:ea typeface="MS PGothic" charset="0"/>
                <a:cs typeface="MS PGothic" charset="0"/>
              </a:defRPr>
            </a:lvl2pPr>
            <a:lvl3pPr>
              <a:defRPr sz="2400">
                <a:solidFill>
                  <a:schemeClr val="tx1"/>
                </a:solidFill>
                <a:latin typeface="Helvetica" charset="0"/>
                <a:ea typeface="MS PGothic" charset="0"/>
                <a:cs typeface="MS PGothic" charset="0"/>
              </a:defRPr>
            </a:lvl3pPr>
            <a:lvl4pPr>
              <a:defRPr sz="2000">
                <a:solidFill>
                  <a:schemeClr val="tx1"/>
                </a:solidFill>
                <a:latin typeface="Helvetica" charset="0"/>
                <a:ea typeface="MS PGothic" charset="0"/>
                <a:cs typeface="MS PGothic" charset="0"/>
              </a:defRPr>
            </a:lvl4pPr>
            <a:lvl5pPr>
              <a:defRPr sz="2000">
                <a:solidFill>
                  <a:schemeClr val="tx1"/>
                </a:solidFill>
                <a:latin typeface="Helvetica" charset="0"/>
                <a:ea typeface="MS PGothic" charset="0"/>
                <a:cs typeface="MS PGothic" charset="0"/>
              </a:defRPr>
            </a:lvl5pPr>
            <a:lvl6pPr eaLnBrk="0" fontAlgn="base" hangingPunct="0">
              <a:spcAft>
                <a:spcPct val="0"/>
              </a:spcAft>
              <a:buFont typeface="Arial" charset="0"/>
              <a:buChar char="»"/>
              <a:defRPr sz="2000">
                <a:solidFill>
                  <a:schemeClr val="tx1"/>
                </a:solidFill>
                <a:latin typeface="Helvetica" charset="0"/>
                <a:ea typeface="MS PGothic" charset="0"/>
                <a:cs typeface="MS PGothic" charset="0"/>
              </a:defRPr>
            </a:lvl6pPr>
            <a:lvl7pPr eaLnBrk="0" fontAlgn="base" hangingPunct="0">
              <a:spcAft>
                <a:spcPct val="0"/>
              </a:spcAft>
              <a:buFont typeface="Arial" charset="0"/>
              <a:buChar char="»"/>
              <a:defRPr sz="2000">
                <a:solidFill>
                  <a:schemeClr val="tx1"/>
                </a:solidFill>
                <a:latin typeface="Helvetica" charset="0"/>
                <a:ea typeface="MS PGothic" charset="0"/>
                <a:cs typeface="MS PGothic" charset="0"/>
              </a:defRPr>
            </a:lvl7pPr>
            <a:lvl8pPr eaLnBrk="0" fontAlgn="base" hangingPunct="0">
              <a:spcAft>
                <a:spcPct val="0"/>
              </a:spcAft>
              <a:buFont typeface="Arial" charset="0"/>
              <a:buChar char="»"/>
              <a:defRPr sz="2000">
                <a:solidFill>
                  <a:schemeClr val="tx1"/>
                </a:solidFill>
                <a:latin typeface="Helvetica" charset="0"/>
                <a:ea typeface="MS PGothic" charset="0"/>
                <a:cs typeface="MS PGothic" charset="0"/>
              </a:defRPr>
            </a:lvl8pPr>
            <a:lvl9pPr eaLnBrk="0" fontAlgn="base" hangingPunct="0">
              <a:spcAft>
                <a:spcPct val="0"/>
              </a:spcAft>
              <a:buFont typeface="Arial" charset="0"/>
              <a:buChar char="»"/>
              <a:defRPr sz="2000">
                <a:solidFill>
                  <a:schemeClr val="tx1"/>
                </a:solidFill>
                <a:latin typeface="Helvetica" charset="0"/>
                <a:ea typeface="MS PGothic" charset="0"/>
                <a:cs typeface="MS PGothic" charset="0"/>
              </a:defRPr>
            </a:lvl9pPr>
          </a:lstStyle>
          <a:p>
            <a:endParaRPr lang="en-US" sz="1800">
              <a:latin typeface="Arial" charset="0"/>
            </a:endParaRPr>
          </a:p>
        </p:txBody>
      </p:sp>
      <p:sp>
        <p:nvSpPr>
          <p:cNvPr id="26630" name="TextBox 7"/>
          <p:cNvSpPr txBox="1">
            <a:spLocks noChangeArrowheads="1"/>
          </p:cNvSpPr>
          <p:nvPr/>
        </p:nvSpPr>
        <p:spPr bwMode="auto">
          <a:xfrm>
            <a:off x="2987675" y="6483350"/>
            <a:ext cx="2733675"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Helvetica" charset="0"/>
                <a:ea typeface="MS PGothic" charset="0"/>
                <a:cs typeface="MS PGothic" charset="0"/>
              </a:defRPr>
            </a:lvl1pPr>
            <a:lvl2pPr>
              <a:defRPr sz="2800">
                <a:solidFill>
                  <a:schemeClr val="tx1"/>
                </a:solidFill>
                <a:latin typeface="Helvetica" charset="0"/>
                <a:ea typeface="MS PGothic" charset="0"/>
                <a:cs typeface="MS PGothic" charset="0"/>
              </a:defRPr>
            </a:lvl2pPr>
            <a:lvl3pPr>
              <a:defRPr sz="2400">
                <a:solidFill>
                  <a:schemeClr val="tx1"/>
                </a:solidFill>
                <a:latin typeface="Helvetica" charset="0"/>
                <a:ea typeface="MS PGothic" charset="0"/>
                <a:cs typeface="MS PGothic" charset="0"/>
              </a:defRPr>
            </a:lvl3pPr>
            <a:lvl4pPr>
              <a:defRPr sz="2000">
                <a:solidFill>
                  <a:schemeClr val="tx1"/>
                </a:solidFill>
                <a:latin typeface="Helvetica" charset="0"/>
                <a:ea typeface="MS PGothic" charset="0"/>
                <a:cs typeface="MS PGothic" charset="0"/>
              </a:defRPr>
            </a:lvl4pPr>
            <a:lvl5pPr>
              <a:defRPr sz="2000">
                <a:solidFill>
                  <a:schemeClr val="tx1"/>
                </a:solidFill>
                <a:latin typeface="Helvetica" charset="0"/>
                <a:ea typeface="MS PGothic" charset="0"/>
                <a:cs typeface="MS PGothic" charset="0"/>
              </a:defRPr>
            </a:lvl5pPr>
            <a:lvl6pPr eaLnBrk="0" fontAlgn="base" hangingPunct="0">
              <a:spcAft>
                <a:spcPct val="0"/>
              </a:spcAft>
              <a:buFont typeface="Arial" charset="0"/>
              <a:buChar char="»"/>
              <a:defRPr sz="2000">
                <a:solidFill>
                  <a:schemeClr val="tx1"/>
                </a:solidFill>
                <a:latin typeface="Helvetica" charset="0"/>
                <a:ea typeface="MS PGothic" charset="0"/>
                <a:cs typeface="MS PGothic" charset="0"/>
              </a:defRPr>
            </a:lvl6pPr>
            <a:lvl7pPr eaLnBrk="0" fontAlgn="base" hangingPunct="0">
              <a:spcAft>
                <a:spcPct val="0"/>
              </a:spcAft>
              <a:buFont typeface="Arial" charset="0"/>
              <a:buChar char="»"/>
              <a:defRPr sz="2000">
                <a:solidFill>
                  <a:schemeClr val="tx1"/>
                </a:solidFill>
                <a:latin typeface="Helvetica" charset="0"/>
                <a:ea typeface="MS PGothic" charset="0"/>
                <a:cs typeface="MS PGothic" charset="0"/>
              </a:defRPr>
            </a:lvl7pPr>
            <a:lvl8pPr eaLnBrk="0" fontAlgn="base" hangingPunct="0">
              <a:spcAft>
                <a:spcPct val="0"/>
              </a:spcAft>
              <a:buFont typeface="Arial" charset="0"/>
              <a:buChar char="»"/>
              <a:defRPr sz="2000">
                <a:solidFill>
                  <a:schemeClr val="tx1"/>
                </a:solidFill>
                <a:latin typeface="Helvetica" charset="0"/>
                <a:ea typeface="MS PGothic" charset="0"/>
                <a:cs typeface="MS PGothic" charset="0"/>
              </a:defRPr>
            </a:lvl8pPr>
            <a:lvl9pPr eaLnBrk="0" fontAlgn="base" hangingPunct="0">
              <a:spcAft>
                <a:spcPct val="0"/>
              </a:spcAft>
              <a:buFont typeface="Arial" charset="0"/>
              <a:buChar char="»"/>
              <a:defRPr sz="2000">
                <a:solidFill>
                  <a:schemeClr val="tx1"/>
                </a:solidFill>
                <a:latin typeface="Helvetica" charset="0"/>
                <a:ea typeface="MS PGothic" charset="0"/>
                <a:cs typeface="MS PGothic" charset="0"/>
              </a:defRPr>
            </a:lvl9pPr>
          </a:lstStyle>
          <a:p>
            <a:r>
              <a:rPr lang="en-US" sz="800">
                <a:latin typeface="Arial" charset="0"/>
              </a:rPr>
              <a:t>www.bd.com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635000"/>
            <a:ext cx="8686800" cy="1143000"/>
          </a:xfrm>
        </p:spPr>
        <p:txBody>
          <a:bodyPr/>
          <a:lstStyle/>
          <a:p>
            <a:r>
              <a:rPr lang="en-US" sz="3200" b="1">
                <a:latin typeface="Helvetica" charset="0"/>
                <a:ea typeface="MS PGothic" charset="0"/>
              </a:rPr>
              <a:t>Insulin Pen injection with No Skin Pinch</a:t>
            </a:r>
            <a:br>
              <a:rPr lang="en-US" sz="3200">
                <a:latin typeface="Helvetica" charset="0"/>
                <a:ea typeface="MS PGothic" charset="0"/>
              </a:rPr>
            </a:br>
            <a:endParaRPr lang="en-US" sz="3200">
              <a:latin typeface="Helvetica" charset="0"/>
              <a:ea typeface="MS PGothic" charset="0"/>
            </a:endParaRPr>
          </a:p>
        </p:txBody>
      </p:sp>
      <p:sp>
        <p:nvSpPr>
          <p:cNvPr id="28675" name="Content Placeholder 2"/>
          <p:cNvSpPr>
            <a:spLocks noGrp="1"/>
          </p:cNvSpPr>
          <p:nvPr>
            <p:ph idx="1"/>
          </p:nvPr>
        </p:nvSpPr>
        <p:spPr>
          <a:xfrm>
            <a:off x="676275" y="1778000"/>
            <a:ext cx="8229600" cy="4406900"/>
          </a:xfrm>
        </p:spPr>
        <p:txBody>
          <a:bodyPr/>
          <a:lstStyle/>
          <a:p>
            <a:r>
              <a:rPr lang="en-US" sz="1800" dirty="0">
                <a:latin typeface="Helvetica" charset="0"/>
                <a:ea typeface="MS PGothic" charset="0"/>
              </a:rPr>
              <a:t>Push plunger button down, dosing window should go back to zero. Once it is back to zero, continue to hold button down and count </a:t>
            </a:r>
            <a:r>
              <a:rPr lang="en-US" sz="1800" b="1" dirty="0">
                <a:latin typeface="Helvetica" charset="0"/>
                <a:ea typeface="MS PGothic" charset="0"/>
              </a:rPr>
              <a:t>slowly </a:t>
            </a:r>
            <a:r>
              <a:rPr lang="en-US" sz="1800" dirty="0">
                <a:latin typeface="Helvetica" charset="0"/>
                <a:ea typeface="MS PGothic" charset="0"/>
              </a:rPr>
              <a:t>to 10</a:t>
            </a:r>
          </a:p>
          <a:p>
            <a:pPr lvl="1"/>
            <a:r>
              <a:rPr lang="en-US" sz="1800" dirty="0">
                <a:latin typeface="Helvetica" charset="0"/>
                <a:ea typeface="MS PGothic" charset="0"/>
              </a:rPr>
              <a:t>If leak back is noted consistently, count to 15</a:t>
            </a:r>
          </a:p>
          <a:p>
            <a:r>
              <a:rPr lang="en-US" sz="1800" dirty="0">
                <a:latin typeface="Helvetica" charset="0"/>
                <a:ea typeface="MS PGothic" charset="0"/>
              </a:rPr>
              <a:t>Pull needle out at same 90 degree angle</a:t>
            </a:r>
          </a:p>
          <a:p>
            <a:pPr lvl="1"/>
            <a:r>
              <a:rPr lang="en-US" sz="1800" dirty="0">
                <a:latin typeface="Helvetica" charset="0"/>
                <a:ea typeface="MS PGothic" charset="0"/>
              </a:rPr>
              <a:t>If bleeding occurs, </a:t>
            </a:r>
            <a:r>
              <a:rPr lang="en-US" sz="1800" b="1" dirty="0">
                <a:latin typeface="Helvetica" charset="0"/>
                <a:ea typeface="MS PGothic" charset="0"/>
              </a:rPr>
              <a:t>do not rub </a:t>
            </a:r>
            <a:r>
              <a:rPr lang="en-US" sz="1800" dirty="0">
                <a:latin typeface="Helvetica" charset="0"/>
                <a:ea typeface="MS PGothic" charset="0"/>
              </a:rPr>
              <a:t>the site,</a:t>
            </a:r>
            <a:r>
              <a:rPr lang="en-US" sz="1800" b="1" dirty="0">
                <a:latin typeface="Helvetica" charset="0"/>
                <a:ea typeface="MS PGothic" charset="0"/>
              </a:rPr>
              <a:t> </a:t>
            </a:r>
            <a:r>
              <a:rPr lang="en-US" sz="1800" dirty="0">
                <a:latin typeface="Helvetica" charset="0"/>
                <a:ea typeface="MS PGothic" charset="0"/>
              </a:rPr>
              <a:t>hold light pressure until bleeding has stopped </a:t>
            </a:r>
          </a:p>
          <a:p>
            <a:pPr lvl="1"/>
            <a:r>
              <a:rPr lang="en-US" sz="1800" dirty="0">
                <a:latin typeface="Helvetica" charset="0"/>
                <a:ea typeface="MS PGothic" charset="0"/>
              </a:rPr>
              <a:t>Rubbing the site could cause insulin to absorbed more rapidly which could lead to hypoglycemia</a:t>
            </a:r>
          </a:p>
          <a:p>
            <a:r>
              <a:rPr lang="en-US" sz="1800" dirty="0">
                <a:latin typeface="Helvetica" charset="0"/>
                <a:ea typeface="MS PGothic" charset="0"/>
              </a:rPr>
              <a:t>Replace clear cap only</a:t>
            </a:r>
          </a:p>
          <a:p>
            <a:r>
              <a:rPr lang="en-US" sz="1800" dirty="0">
                <a:latin typeface="Helvetica" charset="0"/>
                <a:ea typeface="MS PGothic" charset="0"/>
              </a:rPr>
              <a:t>Remove pen needle and place in sharps container</a:t>
            </a:r>
          </a:p>
          <a:p>
            <a:r>
              <a:rPr lang="en-US" sz="1800" dirty="0">
                <a:latin typeface="Helvetica" charset="0"/>
                <a:ea typeface="MS PGothic" charset="0"/>
              </a:rPr>
              <a:t>Usually no skin pinch technique can be used if using a 4mm or 5 mm pen needle </a:t>
            </a:r>
          </a:p>
          <a:p>
            <a:endParaRPr lang="en-US" sz="2000" dirty="0">
              <a:latin typeface="Helvetica" charset="0"/>
              <a:ea typeface="MS PGothic" charset="0"/>
            </a:endParaRPr>
          </a:p>
          <a:p>
            <a:endParaRPr lang="en-US" sz="2000" dirty="0">
              <a:latin typeface="Helvetica" charset="0"/>
              <a:ea typeface="MS PGothic" charset="0"/>
            </a:endParaRPr>
          </a:p>
          <a:p>
            <a:endParaRPr lang="en-US" sz="2000" dirty="0">
              <a:latin typeface="Helvetica" charset="0"/>
              <a:ea typeface="MS PGothic"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2953</TotalTime>
  <Words>5231</Words>
  <Application>Microsoft Macintosh PowerPoint</Application>
  <PresentationFormat>On-screen Show (4:3)</PresentationFormat>
  <Paragraphs>597</Paragraphs>
  <Slides>56</Slides>
  <Notes>55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ＭＳ Ｐゴシック</vt:lpstr>
      <vt:lpstr>ＭＳ Ｐゴシック</vt:lpstr>
      <vt:lpstr>Arial</vt:lpstr>
      <vt:lpstr>Calibri</vt:lpstr>
      <vt:lpstr>Calibri (Headings)</vt:lpstr>
      <vt:lpstr>Helvetica</vt:lpstr>
      <vt:lpstr>Helvetica Neue</vt:lpstr>
      <vt:lpstr>Office Theme</vt:lpstr>
      <vt:lpstr>PowerPoint Presentation</vt:lpstr>
      <vt:lpstr>Presenters</vt:lpstr>
      <vt:lpstr>Objectives</vt:lpstr>
      <vt:lpstr>Injection with Insulin Pen</vt:lpstr>
      <vt:lpstr>Insulin Injection with Insulin Pen</vt:lpstr>
      <vt:lpstr>2 Unit Air Shot</vt:lpstr>
      <vt:lpstr>2 Unit Air Shot</vt:lpstr>
      <vt:lpstr>Insulin Pen injection with No Skin Pinch</vt:lpstr>
      <vt:lpstr>Insulin Pen injection with No Skin Pinch </vt:lpstr>
      <vt:lpstr>Insulin Injection with Skin Pinch</vt:lpstr>
      <vt:lpstr>PowerPoint Presentation</vt:lpstr>
      <vt:lpstr>Insulin injection sites</vt:lpstr>
      <vt:lpstr>Injection Site Rotation</vt:lpstr>
      <vt:lpstr>Half Unit Insulin Pens/ Pen Devices</vt:lpstr>
      <vt:lpstr>Half Unit Insulin Pens/Pen Devices</vt:lpstr>
      <vt:lpstr>Care and Storage of Insulin </vt:lpstr>
      <vt:lpstr>Rapid Acting Insulin</vt:lpstr>
      <vt:lpstr>Scenario 1</vt:lpstr>
      <vt:lpstr>Dosing Rapid Acting Insulin</vt:lpstr>
      <vt:lpstr>Dosing Rapid Acting Insulin</vt:lpstr>
      <vt:lpstr>Rounding with Calculations</vt:lpstr>
      <vt:lpstr>Sample Calculation</vt:lpstr>
      <vt:lpstr>Sample Calculation</vt:lpstr>
      <vt:lpstr>Sample Calculation</vt:lpstr>
      <vt:lpstr>Long Acting Insulin</vt:lpstr>
      <vt:lpstr>Scenario 2</vt:lpstr>
      <vt:lpstr>Scenario 3</vt:lpstr>
      <vt:lpstr>Monitoring Blood Glucose</vt:lpstr>
      <vt:lpstr>PowerPoint Presentation</vt:lpstr>
      <vt:lpstr>Format to Report Blood Sugars</vt:lpstr>
      <vt:lpstr>Format to Report Blood Sugars</vt:lpstr>
      <vt:lpstr>Steps to Print Log Sheet from Website</vt:lpstr>
      <vt:lpstr>Steps to Print Log Sheet from Website</vt:lpstr>
      <vt:lpstr>Steps to Print Log Sheet from Website</vt:lpstr>
      <vt:lpstr>Steps to Print Log Sheet from Website</vt:lpstr>
      <vt:lpstr>Reporting Blood Sugars</vt:lpstr>
      <vt:lpstr>Scenario 4</vt:lpstr>
      <vt:lpstr>Hypoglycemia</vt:lpstr>
      <vt:lpstr>Hypoglycemia Treatment- Fast Acting Carbohydrates</vt:lpstr>
      <vt:lpstr>Hypoglycemia Treatment</vt:lpstr>
      <vt:lpstr>Scenario 5</vt:lpstr>
      <vt:lpstr>Scenario 6</vt:lpstr>
      <vt:lpstr>Glucagon/Glucagen</vt:lpstr>
      <vt:lpstr>Glucagon</vt:lpstr>
      <vt:lpstr>Scenario 7</vt:lpstr>
      <vt:lpstr>Scenario 7 continued</vt:lpstr>
      <vt:lpstr>Scenario 8</vt:lpstr>
      <vt:lpstr>Scenario 8 continued</vt:lpstr>
      <vt:lpstr>Monitoring Ketones</vt:lpstr>
      <vt:lpstr>Monitoring Ketones</vt:lpstr>
      <vt:lpstr>Scenario 9</vt:lpstr>
      <vt:lpstr>Scenario 10</vt:lpstr>
      <vt:lpstr>Hyperglycemia</vt:lpstr>
      <vt:lpstr>Scenario 11</vt:lpstr>
      <vt:lpstr>Contact Information</vt:lpstr>
      <vt:lpstr>Questions</vt:lpstr>
    </vt:vector>
  </TitlesOfParts>
  <Company>Scout Branding</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 is a Title</dc:title>
  <dc:creator>Paul Crawford</dc:creator>
  <cp:lastModifiedBy>Microsoft Office User</cp:lastModifiedBy>
  <cp:revision>310</cp:revision>
  <cp:lastPrinted>2019-06-03T13:42:56Z</cp:lastPrinted>
  <dcterms:created xsi:type="dcterms:W3CDTF">2011-05-18T14:28:49Z</dcterms:created>
  <dcterms:modified xsi:type="dcterms:W3CDTF">2019-11-07T20:55:08Z</dcterms:modified>
</cp:coreProperties>
</file>