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1" r:id="rId2"/>
    <p:sldId id="292" r:id="rId3"/>
    <p:sldId id="293" r:id="rId4"/>
    <p:sldId id="294" r:id="rId5"/>
    <p:sldId id="318" r:id="rId6"/>
    <p:sldId id="317" r:id="rId7"/>
    <p:sldId id="295" r:id="rId8"/>
    <p:sldId id="319" r:id="rId9"/>
    <p:sldId id="32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F05C58-97B7-4420-B18A-DD77CC72CEE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F3109D-20B5-41BC-9AF3-61ACE66F6E1C}">
      <dgm:prSet/>
      <dgm:spPr>
        <a:solidFill>
          <a:schemeClr val="accent2"/>
        </a:solidFill>
      </dgm:spPr>
      <dgm:t>
        <a:bodyPr/>
        <a:lstStyle/>
        <a:p>
          <a:r>
            <a:rPr lang="en-US" dirty="0"/>
            <a:t>Rule of 15</a:t>
          </a:r>
        </a:p>
      </dgm:t>
    </dgm:pt>
    <dgm:pt modelId="{22D461CC-195B-4481-ACAF-CDAC2F032E73}" type="parTrans" cxnId="{CD03F341-E8BE-4418-AC64-695215A6E905}">
      <dgm:prSet/>
      <dgm:spPr/>
      <dgm:t>
        <a:bodyPr/>
        <a:lstStyle/>
        <a:p>
          <a:endParaRPr lang="en-US"/>
        </a:p>
      </dgm:t>
    </dgm:pt>
    <dgm:pt modelId="{C6714125-1475-4AC1-B959-1357D7D4A534}" type="sibTrans" cxnId="{CD03F341-E8BE-4418-AC64-695215A6E905}">
      <dgm:prSet/>
      <dgm:spPr/>
      <dgm:t>
        <a:bodyPr/>
        <a:lstStyle/>
        <a:p>
          <a:endParaRPr lang="en-US"/>
        </a:p>
      </dgm:t>
    </dgm:pt>
    <dgm:pt modelId="{5FECB390-AA61-4ECC-BB54-B07D5B2CE1A9}">
      <dgm:prSet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r>
            <a:rPr lang="en-US"/>
            <a:t>Give 15 grams fast acting carbohydrates</a:t>
          </a:r>
        </a:p>
      </dgm:t>
    </dgm:pt>
    <dgm:pt modelId="{DEBAE83A-FF23-4736-BA6B-A3A7FD93714F}" type="parTrans" cxnId="{B9DBC7E4-7F79-4649-A943-8AFB66C866DA}">
      <dgm:prSet/>
      <dgm:spPr/>
      <dgm:t>
        <a:bodyPr/>
        <a:lstStyle/>
        <a:p>
          <a:endParaRPr lang="en-US"/>
        </a:p>
      </dgm:t>
    </dgm:pt>
    <dgm:pt modelId="{6C857858-874A-4A57-B6F3-8E8FBB2A3B69}" type="sibTrans" cxnId="{B9DBC7E4-7F79-4649-A943-8AFB66C866DA}">
      <dgm:prSet/>
      <dgm:spPr/>
      <dgm:t>
        <a:bodyPr/>
        <a:lstStyle/>
        <a:p>
          <a:endParaRPr lang="en-US"/>
        </a:p>
      </dgm:t>
    </dgm:pt>
    <dgm:pt modelId="{9A730D93-D7B7-49BE-92D6-752EE7EC4DBE}">
      <dgm:prSet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r>
            <a:rPr lang="en-US"/>
            <a:t>Examples: 4 oz juice or regular soda, 3-4 glucose tablets</a:t>
          </a:r>
        </a:p>
      </dgm:t>
    </dgm:pt>
    <dgm:pt modelId="{7BF6ACF5-5896-4029-9D4B-933970B49F7E}" type="parTrans" cxnId="{B84D92B6-8FF4-49F3-987D-0F478C1F4345}">
      <dgm:prSet/>
      <dgm:spPr/>
      <dgm:t>
        <a:bodyPr/>
        <a:lstStyle/>
        <a:p>
          <a:endParaRPr lang="en-US"/>
        </a:p>
      </dgm:t>
    </dgm:pt>
    <dgm:pt modelId="{EEFCAC8E-7A4E-40E9-92B3-FE8E3884291F}" type="sibTrans" cxnId="{B84D92B6-8FF4-49F3-987D-0F478C1F4345}">
      <dgm:prSet/>
      <dgm:spPr/>
      <dgm:t>
        <a:bodyPr/>
        <a:lstStyle/>
        <a:p>
          <a:endParaRPr lang="en-US"/>
        </a:p>
      </dgm:t>
    </dgm:pt>
    <dgm:pt modelId="{82A884B9-03DD-45D3-82FA-821453AE4DB9}">
      <dgm:prSet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r>
            <a:rPr lang="en-US"/>
            <a:t>Wait 15 minutes, recheck blood sugar</a:t>
          </a:r>
        </a:p>
      </dgm:t>
    </dgm:pt>
    <dgm:pt modelId="{1334D36B-990D-4383-A567-A32568AFF7F2}" type="parTrans" cxnId="{3EE808A9-07A4-4976-BA0B-4E799A466EB4}">
      <dgm:prSet/>
      <dgm:spPr/>
      <dgm:t>
        <a:bodyPr/>
        <a:lstStyle/>
        <a:p>
          <a:endParaRPr lang="en-US"/>
        </a:p>
      </dgm:t>
    </dgm:pt>
    <dgm:pt modelId="{CFDEF0D7-A470-4D26-9BED-A681DCE9D262}" type="sibTrans" cxnId="{3EE808A9-07A4-4976-BA0B-4E799A466EB4}">
      <dgm:prSet/>
      <dgm:spPr/>
      <dgm:t>
        <a:bodyPr/>
        <a:lstStyle/>
        <a:p>
          <a:endParaRPr lang="en-US"/>
        </a:p>
      </dgm:t>
    </dgm:pt>
    <dgm:pt modelId="{4492C3AC-788C-4FF5-821B-9579BA6AB837}">
      <dgm:prSet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r>
            <a:rPr lang="en-US" dirty="0"/>
            <a:t>If less than 70—repeat until blood sugar above 70</a:t>
          </a:r>
        </a:p>
      </dgm:t>
    </dgm:pt>
    <dgm:pt modelId="{A98EA3BF-0228-44F2-8BBF-F2EE36ECE737}" type="parTrans" cxnId="{2B7E4625-A2CD-4B23-9D06-CE80128D9B20}">
      <dgm:prSet/>
      <dgm:spPr/>
      <dgm:t>
        <a:bodyPr/>
        <a:lstStyle/>
        <a:p>
          <a:endParaRPr lang="en-US"/>
        </a:p>
      </dgm:t>
    </dgm:pt>
    <dgm:pt modelId="{99D8EC85-3AEC-4ED1-8F42-4B540D61EF80}" type="sibTrans" cxnId="{2B7E4625-A2CD-4B23-9D06-CE80128D9B20}">
      <dgm:prSet/>
      <dgm:spPr/>
      <dgm:t>
        <a:bodyPr/>
        <a:lstStyle/>
        <a:p>
          <a:endParaRPr lang="en-US"/>
        </a:p>
      </dgm:t>
    </dgm:pt>
    <dgm:pt modelId="{4D44E682-7FBF-48EF-8DE2-5D4D5A6AB0B4}" type="pres">
      <dgm:prSet presAssocID="{01F05C58-97B7-4420-B18A-DD77CC72CEE7}" presName="Name0" presStyleCnt="0">
        <dgm:presLayoutVars>
          <dgm:dir/>
          <dgm:animLvl val="lvl"/>
          <dgm:resizeHandles val="exact"/>
        </dgm:presLayoutVars>
      </dgm:prSet>
      <dgm:spPr/>
    </dgm:pt>
    <dgm:pt modelId="{8A49A816-A17D-4C51-8813-D098DBD55DBF}" type="pres">
      <dgm:prSet presAssocID="{BAF3109D-20B5-41BC-9AF3-61ACE66F6E1C}" presName="linNode" presStyleCnt="0"/>
      <dgm:spPr/>
    </dgm:pt>
    <dgm:pt modelId="{180B3717-A299-4F21-BDE0-29C5A49CE687}" type="pres">
      <dgm:prSet presAssocID="{BAF3109D-20B5-41BC-9AF3-61ACE66F6E1C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60799FBD-72E2-4A3F-9025-A27053C1D1C6}" type="pres">
      <dgm:prSet presAssocID="{BAF3109D-20B5-41BC-9AF3-61ACE66F6E1C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2B7E4625-A2CD-4B23-9D06-CE80128D9B20}" srcId="{BAF3109D-20B5-41BC-9AF3-61ACE66F6E1C}" destId="{4492C3AC-788C-4FF5-821B-9579BA6AB837}" srcOrd="2" destOrd="0" parTransId="{A98EA3BF-0228-44F2-8BBF-F2EE36ECE737}" sibTransId="{99D8EC85-3AEC-4ED1-8F42-4B540D61EF80}"/>
    <dgm:cxn modelId="{E2CFEE26-5883-45F8-8D27-1333A7C63511}" type="presOf" srcId="{01F05C58-97B7-4420-B18A-DD77CC72CEE7}" destId="{4D44E682-7FBF-48EF-8DE2-5D4D5A6AB0B4}" srcOrd="0" destOrd="0" presId="urn:microsoft.com/office/officeart/2005/8/layout/vList5"/>
    <dgm:cxn modelId="{3A0F5239-CCCF-4009-93A0-7CEE6D6D5148}" type="presOf" srcId="{82A884B9-03DD-45D3-82FA-821453AE4DB9}" destId="{60799FBD-72E2-4A3F-9025-A27053C1D1C6}" srcOrd="0" destOrd="2" presId="urn:microsoft.com/office/officeart/2005/8/layout/vList5"/>
    <dgm:cxn modelId="{CD03F341-E8BE-4418-AC64-695215A6E905}" srcId="{01F05C58-97B7-4420-B18A-DD77CC72CEE7}" destId="{BAF3109D-20B5-41BC-9AF3-61ACE66F6E1C}" srcOrd="0" destOrd="0" parTransId="{22D461CC-195B-4481-ACAF-CDAC2F032E73}" sibTransId="{C6714125-1475-4AC1-B959-1357D7D4A534}"/>
    <dgm:cxn modelId="{6598059D-966B-4793-9A80-E43F423D2ACA}" type="presOf" srcId="{9A730D93-D7B7-49BE-92D6-752EE7EC4DBE}" destId="{60799FBD-72E2-4A3F-9025-A27053C1D1C6}" srcOrd="0" destOrd="1" presId="urn:microsoft.com/office/officeart/2005/8/layout/vList5"/>
    <dgm:cxn modelId="{3EE808A9-07A4-4976-BA0B-4E799A466EB4}" srcId="{BAF3109D-20B5-41BC-9AF3-61ACE66F6E1C}" destId="{82A884B9-03DD-45D3-82FA-821453AE4DB9}" srcOrd="1" destOrd="0" parTransId="{1334D36B-990D-4383-A567-A32568AFF7F2}" sibTransId="{CFDEF0D7-A470-4D26-9BED-A681DCE9D262}"/>
    <dgm:cxn modelId="{B84D92B6-8FF4-49F3-987D-0F478C1F4345}" srcId="{5FECB390-AA61-4ECC-BB54-B07D5B2CE1A9}" destId="{9A730D93-D7B7-49BE-92D6-752EE7EC4DBE}" srcOrd="0" destOrd="0" parTransId="{7BF6ACF5-5896-4029-9D4B-933970B49F7E}" sibTransId="{EEFCAC8E-7A4E-40E9-92B3-FE8E3884291F}"/>
    <dgm:cxn modelId="{F8AFDBD1-B281-423B-8F7E-A3A3B4F2334E}" type="presOf" srcId="{4492C3AC-788C-4FF5-821B-9579BA6AB837}" destId="{60799FBD-72E2-4A3F-9025-A27053C1D1C6}" srcOrd="0" destOrd="3" presId="urn:microsoft.com/office/officeart/2005/8/layout/vList5"/>
    <dgm:cxn modelId="{AB0555DC-8CB7-4059-899D-7FD52F9A88EE}" type="presOf" srcId="{5FECB390-AA61-4ECC-BB54-B07D5B2CE1A9}" destId="{60799FBD-72E2-4A3F-9025-A27053C1D1C6}" srcOrd="0" destOrd="0" presId="urn:microsoft.com/office/officeart/2005/8/layout/vList5"/>
    <dgm:cxn modelId="{B9DBC7E4-7F79-4649-A943-8AFB66C866DA}" srcId="{BAF3109D-20B5-41BC-9AF3-61ACE66F6E1C}" destId="{5FECB390-AA61-4ECC-BB54-B07D5B2CE1A9}" srcOrd="0" destOrd="0" parTransId="{DEBAE83A-FF23-4736-BA6B-A3A7FD93714F}" sibTransId="{6C857858-874A-4A57-B6F3-8E8FBB2A3B69}"/>
    <dgm:cxn modelId="{34C56EF4-1AC5-434D-BDD9-6743BAEEC0DF}" type="presOf" srcId="{BAF3109D-20B5-41BC-9AF3-61ACE66F6E1C}" destId="{180B3717-A299-4F21-BDE0-29C5A49CE687}" srcOrd="0" destOrd="0" presId="urn:microsoft.com/office/officeart/2005/8/layout/vList5"/>
    <dgm:cxn modelId="{1D291AD1-A1D6-4709-8359-B66ACB08CF72}" type="presParOf" srcId="{4D44E682-7FBF-48EF-8DE2-5D4D5A6AB0B4}" destId="{8A49A816-A17D-4C51-8813-D098DBD55DBF}" srcOrd="0" destOrd="0" presId="urn:microsoft.com/office/officeart/2005/8/layout/vList5"/>
    <dgm:cxn modelId="{1621710D-D309-4F61-81D7-C1F080E247FE}" type="presParOf" srcId="{8A49A816-A17D-4C51-8813-D098DBD55DBF}" destId="{180B3717-A299-4F21-BDE0-29C5A49CE687}" srcOrd="0" destOrd="0" presId="urn:microsoft.com/office/officeart/2005/8/layout/vList5"/>
    <dgm:cxn modelId="{0DFFA692-DBCB-4C95-B1ED-186B5BF552CC}" type="presParOf" srcId="{8A49A816-A17D-4C51-8813-D098DBD55DBF}" destId="{60799FBD-72E2-4A3F-9025-A27053C1D1C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3EAA4C-9D18-4FE0-B81C-294FA57128F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F1DD12C-CC88-48F2-ABAD-C4853B9C89C7}">
      <dgm:prSet/>
      <dgm:spPr/>
      <dgm:t>
        <a:bodyPr/>
        <a:lstStyle/>
        <a:p>
          <a:r>
            <a:rPr lang="en-US" b="0" i="0"/>
            <a:t>When there's not enough insulin to help glucose enter cells, the body switches to burning fat, creating ketones as a byproduct. </a:t>
          </a:r>
          <a:endParaRPr lang="en-US"/>
        </a:p>
      </dgm:t>
    </dgm:pt>
    <dgm:pt modelId="{FCC5E04C-9460-48BA-8F6C-498BD6FE2C2B}" type="parTrans" cxnId="{D99AB589-FE09-411B-BE6B-177DA0077F11}">
      <dgm:prSet/>
      <dgm:spPr/>
      <dgm:t>
        <a:bodyPr/>
        <a:lstStyle/>
        <a:p>
          <a:endParaRPr lang="en-US"/>
        </a:p>
      </dgm:t>
    </dgm:pt>
    <dgm:pt modelId="{CEF22AA1-20B1-4BA8-970E-515AD5262666}" type="sibTrans" cxnId="{D99AB589-FE09-411B-BE6B-177DA0077F11}">
      <dgm:prSet/>
      <dgm:spPr/>
      <dgm:t>
        <a:bodyPr/>
        <a:lstStyle/>
        <a:p>
          <a:endParaRPr lang="en-US"/>
        </a:p>
      </dgm:t>
    </dgm:pt>
    <dgm:pt modelId="{87A7CF2A-C912-4FFE-A5D6-94FF07D725B2}">
      <dgm:prSet/>
      <dgm:spPr/>
      <dgm:t>
        <a:bodyPr/>
        <a:lstStyle/>
        <a:p>
          <a:r>
            <a:rPr lang="en-US" b="0" i="0"/>
            <a:t>Ketones are an early warning sign and if not managed correctly they can lead to a serious condition called diabetic ketoacidosis (DKA). </a:t>
          </a:r>
          <a:endParaRPr lang="en-US"/>
        </a:p>
      </dgm:t>
    </dgm:pt>
    <dgm:pt modelId="{7E0BA58C-A25A-42AE-BB0A-892D5A842D73}" type="parTrans" cxnId="{C0B1666C-7584-4B47-901C-BEBFB9DB84B3}">
      <dgm:prSet/>
      <dgm:spPr/>
      <dgm:t>
        <a:bodyPr/>
        <a:lstStyle/>
        <a:p>
          <a:endParaRPr lang="en-US"/>
        </a:p>
      </dgm:t>
    </dgm:pt>
    <dgm:pt modelId="{FE0A0890-5BA9-4447-8059-089D28CB8FC7}" type="sibTrans" cxnId="{C0B1666C-7584-4B47-901C-BEBFB9DB84B3}">
      <dgm:prSet/>
      <dgm:spPr/>
      <dgm:t>
        <a:bodyPr/>
        <a:lstStyle/>
        <a:p>
          <a:endParaRPr lang="en-US"/>
        </a:p>
      </dgm:t>
    </dgm:pt>
    <dgm:pt modelId="{B4B4B7A8-CCDE-4330-A6FB-666B7CD74DD4}" type="pres">
      <dgm:prSet presAssocID="{FE3EAA4C-9D18-4FE0-B81C-294FA57128FA}" presName="linear" presStyleCnt="0">
        <dgm:presLayoutVars>
          <dgm:animLvl val="lvl"/>
          <dgm:resizeHandles val="exact"/>
        </dgm:presLayoutVars>
      </dgm:prSet>
      <dgm:spPr/>
    </dgm:pt>
    <dgm:pt modelId="{986B0238-B3DA-4A60-9E6F-E5EBF1B67A90}" type="pres">
      <dgm:prSet presAssocID="{BF1DD12C-CC88-48F2-ABAD-C4853B9C89C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F9EE9C9-4E19-4A8C-9CE2-2957DEDCCD93}" type="pres">
      <dgm:prSet presAssocID="{CEF22AA1-20B1-4BA8-970E-515AD5262666}" presName="spacer" presStyleCnt="0"/>
      <dgm:spPr/>
    </dgm:pt>
    <dgm:pt modelId="{AAF3D961-40B9-4CD9-9F76-DFEA2EB21A41}" type="pres">
      <dgm:prSet presAssocID="{87A7CF2A-C912-4FFE-A5D6-94FF07D725B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0D40D05-6345-48F2-85C2-5AEB6200366F}" type="presOf" srcId="{FE3EAA4C-9D18-4FE0-B81C-294FA57128FA}" destId="{B4B4B7A8-CCDE-4330-A6FB-666B7CD74DD4}" srcOrd="0" destOrd="0" presId="urn:microsoft.com/office/officeart/2005/8/layout/vList2"/>
    <dgm:cxn modelId="{4E225B19-31E2-4BC2-A548-AEF1A22379C9}" type="presOf" srcId="{BF1DD12C-CC88-48F2-ABAD-C4853B9C89C7}" destId="{986B0238-B3DA-4A60-9E6F-E5EBF1B67A90}" srcOrd="0" destOrd="0" presId="urn:microsoft.com/office/officeart/2005/8/layout/vList2"/>
    <dgm:cxn modelId="{C0B1666C-7584-4B47-901C-BEBFB9DB84B3}" srcId="{FE3EAA4C-9D18-4FE0-B81C-294FA57128FA}" destId="{87A7CF2A-C912-4FFE-A5D6-94FF07D725B2}" srcOrd="1" destOrd="0" parTransId="{7E0BA58C-A25A-42AE-BB0A-892D5A842D73}" sibTransId="{FE0A0890-5BA9-4447-8059-089D28CB8FC7}"/>
    <dgm:cxn modelId="{D4F97D4F-E34E-4D9A-9071-48CB9035D42A}" type="presOf" srcId="{87A7CF2A-C912-4FFE-A5D6-94FF07D725B2}" destId="{AAF3D961-40B9-4CD9-9F76-DFEA2EB21A41}" srcOrd="0" destOrd="0" presId="urn:microsoft.com/office/officeart/2005/8/layout/vList2"/>
    <dgm:cxn modelId="{D99AB589-FE09-411B-BE6B-177DA0077F11}" srcId="{FE3EAA4C-9D18-4FE0-B81C-294FA57128FA}" destId="{BF1DD12C-CC88-48F2-ABAD-C4853B9C89C7}" srcOrd="0" destOrd="0" parTransId="{FCC5E04C-9460-48BA-8F6C-498BD6FE2C2B}" sibTransId="{CEF22AA1-20B1-4BA8-970E-515AD5262666}"/>
    <dgm:cxn modelId="{65E9B90C-FE66-4784-A310-F2CC1DBDBE90}" type="presParOf" srcId="{B4B4B7A8-CCDE-4330-A6FB-666B7CD74DD4}" destId="{986B0238-B3DA-4A60-9E6F-E5EBF1B67A90}" srcOrd="0" destOrd="0" presId="urn:microsoft.com/office/officeart/2005/8/layout/vList2"/>
    <dgm:cxn modelId="{4E3D2C9D-3BD7-485F-9A3D-D13F359B8C8D}" type="presParOf" srcId="{B4B4B7A8-CCDE-4330-A6FB-666B7CD74DD4}" destId="{3F9EE9C9-4E19-4A8C-9CE2-2957DEDCCD93}" srcOrd="1" destOrd="0" presId="urn:microsoft.com/office/officeart/2005/8/layout/vList2"/>
    <dgm:cxn modelId="{D708E367-0ABA-4881-A6DC-968FF12E3C29}" type="presParOf" srcId="{B4B4B7A8-CCDE-4330-A6FB-666B7CD74DD4}" destId="{AAF3D961-40B9-4CD9-9F76-DFEA2EB21A4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0D002E-845A-4E20-AEF7-3D8F11F50E4F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2078FCB-ED57-44A5-A01E-12BB451A18DC}">
      <dgm:prSet/>
      <dgm:spPr/>
      <dgm:t>
        <a:bodyPr/>
        <a:lstStyle/>
        <a:p>
          <a:r>
            <a:rPr lang="en-US" b="1"/>
            <a:t>Eat normal meals and snacks.</a:t>
          </a:r>
          <a:endParaRPr lang="en-US"/>
        </a:p>
      </dgm:t>
    </dgm:pt>
    <dgm:pt modelId="{E29DF2BC-F497-4A55-A199-1D3DEE713194}" type="parTrans" cxnId="{AC0C989A-59BC-4C72-9B03-845490A61750}">
      <dgm:prSet/>
      <dgm:spPr/>
      <dgm:t>
        <a:bodyPr/>
        <a:lstStyle/>
        <a:p>
          <a:endParaRPr lang="en-US"/>
        </a:p>
      </dgm:t>
    </dgm:pt>
    <dgm:pt modelId="{56BD4CAF-8DCD-4F29-9A71-0F8AE620C158}" type="sibTrans" cxnId="{AC0C989A-59BC-4C72-9B03-845490A61750}">
      <dgm:prSet/>
      <dgm:spPr/>
      <dgm:t>
        <a:bodyPr/>
        <a:lstStyle/>
        <a:p>
          <a:endParaRPr lang="en-US"/>
        </a:p>
      </dgm:t>
    </dgm:pt>
    <dgm:pt modelId="{22B45FA7-9B4C-46D0-920C-0D7568BFE069}">
      <dgm:prSet/>
      <dgm:spPr/>
      <dgm:t>
        <a:bodyPr/>
        <a:lstStyle/>
        <a:p>
          <a:r>
            <a:rPr lang="en-US" b="1"/>
            <a:t>Examples of carbohydrate snacks: saltines, toast, applesauce, baked potato, graham crackers, and bananas</a:t>
          </a:r>
          <a:endParaRPr lang="en-US"/>
        </a:p>
      </dgm:t>
    </dgm:pt>
    <dgm:pt modelId="{D00275F1-8D6D-4BA9-B8B8-E346F970A0AE}" type="parTrans" cxnId="{3E375742-A2A2-4693-B773-8C64BC0F4FA6}">
      <dgm:prSet/>
      <dgm:spPr/>
      <dgm:t>
        <a:bodyPr/>
        <a:lstStyle/>
        <a:p>
          <a:endParaRPr lang="en-US"/>
        </a:p>
      </dgm:t>
    </dgm:pt>
    <dgm:pt modelId="{1E2D09C0-28A6-424B-A441-35137E820E85}" type="sibTrans" cxnId="{3E375742-A2A2-4693-B773-8C64BC0F4FA6}">
      <dgm:prSet/>
      <dgm:spPr/>
      <dgm:t>
        <a:bodyPr/>
        <a:lstStyle/>
        <a:p>
          <a:endParaRPr lang="en-US"/>
        </a:p>
      </dgm:t>
    </dgm:pt>
    <dgm:pt modelId="{9CDD0334-046E-4DB1-8209-8DB0D9404412}">
      <dgm:prSet/>
      <dgm:spPr/>
      <dgm:t>
        <a:bodyPr/>
        <a:lstStyle/>
        <a:p>
          <a:r>
            <a:rPr lang="en-US" b="1" dirty="0"/>
            <a:t>Give insulin for meals and snacks using carbohydrate ratio or set dose.</a:t>
          </a:r>
          <a:endParaRPr lang="en-US" dirty="0"/>
        </a:p>
      </dgm:t>
    </dgm:pt>
    <dgm:pt modelId="{A97E71BB-F613-4F25-A73E-C1F4E1BFB1E1}" type="parTrans" cxnId="{9EE1BBDB-F6B7-4C11-B63C-F318340C5831}">
      <dgm:prSet/>
      <dgm:spPr/>
      <dgm:t>
        <a:bodyPr/>
        <a:lstStyle/>
        <a:p>
          <a:endParaRPr lang="en-US"/>
        </a:p>
      </dgm:t>
    </dgm:pt>
    <dgm:pt modelId="{B399D9A3-EEB0-4FEF-B361-BD389824AC10}" type="sibTrans" cxnId="{9EE1BBDB-F6B7-4C11-B63C-F318340C5831}">
      <dgm:prSet/>
      <dgm:spPr/>
      <dgm:t>
        <a:bodyPr/>
        <a:lstStyle/>
        <a:p>
          <a:endParaRPr lang="en-US"/>
        </a:p>
      </dgm:t>
    </dgm:pt>
    <dgm:pt modelId="{1357A924-EAA8-4AE4-A1AC-1E35E7A75811}">
      <dgm:prSet/>
      <dgm:spPr/>
      <dgm:t>
        <a:bodyPr/>
        <a:lstStyle/>
        <a:p>
          <a:r>
            <a:rPr lang="en-US" b="1"/>
            <a:t>Give insulin for high blood glucose levels every 3 hours as needed using correction factor or sliding scale.</a:t>
          </a:r>
          <a:endParaRPr lang="en-US"/>
        </a:p>
      </dgm:t>
    </dgm:pt>
    <dgm:pt modelId="{526BDBEA-D465-4AFD-B0AC-21ABF84A8CA3}" type="parTrans" cxnId="{AAE84263-15A2-4138-8628-03163B747759}">
      <dgm:prSet/>
      <dgm:spPr/>
      <dgm:t>
        <a:bodyPr/>
        <a:lstStyle/>
        <a:p>
          <a:endParaRPr lang="en-US"/>
        </a:p>
      </dgm:t>
    </dgm:pt>
    <dgm:pt modelId="{28FDF836-D9DA-419C-9A93-16980F455C7A}" type="sibTrans" cxnId="{AAE84263-15A2-4138-8628-03163B747759}">
      <dgm:prSet/>
      <dgm:spPr/>
      <dgm:t>
        <a:bodyPr/>
        <a:lstStyle/>
        <a:p>
          <a:endParaRPr lang="en-US"/>
        </a:p>
      </dgm:t>
    </dgm:pt>
    <dgm:pt modelId="{E8D66457-3D78-420D-97FD-72C17A12A5CA}">
      <dgm:prSet/>
      <dgm:spPr/>
      <dgm:t>
        <a:bodyPr/>
        <a:lstStyle/>
        <a:p>
          <a:r>
            <a:rPr lang="en-US" b="1"/>
            <a:t>Stay hydrated and drink up to one cup of sugar free, caffeine free fluid every hour while awake.</a:t>
          </a:r>
          <a:endParaRPr lang="en-US"/>
        </a:p>
      </dgm:t>
    </dgm:pt>
    <dgm:pt modelId="{B0A44D41-365D-4C56-9A2A-2A65A66AC52A}" type="parTrans" cxnId="{D7E37B40-947E-48FC-8641-BC0842DF61B6}">
      <dgm:prSet/>
      <dgm:spPr/>
      <dgm:t>
        <a:bodyPr/>
        <a:lstStyle/>
        <a:p>
          <a:endParaRPr lang="en-US"/>
        </a:p>
      </dgm:t>
    </dgm:pt>
    <dgm:pt modelId="{3F5EB006-0954-49FC-B16D-4886319BA97C}" type="sibTrans" cxnId="{D7E37B40-947E-48FC-8641-BC0842DF61B6}">
      <dgm:prSet/>
      <dgm:spPr/>
      <dgm:t>
        <a:bodyPr/>
        <a:lstStyle/>
        <a:p>
          <a:endParaRPr lang="en-US"/>
        </a:p>
      </dgm:t>
    </dgm:pt>
    <dgm:pt modelId="{92B02F9A-5B9C-4C01-9745-9448FD8F1334}">
      <dgm:prSet/>
      <dgm:spPr/>
      <dgm:t>
        <a:bodyPr/>
        <a:lstStyle/>
        <a:p>
          <a:r>
            <a:rPr lang="en-US" b="1"/>
            <a:t>Examples of fluids: broth, water, Diet Sprite, flavored drinks with Crystal Light, Gatorade zero, PowerAde zero, and Vitamin Water zero</a:t>
          </a:r>
          <a:endParaRPr lang="en-US"/>
        </a:p>
      </dgm:t>
    </dgm:pt>
    <dgm:pt modelId="{37493EBF-C621-438E-8BE1-1655791919AB}" type="parTrans" cxnId="{B5AF05AB-D8F6-4E23-9CEB-3ED9ECAAEAB1}">
      <dgm:prSet/>
      <dgm:spPr/>
      <dgm:t>
        <a:bodyPr/>
        <a:lstStyle/>
        <a:p>
          <a:endParaRPr lang="en-US"/>
        </a:p>
      </dgm:t>
    </dgm:pt>
    <dgm:pt modelId="{A5123452-3C42-42C0-AB21-7FCE1A30F031}" type="sibTrans" cxnId="{B5AF05AB-D8F6-4E23-9CEB-3ED9ECAAEAB1}">
      <dgm:prSet/>
      <dgm:spPr/>
      <dgm:t>
        <a:bodyPr/>
        <a:lstStyle/>
        <a:p>
          <a:endParaRPr lang="en-US"/>
        </a:p>
      </dgm:t>
    </dgm:pt>
    <dgm:pt modelId="{C66B719E-DCE8-4E76-9907-6CFF1673E2BB}" type="pres">
      <dgm:prSet presAssocID="{8E0D002E-845A-4E20-AEF7-3D8F11F50E4F}" presName="linear" presStyleCnt="0">
        <dgm:presLayoutVars>
          <dgm:animLvl val="lvl"/>
          <dgm:resizeHandles val="exact"/>
        </dgm:presLayoutVars>
      </dgm:prSet>
      <dgm:spPr/>
    </dgm:pt>
    <dgm:pt modelId="{DADC224C-D9B9-4487-9D8E-C3C731A3B17C}" type="pres">
      <dgm:prSet presAssocID="{32078FCB-ED57-44A5-A01E-12BB451A18D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90D4E97F-5103-4EC8-8E9A-14C6C3C8CF87}" type="pres">
      <dgm:prSet presAssocID="{56BD4CAF-8DCD-4F29-9A71-0F8AE620C158}" presName="spacer" presStyleCnt="0"/>
      <dgm:spPr/>
    </dgm:pt>
    <dgm:pt modelId="{EAC32145-2E21-402F-80EC-25046C633809}" type="pres">
      <dgm:prSet presAssocID="{22B45FA7-9B4C-46D0-920C-0D7568BFE069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5C02DA1E-E432-4CF5-975D-FCDD738859AF}" type="pres">
      <dgm:prSet presAssocID="{1E2D09C0-28A6-424B-A441-35137E820E85}" presName="spacer" presStyleCnt="0"/>
      <dgm:spPr/>
    </dgm:pt>
    <dgm:pt modelId="{CFE0BFE6-7DB9-4783-8FCD-D2E043BAEF59}" type="pres">
      <dgm:prSet presAssocID="{9CDD0334-046E-4DB1-8209-8DB0D9404412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9A61C81-8E35-4C2F-8EAB-6877D9E10FDE}" type="pres">
      <dgm:prSet presAssocID="{B399D9A3-EEB0-4FEF-B361-BD389824AC10}" presName="spacer" presStyleCnt="0"/>
      <dgm:spPr/>
    </dgm:pt>
    <dgm:pt modelId="{0B952645-B7A8-40E1-AD83-C0EECDF01059}" type="pres">
      <dgm:prSet presAssocID="{1357A924-EAA8-4AE4-A1AC-1E35E7A75811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305DE6D-C6E3-4E79-9B8C-DC80401AD7CB}" type="pres">
      <dgm:prSet presAssocID="{28FDF836-D9DA-419C-9A93-16980F455C7A}" presName="spacer" presStyleCnt="0"/>
      <dgm:spPr/>
    </dgm:pt>
    <dgm:pt modelId="{34F22B61-B57F-4B4A-BF4A-D25DCAE3E0EF}" type="pres">
      <dgm:prSet presAssocID="{E8D66457-3D78-420D-97FD-72C17A12A5C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90B75AB5-9DDD-40A1-9805-B2EB01AC6247}" type="pres">
      <dgm:prSet presAssocID="{3F5EB006-0954-49FC-B16D-4886319BA97C}" presName="spacer" presStyleCnt="0"/>
      <dgm:spPr/>
    </dgm:pt>
    <dgm:pt modelId="{780615C1-31B5-4907-A987-2FBDD233E365}" type="pres">
      <dgm:prSet presAssocID="{92B02F9A-5B9C-4C01-9745-9448FD8F1334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C804531C-2A08-4AC1-AF8C-2938979C4B60}" type="presOf" srcId="{22B45FA7-9B4C-46D0-920C-0D7568BFE069}" destId="{EAC32145-2E21-402F-80EC-25046C633809}" srcOrd="0" destOrd="0" presId="urn:microsoft.com/office/officeart/2005/8/layout/vList2"/>
    <dgm:cxn modelId="{09879222-E568-49DD-A958-42ECD093BAFB}" type="presOf" srcId="{9CDD0334-046E-4DB1-8209-8DB0D9404412}" destId="{CFE0BFE6-7DB9-4783-8FCD-D2E043BAEF59}" srcOrd="0" destOrd="0" presId="urn:microsoft.com/office/officeart/2005/8/layout/vList2"/>
    <dgm:cxn modelId="{EA3AFC2C-5EA2-4997-B291-73A4A59D015B}" type="presOf" srcId="{32078FCB-ED57-44A5-A01E-12BB451A18DC}" destId="{DADC224C-D9B9-4487-9D8E-C3C731A3B17C}" srcOrd="0" destOrd="0" presId="urn:microsoft.com/office/officeart/2005/8/layout/vList2"/>
    <dgm:cxn modelId="{D7E37B40-947E-48FC-8641-BC0842DF61B6}" srcId="{8E0D002E-845A-4E20-AEF7-3D8F11F50E4F}" destId="{E8D66457-3D78-420D-97FD-72C17A12A5CA}" srcOrd="4" destOrd="0" parTransId="{B0A44D41-365D-4C56-9A2A-2A65A66AC52A}" sibTransId="{3F5EB006-0954-49FC-B16D-4886319BA97C}"/>
    <dgm:cxn modelId="{3E375742-A2A2-4693-B773-8C64BC0F4FA6}" srcId="{8E0D002E-845A-4E20-AEF7-3D8F11F50E4F}" destId="{22B45FA7-9B4C-46D0-920C-0D7568BFE069}" srcOrd="1" destOrd="0" parTransId="{D00275F1-8D6D-4BA9-B8B8-E346F970A0AE}" sibTransId="{1E2D09C0-28A6-424B-A441-35137E820E85}"/>
    <dgm:cxn modelId="{AAE84263-15A2-4138-8628-03163B747759}" srcId="{8E0D002E-845A-4E20-AEF7-3D8F11F50E4F}" destId="{1357A924-EAA8-4AE4-A1AC-1E35E7A75811}" srcOrd="3" destOrd="0" parTransId="{526BDBEA-D465-4AFD-B0AC-21ABF84A8CA3}" sibTransId="{28FDF836-D9DA-419C-9A93-16980F455C7A}"/>
    <dgm:cxn modelId="{4093AA68-5D90-4665-AAE2-2A5986ADBD38}" type="presOf" srcId="{8E0D002E-845A-4E20-AEF7-3D8F11F50E4F}" destId="{C66B719E-DCE8-4E76-9907-6CFF1673E2BB}" srcOrd="0" destOrd="0" presId="urn:microsoft.com/office/officeart/2005/8/layout/vList2"/>
    <dgm:cxn modelId="{A271F379-1394-4665-AE8E-30C29E3E8D5D}" type="presOf" srcId="{E8D66457-3D78-420D-97FD-72C17A12A5CA}" destId="{34F22B61-B57F-4B4A-BF4A-D25DCAE3E0EF}" srcOrd="0" destOrd="0" presId="urn:microsoft.com/office/officeart/2005/8/layout/vList2"/>
    <dgm:cxn modelId="{F0A3EB82-CC9A-447A-9A05-D72CA2E62EDD}" type="presOf" srcId="{92B02F9A-5B9C-4C01-9745-9448FD8F1334}" destId="{780615C1-31B5-4907-A987-2FBDD233E365}" srcOrd="0" destOrd="0" presId="urn:microsoft.com/office/officeart/2005/8/layout/vList2"/>
    <dgm:cxn modelId="{AC0C989A-59BC-4C72-9B03-845490A61750}" srcId="{8E0D002E-845A-4E20-AEF7-3D8F11F50E4F}" destId="{32078FCB-ED57-44A5-A01E-12BB451A18DC}" srcOrd="0" destOrd="0" parTransId="{E29DF2BC-F497-4A55-A199-1D3DEE713194}" sibTransId="{56BD4CAF-8DCD-4F29-9A71-0F8AE620C158}"/>
    <dgm:cxn modelId="{B5AF05AB-D8F6-4E23-9CEB-3ED9ECAAEAB1}" srcId="{8E0D002E-845A-4E20-AEF7-3D8F11F50E4F}" destId="{92B02F9A-5B9C-4C01-9745-9448FD8F1334}" srcOrd="5" destOrd="0" parTransId="{37493EBF-C621-438E-8BE1-1655791919AB}" sibTransId="{A5123452-3C42-42C0-AB21-7FCE1A30F031}"/>
    <dgm:cxn modelId="{8D711BAE-7DC4-4674-ACAD-EE9B853E7EE5}" type="presOf" srcId="{1357A924-EAA8-4AE4-A1AC-1E35E7A75811}" destId="{0B952645-B7A8-40E1-AD83-C0EECDF01059}" srcOrd="0" destOrd="0" presId="urn:microsoft.com/office/officeart/2005/8/layout/vList2"/>
    <dgm:cxn modelId="{9EE1BBDB-F6B7-4C11-B63C-F318340C5831}" srcId="{8E0D002E-845A-4E20-AEF7-3D8F11F50E4F}" destId="{9CDD0334-046E-4DB1-8209-8DB0D9404412}" srcOrd="2" destOrd="0" parTransId="{A97E71BB-F613-4F25-A73E-C1F4E1BFB1E1}" sibTransId="{B399D9A3-EEB0-4FEF-B361-BD389824AC10}"/>
    <dgm:cxn modelId="{7C08AA44-F88B-4265-BF74-8CCE049B10AB}" type="presParOf" srcId="{C66B719E-DCE8-4E76-9907-6CFF1673E2BB}" destId="{DADC224C-D9B9-4487-9D8E-C3C731A3B17C}" srcOrd="0" destOrd="0" presId="urn:microsoft.com/office/officeart/2005/8/layout/vList2"/>
    <dgm:cxn modelId="{991764B5-D2E1-4894-8EA8-C977247CE12C}" type="presParOf" srcId="{C66B719E-DCE8-4E76-9907-6CFF1673E2BB}" destId="{90D4E97F-5103-4EC8-8E9A-14C6C3C8CF87}" srcOrd="1" destOrd="0" presId="urn:microsoft.com/office/officeart/2005/8/layout/vList2"/>
    <dgm:cxn modelId="{B1E83D36-58A5-4810-8A4E-90A5F6F483B3}" type="presParOf" srcId="{C66B719E-DCE8-4E76-9907-6CFF1673E2BB}" destId="{EAC32145-2E21-402F-80EC-25046C633809}" srcOrd="2" destOrd="0" presId="urn:microsoft.com/office/officeart/2005/8/layout/vList2"/>
    <dgm:cxn modelId="{1A8C6E2D-37D6-412B-8A69-366CAA434520}" type="presParOf" srcId="{C66B719E-DCE8-4E76-9907-6CFF1673E2BB}" destId="{5C02DA1E-E432-4CF5-975D-FCDD738859AF}" srcOrd="3" destOrd="0" presId="urn:microsoft.com/office/officeart/2005/8/layout/vList2"/>
    <dgm:cxn modelId="{FA42FCFF-E79A-432C-8C05-C92049977DEF}" type="presParOf" srcId="{C66B719E-DCE8-4E76-9907-6CFF1673E2BB}" destId="{CFE0BFE6-7DB9-4783-8FCD-D2E043BAEF59}" srcOrd="4" destOrd="0" presId="urn:microsoft.com/office/officeart/2005/8/layout/vList2"/>
    <dgm:cxn modelId="{D245B493-661A-4F61-9AE7-25FA5539D241}" type="presParOf" srcId="{C66B719E-DCE8-4E76-9907-6CFF1673E2BB}" destId="{D9A61C81-8E35-4C2F-8EAB-6877D9E10FDE}" srcOrd="5" destOrd="0" presId="urn:microsoft.com/office/officeart/2005/8/layout/vList2"/>
    <dgm:cxn modelId="{A32F968A-D5CA-46B5-BAB5-8959E591E637}" type="presParOf" srcId="{C66B719E-DCE8-4E76-9907-6CFF1673E2BB}" destId="{0B952645-B7A8-40E1-AD83-C0EECDF01059}" srcOrd="6" destOrd="0" presId="urn:microsoft.com/office/officeart/2005/8/layout/vList2"/>
    <dgm:cxn modelId="{1B7259B3-E63F-40E8-95D5-50AD2FD8637C}" type="presParOf" srcId="{C66B719E-DCE8-4E76-9907-6CFF1673E2BB}" destId="{C305DE6D-C6E3-4E79-9B8C-DC80401AD7CB}" srcOrd="7" destOrd="0" presId="urn:microsoft.com/office/officeart/2005/8/layout/vList2"/>
    <dgm:cxn modelId="{1B11C369-BEA2-4832-A5C1-16025CA0D984}" type="presParOf" srcId="{C66B719E-DCE8-4E76-9907-6CFF1673E2BB}" destId="{34F22B61-B57F-4B4A-BF4A-D25DCAE3E0EF}" srcOrd="8" destOrd="0" presId="urn:microsoft.com/office/officeart/2005/8/layout/vList2"/>
    <dgm:cxn modelId="{9086CC57-0D93-4026-879E-02B4BE0CC63B}" type="presParOf" srcId="{C66B719E-DCE8-4E76-9907-6CFF1673E2BB}" destId="{90B75AB5-9DDD-40A1-9805-B2EB01AC6247}" srcOrd="9" destOrd="0" presId="urn:microsoft.com/office/officeart/2005/8/layout/vList2"/>
    <dgm:cxn modelId="{676061EE-2BCD-42F3-84AD-94A58566DA2A}" type="presParOf" srcId="{C66B719E-DCE8-4E76-9907-6CFF1673E2BB}" destId="{780615C1-31B5-4907-A987-2FBDD233E36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0D002E-845A-4E20-AEF7-3D8F11F50E4F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2078FCB-ED57-44A5-A01E-12BB451A18DC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effectLst/>
            </a:rPr>
            <a:t>Check blood glucose levels every 3 hours.</a:t>
          </a:r>
          <a:endParaRPr lang="en-US" dirty="0">
            <a:solidFill>
              <a:schemeClr val="bg1"/>
            </a:solidFill>
          </a:endParaRPr>
        </a:p>
      </dgm:t>
    </dgm:pt>
    <dgm:pt modelId="{E29DF2BC-F497-4A55-A199-1D3DEE713194}" type="parTrans" cxnId="{AC0C989A-59BC-4C72-9B03-845490A61750}">
      <dgm:prSet/>
      <dgm:spPr/>
      <dgm:t>
        <a:bodyPr/>
        <a:lstStyle/>
        <a:p>
          <a:endParaRPr lang="en-US"/>
        </a:p>
      </dgm:t>
    </dgm:pt>
    <dgm:pt modelId="{56BD4CAF-8DCD-4F29-9A71-0F8AE620C158}" type="sibTrans" cxnId="{AC0C989A-59BC-4C72-9B03-845490A61750}">
      <dgm:prSet/>
      <dgm:spPr/>
      <dgm:t>
        <a:bodyPr/>
        <a:lstStyle/>
        <a:p>
          <a:endParaRPr lang="en-US"/>
        </a:p>
      </dgm:t>
    </dgm:pt>
    <dgm:pt modelId="{22B45FA7-9B4C-46D0-920C-0D7568BFE069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effectLst/>
            </a:rPr>
            <a:t>Give insulin for high blood glucose levels every 3 hours as needed using correction factor or sliding scale.</a:t>
          </a:r>
          <a:endParaRPr lang="en-US" dirty="0">
            <a:solidFill>
              <a:schemeClr val="bg1"/>
            </a:solidFill>
          </a:endParaRPr>
        </a:p>
      </dgm:t>
    </dgm:pt>
    <dgm:pt modelId="{D00275F1-8D6D-4BA9-B8B8-E346F970A0AE}" type="parTrans" cxnId="{3E375742-A2A2-4693-B773-8C64BC0F4FA6}">
      <dgm:prSet/>
      <dgm:spPr/>
      <dgm:t>
        <a:bodyPr/>
        <a:lstStyle/>
        <a:p>
          <a:endParaRPr lang="en-US"/>
        </a:p>
      </dgm:t>
    </dgm:pt>
    <dgm:pt modelId="{1E2D09C0-28A6-424B-A441-35137E820E85}" type="sibTrans" cxnId="{3E375742-A2A2-4693-B773-8C64BC0F4FA6}">
      <dgm:prSet/>
      <dgm:spPr/>
      <dgm:t>
        <a:bodyPr/>
        <a:lstStyle/>
        <a:p>
          <a:endParaRPr lang="en-US"/>
        </a:p>
      </dgm:t>
    </dgm:pt>
    <dgm:pt modelId="{9CDD0334-046E-4DB1-8209-8DB0D9404412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effectLst/>
            </a:rPr>
            <a:t>Stay hydrated and drink at least 15 grams of carbohydrates in a liquid form every hour if able to tolerate.</a:t>
          </a:r>
        </a:p>
      </dgm:t>
    </dgm:pt>
    <dgm:pt modelId="{A97E71BB-F613-4F25-A73E-C1F4E1BFB1E1}" type="parTrans" cxnId="{9EE1BBDB-F6B7-4C11-B63C-F318340C5831}">
      <dgm:prSet/>
      <dgm:spPr/>
      <dgm:t>
        <a:bodyPr/>
        <a:lstStyle/>
        <a:p>
          <a:endParaRPr lang="en-US"/>
        </a:p>
      </dgm:t>
    </dgm:pt>
    <dgm:pt modelId="{B399D9A3-EEB0-4FEF-B361-BD389824AC10}" type="sibTrans" cxnId="{9EE1BBDB-F6B7-4C11-B63C-F318340C5831}">
      <dgm:prSet/>
      <dgm:spPr/>
      <dgm:t>
        <a:bodyPr/>
        <a:lstStyle/>
        <a:p>
          <a:endParaRPr lang="en-US"/>
        </a:p>
      </dgm:t>
    </dgm:pt>
    <dgm:pt modelId="{1357A924-EAA8-4AE4-A1AC-1E35E7A75811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effectLst/>
            </a:rPr>
            <a:t>Examples of carbohydrate fluids: ½ cup of juice, ½  cup of sherbet, ½ cup of regular Jell-O, ½  cup of regular soda, 1 cup of Gatorade, and 1 ½  cups of chicken noodle soup</a:t>
          </a:r>
          <a:endParaRPr lang="en-US" dirty="0">
            <a:solidFill>
              <a:schemeClr val="bg1"/>
            </a:solidFill>
          </a:endParaRPr>
        </a:p>
      </dgm:t>
    </dgm:pt>
    <dgm:pt modelId="{526BDBEA-D465-4AFD-B0AC-21ABF84A8CA3}" type="parTrans" cxnId="{AAE84263-15A2-4138-8628-03163B747759}">
      <dgm:prSet/>
      <dgm:spPr/>
      <dgm:t>
        <a:bodyPr/>
        <a:lstStyle/>
        <a:p>
          <a:endParaRPr lang="en-US"/>
        </a:p>
      </dgm:t>
    </dgm:pt>
    <dgm:pt modelId="{28FDF836-D9DA-419C-9A93-16980F455C7A}" type="sibTrans" cxnId="{AAE84263-15A2-4138-8628-03163B747759}">
      <dgm:prSet/>
      <dgm:spPr/>
      <dgm:t>
        <a:bodyPr/>
        <a:lstStyle/>
        <a:p>
          <a:endParaRPr lang="en-US"/>
        </a:p>
      </dgm:t>
    </dgm:pt>
    <dgm:pt modelId="{C66B719E-DCE8-4E76-9907-6CFF1673E2BB}" type="pres">
      <dgm:prSet presAssocID="{8E0D002E-845A-4E20-AEF7-3D8F11F50E4F}" presName="linear" presStyleCnt="0">
        <dgm:presLayoutVars>
          <dgm:animLvl val="lvl"/>
          <dgm:resizeHandles val="exact"/>
        </dgm:presLayoutVars>
      </dgm:prSet>
      <dgm:spPr/>
    </dgm:pt>
    <dgm:pt modelId="{DADC224C-D9B9-4487-9D8E-C3C731A3B17C}" type="pres">
      <dgm:prSet presAssocID="{32078FCB-ED57-44A5-A01E-12BB451A18D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0D4E97F-5103-4EC8-8E9A-14C6C3C8CF87}" type="pres">
      <dgm:prSet presAssocID="{56BD4CAF-8DCD-4F29-9A71-0F8AE620C158}" presName="spacer" presStyleCnt="0"/>
      <dgm:spPr/>
    </dgm:pt>
    <dgm:pt modelId="{EAC32145-2E21-402F-80EC-25046C633809}" type="pres">
      <dgm:prSet presAssocID="{22B45FA7-9B4C-46D0-920C-0D7568BFE06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C02DA1E-E432-4CF5-975D-FCDD738859AF}" type="pres">
      <dgm:prSet presAssocID="{1E2D09C0-28A6-424B-A441-35137E820E85}" presName="spacer" presStyleCnt="0"/>
      <dgm:spPr/>
    </dgm:pt>
    <dgm:pt modelId="{CFE0BFE6-7DB9-4783-8FCD-D2E043BAEF59}" type="pres">
      <dgm:prSet presAssocID="{9CDD0334-046E-4DB1-8209-8DB0D940441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9A61C81-8E35-4C2F-8EAB-6877D9E10FDE}" type="pres">
      <dgm:prSet presAssocID="{B399D9A3-EEB0-4FEF-B361-BD389824AC10}" presName="spacer" presStyleCnt="0"/>
      <dgm:spPr/>
    </dgm:pt>
    <dgm:pt modelId="{0B952645-B7A8-40E1-AD83-C0EECDF01059}" type="pres">
      <dgm:prSet presAssocID="{1357A924-EAA8-4AE4-A1AC-1E35E7A7581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804531C-2A08-4AC1-AF8C-2938979C4B60}" type="presOf" srcId="{22B45FA7-9B4C-46D0-920C-0D7568BFE069}" destId="{EAC32145-2E21-402F-80EC-25046C633809}" srcOrd="0" destOrd="0" presId="urn:microsoft.com/office/officeart/2005/8/layout/vList2"/>
    <dgm:cxn modelId="{09879222-E568-49DD-A958-42ECD093BAFB}" type="presOf" srcId="{9CDD0334-046E-4DB1-8209-8DB0D9404412}" destId="{CFE0BFE6-7DB9-4783-8FCD-D2E043BAEF59}" srcOrd="0" destOrd="0" presId="urn:microsoft.com/office/officeart/2005/8/layout/vList2"/>
    <dgm:cxn modelId="{EA3AFC2C-5EA2-4997-B291-73A4A59D015B}" type="presOf" srcId="{32078FCB-ED57-44A5-A01E-12BB451A18DC}" destId="{DADC224C-D9B9-4487-9D8E-C3C731A3B17C}" srcOrd="0" destOrd="0" presId="urn:microsoft.com/office/officeart/2005/8/layout/vList2"/>
    <dgm:cxn modelId="{3E375742-A2A2-4693-B773-8C64BC0F4FA6}" srcId="{8E0D002E-845A-4E20-AEF7-3D8F11F50E4F}" destId="{22B45FA7-9B4C-46D0-920C-0D7568BFE069}" srcOrd="1" destOrd="0" parTransId="{D00275F1-8D6D-4BA9-B8B8-E346F970A0AE}" sibTransId="{1E2D09C0-28A6-424B-A441-35137E820E85}"/>
    <dgm:cxn modelId="{AAE84263-15A2-4138-8628-03163B747759}" srcId="{8E0D002E-845A-4E20-AEF7-3D8F11F50E4F}" destId="{1357A924-EAA8-4AE4-A1AC-1E35E7A75811}" srcOrd="3" destOrd="0" parTransId="{526BDBEA-D465-4AFD-B0AC-21ABF84A8CA3}" sibTransId="{28FDF836-D9DA-419C-9A93-16980F455C7A}"/>
    <dgm:cxn modelId="{4093AA68-5D90-4665-AAE2-2A5986ADBD38}" type="presOf" srcId="{8E0D002E-845A-4E20-AEF7-3D8F11F50E4F}" destId="{C66B719E-DCE8-4E76-9907-6CFF1673E2BB}" srcOrd="0" destOrd="0" presId="urn:microsoft.com/office/officeart/2005/8/layout/vList2"/>
    <dgm:cxn modelId="{AC0C989A-59BC-4C72-9B03-845490A61750}" srcId="{8E0D002E-845A-4E20-AEF7-3D8F11F50E4F}" destId="{32078FCB-ED57-44A5-A01E-12BB451A18DC}" srcOrd="0" destOrd="0" parTransId="{E29DF2BC-F497-4A55-A199-1D3DEE713194}" sibTransId="{56BD4CAF-8DCD-4F29-9A71-0F8AE620C158}"/>
    <dgm:cxn modelId="{8D711BAE-7DC4-4674-ACAD-EE9B853E7EE5}" type="presOf" srcId="{1357A924-EAA8-4AE4-A1AC-1E35E7A75811}" destId="{0B952645-B7A8-40E1-AD83-C0EECDF01059}" srcOrd="0" destOrd="0" presId="urn:microsoft.com/office/officeart/2005/8/layout/vList2"/>
    <dgm:cxn modelId="{9EE1BBDB-F6B7-4C11-B63C-F318340C5831}" srcId="{8E0D002E-845A-4E20-AEF7-3D8F11F50E4F}" destId="{9CDD0334-046E-4DB1-8209-8DB0D9404412}" srcOrd="2" destOrd="0" parTransId="{A97E71BB-F613-4F25-A73E-C1F4E1BFB1E1}" sibTransId="{B399D9A3-EEB0-4FEF-B361-BD389824AC10}"/>
    <dgm:cxn modelId="{7C08AA44-F88B-4265-BF74-8CCE049B10AB}" type="presParOf" srcId="{C66B719E-DCE8-4E76-9907-6CFF1673E2BB}" destId="{DADC224C-D9B9-4487-9D8E-C3C731A3B17C}" srcOrd="0" destOrd="0" presId="urn:microsoft.com/office/officeart/2005/8/layout/vList2"/>
    <dgm:cxn modelId="{991764B5-D2E1-4894-8EA8-C977247CE12C}" type="presParOf" srcId="{C66B719E-DCE8-4E76-9907-6CFF1673E2BB}" destId="{90D4E97F-5103-4EC8-8E9A-14C6C3C8CF87}" srcOrd="1" destOrd="0" presId="urn:microsoft.com/office/officeart/2005/8/layout/vList2"/>
    <dgm:cxn modelId="{B1E83D36-58A5-4810-8A4E-90A5F6F483B3}" type="presParOf" srcId="{C66B719E-DCE8-4E76-9907-6CFF1673E2BB}" destId="{EAC32145-2E21-402F-80EC-25046C633809}" srcOrd="2" destOrd="0" presId="urn:microsoft.com/office/officeart/2005/8/layout/vList2"/>
    <dgm:cxn modelId="{1A8C6E2D-37D6-412B-8A69-366CAA434520}" type="presParOf" srcId="{C66B719E-DCE8-4E76-9907-6CFF1673E2BB}" destId="{5C02DA1E-E432-4CF5-975D-FCDD738859AF}" srcOrd="3" destOrd="0" presId="urn:microsoft.com/office/officeart/2005/8/layout/vList2"/>
    <dgm:cxn modelId="{FA42FCFF-E79A-432C-8C05-C92049977DEF}" type="presParOf" srcId="{C66B719E-DCE8-4E76-9907-6CFF1673E2BB}" destId="{CFE0BFE6-7DB9-4783-8FCD-D2E043BAEF59}" srcOrd="4" destOrd="0" presId="urn:microsoft.com/office/officeart/2005/8/layout/vList2"/>
    <dgm:cxn modelId="{D245B493-661A-4F61-9AE7-25FA5539D241}" type="presParOf" srcId="{C66B719E-DCE8-4E76-9907-6CFF1673E2BB}" destId="{D9A61C81-8E35-4C2F-8EAB-6877D9E10FDE}" srcOrd="5" destOrd="0" presId="urn:microsoft.com/office/officeart/2005/8/layout/vList2"/>
    <dgm:cxn modelId="{A32F968A-D5CA-46B5-BAB5-8959E591E637}" type="presParOf" srcId="{C66B719E-DCE8-4E76-9907-6CFF1673E2BB}" destId="{0B952645-B7A8-40E1-AD83-C0EECDF0105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799FBD-72E2-4A3F-9025-A27053C1D1C6}">
      <dsp:nvSpPr>
        <dsp:cNvPr id="0" name=""/>
        <dsp:cNvSpPr/>
      </dsp:nvSpPr>
      <dsp:spPr>
        <a:xfrm rot="5400000">
          <a:off x="5191583" y="-1743082"/>
          <a:ext cx="1796264" cy="5731496"/>
        </a:xfrm>
        <a:prstGeom prst="round2Same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9050" cap="flat" cmpd="sng" algn="ctr">
          <a:solidFill>
            <a:schemeClr val="accent2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Give 15 grams fast acting carbohydrates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Examples: 4 oz juice or regular soda, 3-4 glucose tablets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Wait 15 minutes, recheck blood sugar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If less than 70—repeat until blood sugar above 70</a:t>
          </a:r>
        </a:p>
      </dsp:txBody>
      <dsp:txXfrm rot="-5400000">
        <a:off x="3223967" y="312220"/>
        <a:ext cx="5643810" cy="1620892"/>
      </dsp:txXfrm>
    </dsp:sp>
    <dsp:sp modelId="{180B3717-A299-4F21-BDE0-29C5A49CE687}">
      <dsp:nvSpPr>
        <dsp:cNvPr id="0" name=""/>
        <dsp:cNvSpPr/>
      </dsp:nvSpPr>
      <dsp:spPr>
        <a:xfrm>
          <a:off x="0" y="0"/>
          <a:ext cx="3223967" cy="2245331"/>
        </a:xfrm>
        <a:prstGeom prst="round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/>
            <a:t>Rule of 15</a:t>
          </a:r>
        </a:p>
      </dsp:txBody>
      <dsp:txXfrm>
        <a:off x="109608" y="109608"/>
        <a:ext cx="3004751" cy="20261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B0238-B3DA-4A60-9E6F-E5EBF1B67A90}">
      <dsp:nvSpPr>
        <dsp:cNvPr id="0" name=""/>
        <dsp:cNvSpPr/>
      </dsp:nvSpPr>
      <dsp:spPr>
        <a:xfrm>
          <a:off x="0" y="43848"/>
          <a:ext cx="4225902" cy="216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When there's not enough insulin to help glucose enter cells, the body switches to burning fat, creating ketones as a byproduct. </a:t>
          </a:r>
          <a:endParaRPr lang="en-US" sz="2500" kern="1200"/>
        </a:p>
      </dsp:txBody>
      <dsp:txXfrm>
        <a:off x="105662" y="149510"/>
        <a:ext cx="4014578" cy="1953176"/>
      </dsp:txXfrm>
    </dsp:sp>
    <dsp:sp modelId="{AAF3D961-40B9-4CD9-9F76-DFEA2EB21A41}">
      <dsp:nvSpPr>
        <dsp:cNvPr id="0" name=""/>
        <dsp:cNvSpPr/>
      </dsp:nvSpPr>
      <dsp:spPr>
        <a:xfrm>
          <a:off x="0" y="2280349"/>
          <a:ext cx="4225902" cy="216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Ketones are an early warning sign and if not managed correctly they can lead to a serious condition called diabetic ketoacidosis (DKA). </a:t>
          </a:r>
          <a:endParaRPr lang="en-US" sz="2500" kern="1200"/>
        </a:p>
      </dsp:txBody>
      <dsp:txXfrm>
        <a:off x="105662" y="2386011"/>
        <a:ext cx="4014578" cy="19531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C224C-D9B9-4487-9D8E-C3C731A3B17C}">
      <dsp:nvSpPr>
        <dsp:cNvPr id="0" name=""/>
        <dsp:cNvSpPr/>
      </dsp:nvSpPr>
      <dsp:spPr>
        <a:xfrm>
          <a:off x="0" y="270987"/>
          <a:ext cx="6389052" cy="5988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Eat normal meals and snacks.</a:t>
          </a:r>
          <a:endParaRPr lang="en-US" sz="1500" kern="1200"/>
        </a:p>
      </dsp:txBody>
      <dsp:txXfrm>
        <a:off x="29236" y="300223"/>
        <a:ext cx="6330580" cy="540421"/>
      </dsp:txXfrm>
    </dsp:sp>
    <dsp:sp modelId="{EAC32145-2E21-402F-80EC-25046C633809}">
      <dsp:nvSpPr>
        <dsp:cNvPr id="0" name=""/>
        <dsp:cNvSpPr/>
      </dsp:nvSpPr>
      <dsp:spPr>
        <a:xfrm>
          <a:off x="0" y="913081"/>
          <a:ext cx="6389052" cy="5988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Examples of carbohydrate snacks: saltines, toast, applesauce, baked potato, graham crackers, and bananas</a:t>
          </a:r>
          <a:endParaRPr lang="en-US" sz="1500" kern="1200"/>
        </a:p>
      </dsp:txBody>
      <dsp:txXfrm>
        <a:off x="29236" y="942317"/>
        <a:ext cx="6330580" cy="540421"/>
      </dsp:txXfrm>
    </dsp:sp>
    <dsp:sp modelId="{CFE0BFE6-7DB9-4783-8FCD-D2E043BAEF59}">
      <dsp:nvSpPr>
        <dsp:cNvPr id="0" name=""/>
        <dsp:cNvSpPr/>
      </dsp:nvSpPr>
      <dsp:spPr>
        <a:xfrm>
          <a:off x="0" y="1555175"/>
          <a:ext cx="6389052" cy="59889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Give insulin for meals and snacks using carbohydrate ratio or set dose.</a:t>
          </a:r>
          <a:endParaRPr lang="en-US" sz="1500" kern="1200" dirty="0"/>
        </a:p>
      </dsp:txBody>
      <dsp:txXfrm>
        <a:off x="29236" y="1584411"/>
        <a:ext cx="6330580" cy="540421"/>
      </dsp:txXfrm>
    </dsp:sp>
    <dsp:sp modelId="{0B952645-B7A8-40E1-AD83-C0EECDF01059}">
      <dsp:nvSpPr>
        <dsp:cNvPr id="0" name=""/>
        <dsp:cNvSpPr/>
      </dsp:nvSpPr>
      <dsp:spPr>
        <a:xfrm>
          <a:off x="0" y="2197269"/>
          <a:ext cx="6389052" cy="5988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Give insulin for high blood glucose levels every 3 hours as needed using correction factor or sliding scale.</a:t>
          </a:r>
          <a:endParaRPr lang="en-US" sz="1500" kern="1200"/>
        </a:p>
      </dsp:txBody>
      <dsp:txXfrm>
        <a:off x="29236" y="2226505"/>
        <a:ext cx="6330580" cy="540421"/>
      </dsp:txXfrm>
    </dsp:sp>
    <dsp:sp modelId="{34F22B61-B57F-4B4A-BF4A-D25DCAE3E0EF}">
      <dsp:nvSpPr>
        <dsp:cNvPr id="0" name=""/>
        <dsp:cNvSpPr/>
      </dsp:nvSpPr>
      <dsp:spPr>
        <a:xfrm>
          <a:off x="0" y="2839362"/>
          <a:ext cx="6389052" cy="59889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Stay hydrated and drink up to one cup of sugar free, caffeine free fluid every hour while awake.</a:t>
          </a:r>
          <a:endParaRPr lang="en-US" sz="1500" kern="1200"/>
        </a:p>
      </dsp:txBody>
      <dsp:txXfrm>
        <a:off x="29236" y="2868598"/>
        <a:ext cx="6330580" cy="540421"/>
      </dsp:txXfrm>
    </dsp:sp>
    <dsp:sp modelId="{780615C1-31B5-4907-A987-2FBDD233E365}">
      <dsp:nvSpPr>
        <dsp:cNvPr id="0" name=""/>
        <dsp:cNvSpPr/>
      </dsp:nvSpPr>
      <dsp:spPr>
        <a:xfrm>
          <a:off x="0" y="3481456"/>
          <a:ext cx="6389052" cy="5988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Examples of fluids: broth, water, Diet Sprite, flavored drinks with Crystal Light, Gatorade zero, PowerAde zero, and Vitamin Water zero</a:t>
          </a:r>
          <a:endParaRPr lang="en-US" sz="1500" kern="1200"/>
        </a:p>
      </dsp:txBody>
      <dsp:txXfrm>
        <a:off x="29236" y="3510692"/>
        <a:ext cx="6330580" cy="5404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C224C-D9B9-4487-9D8E-C3C731A3B17C}">
      <dsp:nvSpPr>
        <dsp:cNvPr id="0" name=""/>
        <dsp:cNvSpPr/>
      </dsp:nvSpPr>
      <dsp:spPr>
        <a:xfrm>
          <a:off x="0" y="76642"/>
          <a:ext cx="6389052" cy="101063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effectLst/>
            </a:rPr>
            <a:t>Check blood glucose levels every 3 hours.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49335" y="125977"/>
        <a:ext cx="6290382" cy="911963"/>
      </dsp:txXfrm>
    </dsp:sp>
    <dsp:sp modelId="{EAC32145-2E21-402F-80EC-25046C633809}">
      <dsp:nvSpPr>
        <dsp:cNvPr id="0" name=""/>
        <dsp:cNvSpPr/>
      </dsp:nvSpPr>
      <dsp:spPr>
        <a:xfrm>
          <a:off x="0" y="1139115"/>
          <a:ext cx="6389052" cy="101063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effectLst/>
            </a:rPr>
            <a:t>Give insulin for high blood glucose levels every 3 hours as needed using correction factor or sliding scale.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49335" y="1188450"/>
        <a:ext cx="6290382" cy="911963"/>
      </dsp:txXfrm>
    </dsp:sp>
    <dsp:sp modelId="{CFE0BFE6-7DB9-4783-8FCD-D2E043BAEF59}">
      <dsp:nvSpPr>
        <dsp:cNvPr id="0" name=""/>
        <dsp:cNvSpPr/>
      </dsp:nvSpPr>
      <dsp:spPr>
        <a:xfrm>
          <a:off x="0" y="2201589"/>
          <a:ext cx="6389052" cy="101063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effectLst/>
            </a:rPr>
            <a:t>Stay hydrated and drink at least 15 grams of carbohydrates in a liquid form every hour if able to tolerate.</a:t>
          </a:r>
        </a:p>
      </dsp:txBody>
      <dsp:txXfrm>
        <a:off x="49335" y="2250924"/>
        <a:ext cx="6290382" cy="911963"/>
      </dsp:txXfrm>
    </dsp:sp>
    <dsp:sp modelId="{0B952645-B7A8-40E1-AD83-C0EECDF01059}">
      <dsp:nvSpPr>
        <dsp:cNvPr id="0" name=""/>
        <dsp:cNvSpPr/>
      </dsp:nvSpPr>
      <dsp:spPr>
        <a:xfrm>
          <a:off x="0" y="3264062"/>
          <a:ext cx="6389052" cy="101063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effectLst/>
            </a:rPr>
            <a:t>Examples of carbohydrate fluids: ½ cup of juice, ½  cup of sherbet, ½ cup of regular Jell-O, ½  cup of regular soda, 1 cup of Gatorade, and 1 ½  cups of chicken noodle soup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49335" y="3313397"/>
        <a:ext cx="6290382" cy="9119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A8619-BB24-4A7A-BB12-78A036043515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D3252-52EC-46AA-83C0-C57CF7B74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0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02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78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04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34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57B52-0192-48F6-9651-0AC52632388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72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5213D-9046-EF45-9232-BD6D7C8D3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CB5A35-54A7-4B43-2427-CA6E57839F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82A7F-5F78-0E0E-2F22-A2AD19F12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C415-5D61-44CE-B6E4-6E2F02E9F151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53F33-5762-82E2-BCC7-E4C484F4E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96941-7F74-C780-1C8A-677A62710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8119-940C-45A8-9EA7-6423FAAB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991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D381D-D21D-29DB-8942-BBAF13EB7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E298CF-B360-8F1A-DA01-3942139F1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BAD85-8A5A-7EDD-83BF-144290555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C415-5D61-44CE-B6E4-6E2F02E9F151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9EE6F-F16C-37DF-8A90-F3D2BB0C1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C20A9-ABDF-3F50-D69F-BA8117DE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8119-940C-45A8-9EA7-6423FAAB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26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FCA1DE-6CF8-B8B2-3E52-8FF62A7ACB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351911-548A-BE8E-E089-BB399E3DB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6858C-5B97-96D7-AF3C-ACDD7696D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C415-5D61-44CE-B6E4-6E2F02E9F151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630CA-C697-338D-6B8F-574CE477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2D60D-3B20-D39D-6AC8-5C5075F82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8119-940C-45A8-9EA7-6423FAAB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FAB21-66A6-3B45-423C-F0414BA99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D0E4A-E32C-A42A-0A6A-0255F2C8F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DAE8B-BC02-F246-30DC-8CE7CF7D2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C415-5D61-44CE-B6E4-6E2F02E9F151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7E3E4-67E7-0550-B697-C852ED110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70B89-CD7E-9F88-3CF8-0FF06EF1E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8119-940C-45A8-9EA7-6423FAAB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1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41B3C-709E-2FA7-2042-8319A0DB8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F1B68-EFC4-8D87-775E-6E75B950F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CBC29-935D-D3F9-4B51-C0C123232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C415-5D61-44CE-B6E4-6E2F02E9F151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EF084-EE4B-2DBA-82D2-590A0298E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2D378-EDE3-F360-2A12-958298F9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8119-940C-45A8-9EA7-6423FAAB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71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5357C-ABDC-17C8-5569-35F1AD4A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5820E-4A73-E9ED-DCAF-80D40C27B3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8BD619-7153-F137-0056-95D0952E6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B334C6-4039-B696-1BEF-27EB31B3A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C415-5D61-44CE-B6E4-6E2F02E9F151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F63D1-E591-E244-12D0-E17E462FF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4D6C2-09CE-69E2-AB56-1D8444826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8119-940C-45A8-9EA7-6423FAAB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3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7050C-5EF1-E39F-7FB8-8E05BEB25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4D743-17CF-7703-3EBA-6516F6AAC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F2C5E-033C-91DC-84A7-63206546F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570A92-EB44-9CB9-D151-B5643F7902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EFB465-CDB4-2F02-41F9-9BA52B2333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C4803-85E4-0DE0-A2DE-E596C250C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C415-5D61-44CE-B6E4-6E2F02E9F151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BD46B5-BD0B-EC0F-C4E7-10BF8E731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123EA-6E63-F6A2-19D2-E3BE2C06E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8119-940C-45A8-9EA7-6423FAAB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0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79D02-0EBD-2018-4ED0-AC7F89AEC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AC85D2-B286-6552-0C7F-87ECAE3FA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C415-5D61-44CE-B6E4-6E2F02E9F151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5044E9-C122-7DBE-CC42-E532017D4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A00D2C-ED0C-FDAB-0B08-181F64157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8119-940C-45A8-9EA7-6423FAAB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7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EE9F6D-3F7D-FEBE-E53E-BAAE812B8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C415-5D61-44CE-B6E4-6E2F02E9F151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7B53ED-2F11-C681-8604-723FB000B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87BBFE-7642-25C3-E576-11A18C080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8119-940C-45A8-9EA7-6423FAAB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5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43B83-71E9-3EB5-9C84-0F3BC58BA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41D4C-1F9D-95BA-8E6D-DF22463E1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F06F7C-DA62-295C-A437-DDF2B13FE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F5D146-09A8-AA21-B93A-50E88B6FD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C415-5D61-44CE-B6E4-6E2F02E9F151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801667-E5B8-4CE6-F8EE-224BD5602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E2E2F-854B-9F0B-4E46-75E3606BB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8119-940C-45A8-9EA7-6423FAAB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347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E0DB9-1ABC-DC12-C2B9-7A899570C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4E12D5-BC98-9D1B-0827-38988C16B2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5B4B7-FFAF-3DA2-DCE9-9C16AA5C6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577F7-EBAE-6FA0-7F27-B6DB255D4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C415-5D61-44CE-B6E4-6E2F02E9F151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A88F1E-2C75-74FC-CDE9-DE49CD90F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E15C7-728A-E894-2913-C6220DD60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8119-940C-45A8-9EA7-6423FAAB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8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667796-4B42-3EC3-5B0E-28CF17B1A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00CFA8-4CB1-FEC3-E885-2252D47F6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65938-54DF-E63E-5DFF-A077279D9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30C415-5D61-44CE-B6E4-6E2F02E9F151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D0A15-FEED-C5FD-FDEB-D68B352CB4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3D2F3-28B9-9B96-CDF6-5E15E7F29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C88119-940C-45A8-9EA7-6423FAAB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85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jpe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52650" y="365126"/>
            <a:ext cx="40450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Taking Care of Yourself</a:t>
            </a:r>
          </a:p>
        </p:txBody>
      </p:sp>
      <p:sp>
        <p:nvSpPr>
          <p:cNvPr id="8" name="Subtitle 2"/>
          <p:cNvSpPr>
            <a:spLocks noGrp="1"/>
          </p:cNvSpPr>
          <p:nvPr>
            <p:ph sz="half" idx="1"/>
          </p:nvPr>
        </p:nvSpPr>
        <p:spPr>
          <a:xfrm>
            <a:off x="2152650" y="1825625"/>
            <a:ext cx="404502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lvl="1"/>
            <a:endParaRPr lang="en-US" sz="1600" b="1" dirty="0"/>
          </a:p>
          <a:p>
            <a:r>
              <a:rPr lang="en-US" sz="1600" dirty="0"/>
              <a:t>What You Need to Know About Low Blood Glucose (hypoglycemia)</a:t>
            </a:r>
          </a:p>
          <a:p>
            <a:pPr lvl="1"/>
            <a:r>
              <a:rPr lang="en-US" sz="1600" dirty="0"/>
              <a:t>Low blood glucose is when your blood sugar level falls below 70 mg/dL</a:t>
            </a:r>
          </a:p>
          <a:p>
            <a:pPr lvl="1"/>
            <a:r>
              <a:rPr lang="en-US" sz="1600" dirty="0"/>
              <a:t>Use the 15/15 rule of 15g fast-acting carbs/15 minutes rule to treat low blood glucose</a:t>
            </a:r>
          </a:p>
          <a:p>
            <a:pPr lvl="1"/>
            <a:r>
              <a:rPr lang="en-US" sz="1600" dirty="0"/>
              <a:t>It's important to treat low blood glucose levels as soon as possible, as they can quickly become dangerous</a:t>
            </a:r>
          </a:p>
          <a:p>
            <a:pPr lvl="1"/>
            <a:r>
              <a:rPr lang="en-US" sz="1600" dirty="0"/>
              <a:t>Severe low blood glucose is an emergency and will require help from others to treat it</a:t>
            </a:r>
          </a:p>
          <a:p>
            <a:pPr lvl="1"/>
            <a:endParaRPr lang="en-US" sz="1100" dirty="0"/>
          </a:p>
        </p:txBody>
      </p:sp>
      <p:pic>
        <p:nvPicPr>
          <p:cNvPr id="4100" name="Picture 4" descr="Common symptoms of hypoglycemia include shaking or trembling, faster heart rate, extreme hunger, sweating, dizziness and more">
            <a:extLst>
              <a:ext uri="{FF2B5EF4-FFF2-40B4-BE49-F238E27FC236}">
                <a16:creationId xmlns:a16="http://schemas.microsoft.com/office/drawing/2014/main" id="{8A974309-EA64-7A42-750C-A8600D2D8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39388" y="1403836"/>
            <a:ext cx="2835788" cy="34063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00B74F5-C5EB-6312-A991-6A6F8FB4EE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6231118"/>
            <a:ext cx="9144000" cy="626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11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81201" y="274638"/>
            <a:ext cx="5575955" cy="1143000"/>
          </a:xfrm>
        </p:spPr>
        <p:txBody>
          <a:bodyPr anchor="ctr">
            <a:normAutofit/>
          </a:bodyPr>
          <a:lstStyle/>
          <a:p>
            <a:r>
              <a:rPr lang="en-US" b="1" i="0">
                <a:effectLst/>
                <a:latin typeface="Inter"/>
              </a:rPr>
              <a:t>Taking Care of Yourself</a:t>
            </a:r>
            <a:endParaRPr lang="en-US" b="1" i="0" dirty="0">
              <a:effectLst/>
              <a:latin typeface="Inter"/>
            </a:endParaRPr>
          </a:p>
        </p:txBody>
      </p:sp>
      <p:sp>
        <p:nvSpPr>
          <p:cNvPr id="8" name="Subtitle 2"/>
          <p:cNvSpPr>
            <a:spLocks noGrp="1"/>
          </p:cNvSpPr>
          <p:nvPr>
            <p:ph sz="half" idx="1"/>
          </p:nvPr>
        </p:nvSpPr>
        <p:spPr>
          <a:xfrm>
            <a:off x="1981200" y="1600201"/>
            <a:ext cx="8365651" cy="2491032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endParaRPr lang="en-US" sz="2800" b="1" dirty="0"/>
          </a:p>
          <a:p>
            <a:pPr lvl="1">
              <a:lnSpc>
                <a:spcPct val="90000"/>
              </a:lnSpc>
            </a:pP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0B74F5-C5EB-6312-A991-6A6F8FB4EE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8841" y="5871239"/>
            <a:ext cx="9144000" cy="986763"/>
          </a:xfrm>
          <a:prstGeom prst="rect">
            <a:avLst/>
          </a:prstGeom>
        </p:spPr>
      </p:pic>
      <p:pic>
        <p:nvPicPr>
          <p:cNvPr id="4098" name="Picture 2" descr="Diabetes and Weight Management - Star ...">
            <a:extLst>
              <a:ext uri="{FF2B5EF4-FFF2-40B4-BE49-F238E27FC236}">
                <a16:creationId xmlns:a16="http://schemas.microsoft.com/office/drawing/2014/main" id="{A8C286C8-B4FF-762D-0619-541DB5D93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4741" y="125348"/>
            <a:ext cx="2902111" cy="2351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100" name="TextBox 2">
            <a:extLst>
              <a:ext uri="{FF2B5EF4-FFF2-40B4-BE49-F238E27FC236}">
                <a16:creationId xmlns:a16="http://schemas.microsoft.com/office/drawing/2014/main" id="{3F59B7BA-AE86-36CD-6708-C3403E4E69D3}"/>
              </a:ext>
            </a:extLst>
          </p:cNvPr>
          <p:cNvGraphicFramePr/>
          <p:nvPr/>
        </p:nvGraphicFramePr>
        <p:xfrm>
          <a:off x="1618268" y="2397007"/>
          <a:ext cx="8955464" cy="2245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647550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81201" y="274638"/>
            <a:ext cx="5575955" cy="1143000"/>
          </a:xfrm>
        </p:spPr>
        <p:txBody>
          <a:bodyPr anchor="ctr">
            <a:normAutofit/>
          </a:bodyPr>
          <a:lstStyle/>
          <a:p>
            <a:r>
              <a:rPr lang="en-US" b="1" i="0" dirty="0">
                <a:effectLst/>
                <a:latin typeface="Inter"/>
              </a:rPr>
              <a:t>Severe Hypoglycemia</a:t>
            </a:r>
          </a:p>
        </p:txBody>
      </p:sp>
      <p:sp>
        <p:nvSpPr>
          <p:cNvPr id="8" name="Subtitle 2"/>
          <p:cNvSpPr>
            <a:spLocks noGrp="1"/>
          </p:cNvSpPr>
          <p:nvPr>
            <p:ph sz="half" idx="1"/>
          </p:nvPr>
        </p:nvSpPr>
        <p:spPr>
          <a:xfrm>
            <a:off x="1981200" y="1600201"/>
            <a:ext cx="8365651" cy="2491032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endParaRPr lang="en-US" sz="2800" b="1" dirty="0"/>
          </a:p>
          <a:p>
            <a:pPr lvl="1">
              <a:lnSpc>
                <a:spcPct val="90000"/>
              </a:lnSpc>
            </a:pP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0B74F5-C5EB-6312-A991-6A6F8FB4EE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8841" y="5871239"/>
            <a:ext cx="9144000" cy="986763"/>
          </a:xfrm>
          <a:prstGeom prst="rect">
            <a:avLst/>
          </a:prstGeom>
        </p:spPr>
      </p:pic>
      <p:pic>
        <p:nvPicPr>
          <p:cNvPr id="4098" name="Picture 2" descr="Diabetes and Weight Management - Star ...">
            <a:extLst>
              <a:ext uri="{FF2B5EF4-FFF2-40B4-BE49-F238E27FC236}">
                <a16:creationId xmlns:a16="http://schemas.microsoft.com/office/drawing/2014/main" id="{A8C286C8-B4FF-762D-0619-541DB5D93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7477" y="125349"/>
            <a:ext cx="2619375" cy="176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E2D3A1-5575-A6F2-C2C8-B7E41BB9F7FF}"/>
              </a:ext>
            </a:extLst>
          </p:cNvPr>
          <p:cNvSpPr txBox="1"/>
          <p:nvPr/>
        </p:nvSpPr>
        <p:spPr>
          <a:xfrm>
            <a:off x="1608842" y="1706136"/>
            <a:ext cx="557595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 condition where blood sugar levels drop dangerously low.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Can be a life-threatening emergency requiring immediate medical attention.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Signs &amp; Symptoms: could include severe confusion, seizures, or loss of consciousness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Causes: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/>
              <a:t>Insulin overdose or miscalculation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/>
              <a:t>Skipping meals / not eating enough carbohydrates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/>
              <a:t>Excessive exercise without adequate carbohydrate intake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/>
              <a:t>Certain medications (sulfonylureas and insulin secretagogues)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1600" dirty="0"/>
              <a:t>Alcohol consumption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Emergency Medications: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If your adult provider does not prescribe it – ASK FOR IT</a:t>
            </a:r>
          </a:p>
          <a:p>
            <a:pPr lvl="1"/>
            <a:endParaRPr lang="en-US" sz="1600" dirty="0"/>
          </a:p>
        </p:txBody>
      </p:sp>
      <p:pic>
        <p:nvPicPr>
          <p:cNvPr id="2" name="Picture 12" descr="Diabetes news: Updating your family's low blood sugar rescue plan - Fort  Worth Business Press">
            <a:extLst>
              <a:ext uri="{FF2B5EF4-FFF2-40B4-BE49-F238E27FC236}">
                <a16:creationId xmlns:a16="http://schemas.microsoft.com/office/drawing/2014/main" id="{F60E65B7-612B-9ED5-48C4-1F2380F03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132" y="2124977"/>
            <a:ext cx="2511179" cy="1957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 descr="FDA Approves First Ready-to-Use Glucagon Pen - Diabetic Nation">
            <a:extLst>
              <a:ext uri="{FF2B5EF4-FFF2-40B4-BE49-F238E27FC236}">
                <a16:creationId xmlns:a16="http://schemas.microsoft.com/office/drawing/2014/main" id="{15972C1C-EE60-CDB9-5E18-F9F1BBB22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132" y="4599807"/>
            <a:ext cx="2935719" cy="1543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3B03DCB8-20EF-5C52-F3B9-F7328B6EA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373149"/>
            <a:ext cx="65" cy="7462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5FA643C9-29DE-367A-B1F7-148747E8B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434704"/>
            <a:ext cx="2390526" cy="86940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dirty="0">
                <a:solidFill>
                  <a:srgbClr val="001D35"/>
                </a:solidFill>
                <a:latin typeface="Google Sans"/>
              </a:rPr>
              <a:t>Causes: </a:t>
            </a:r>
          </a:p>
          <a:p>
            <a:pPr>
              <a:buFontTx/>
              <a:buChar char="•"/>
            </a:pPr>
            <a:r>
              <a:rPr lang="en-US" altLang="en-US" sz="1300" dirty="0">
                <a:solidFill>
                  <a:srgbClr val="001D35"/>
                </a:solidFill>
                <a:latin typeface="Google Sans"/>
              </a:rPr>
              <a:t>Insulin overdose or miscalculation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926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392864" y="217179"/>
            <a:ext cx="5575955" cy="1143000"/>
          </a:xfrm>
        </p:spPr>
        <p:txBody>
          <a:bodyPr anchor="ctr">
            <a:normAutofit/>
          </a:bodyPr>
          <a:lstStyle/>
          <a:p>
            <a:r>
              <a:rPr lang="en-US" b="1" dirty="0">
                <a:latin typeface="Inter"/>
              </a:rPr>
              <a:t>Ketones</a:t>
            </a:r>
            <a:endParaRPr lang="en-US" b="1" i="0" dirty="0">
              <a:effectLst/>
              <a:latin typeface="Inter"/>
            </a:endParaRPr>
          </a:p>
        </p:txBody>
      </p:sp>
      <p:graphicFrame>
        <p:nvGraphicFramePr>
          <p:cNvPr id="6148" name="Subtitle 2">
            <a:extLst>
              <a:ext uri="{FF2B5EF4-FFF2-40B4-BE49-F238E27FC236}">
                <a16:creationId xmlns:a16="http://schemas.microsoft.com/office/drawing/2014/main" id="{2DD6168C-0BB9-A1B0-4962-F5163D0C4A46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870098" y="1398635"/>
          <a:ext cx="4225902" cy="4488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00B74F5-C5EB-6312-A991-6A6F8FB4EE6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08841" y="5871239"/>
            <a:ext cx="9144000" cy="986763"/>
          </a:xfrm>
          <a:prstGeom prst="rect">
            <a:avLst/>
          </a:prstGeom>
        </p:spPr>
      </p:pic>
      <p:pic>
        <p:nvPicPr>
          <p:cNvPr id="6146" name="Picture 2">
            <a:extLst>
              <a:ext uri="{FF2B5EF4-FFF2-40B4-BE49-F238E27FC236}">
                <a16:creationId xmlns:a16="http://schemas.microsoft.com/office/drawing/2014/main" id="{60C525C0-8BD2-3B20-13BF-C7A93306A6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4676" y="1485699"/>
            <a:ext cx="3807227" cy="4583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299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FC607-DCB5-0E01-E68D-F0E8A8163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125" y="1153573"/>
            <a:ext cx="24003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latin typeface="+mj-lt"/>
                <a:ea typeface="+mj-ea"/>
                <a:cs typeface="+mj-cs"/>
              </a:rPr>
              <a:t>Ketones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7C30281-02F3-11EF-D714-61552D1CAB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59481" y="591345"/>
            <a:ext cx="5179868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 dirty="0"/>
              <a:t>Monitoring:</a:t>
            </a:r>
          </a:p>
          <a:p>
            <a:pPr lvl="1"/>
            <a:r>
              <a:rPr lang="en-US" sz="1800" dirty="0"/>
              <a:t>Anytime blood sugar levels are 240 or higher and keep checking until levels are negative</a:t>
            </a:r>
          </a:p>
          <a:p>
            <a:pPr lvl="1"/>
            <a:r>
              <a:rPr lang="en-US" sz="1800" dirty="0"/>
              <a:t>When you are sick</a:t>
            </a:r>
          </a:p>
          <a:p>
            <a:r>
              <a:rPr lang="en-US" sz="1800" b="1" dirty="0"/>
              <a:t>Treatment for ketones:</a:t>
            </a:r>
          </a:p>
          <a:p>
            <a:pPr lvl="1"/>
            <a:r>
              <a:rPr lang="en-US" sz="1800" dirty="0"/>
              <a:t>Give correction factor if it has been at least 3 hours (2 hours if you have a pump) since last correction.</a:t>
            </a:r>
          </a:p>
          <a:p>
            <a:pPr lvl="1"/>
            <a:r>
              <a:rPr lang="en-US" sz="1800" dirty="0"/>
              <a:t>Drink at least 8 ounces of water every hour</a:t>
            </a:r>
          </a:p>
          <a:p>
            <a:pPr lvl="1"/>
            <a:r>
              <a:rPr lang="en-US" sz="1800" dirty="0"/>
              <a:t>Take long-acting insulin at usual time if not on a pump </a:t>
            </a:r>
          </a:p>
          <a:p>
            <a:pPr lvl="1"/>
            <a:r>
              <a:rPr lang="en-US" sz="1800" dirty="0"/>
              <a:t>Take insulin for food eaten unless eating less than 15 grams of carbohydrates an hour</a:t>
            </a:r>
          </a:p>
          <a:p>
            <a:pPr lvl="1"/>
            <a:r>
              <a:rPr lang="en-US" sz="1800" dirty="0"/>
              <a:t>If having nausea, vomiting and moderate to large ketones go to the nearest ER and call the on-call number for your Adult Endocrinologist.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7238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9477A-4254-2084-F084-154608095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2305" y="1396686"/>
            <a:ext cx="2430380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dirty="0"/>
              <a:t>Diabetic Ketoacidosis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EF6E4-1CA7-F6F3-E021-0E628416D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51614" y="1526034"/>
            <a:ext cx="4152298" cy="39352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b="1" i="0" dirty="0">
                <a:effectLst/>
              </a:rPr>
              <a:t>Symptoms of DKA:</a:t>
            </a:r>
            <a:endParaRPr lang="en-US" b="0" i="0" dirty="0">
              <a:effectLst/>
            </a:endParaRPr>
          </a:p>
          <a:p>
            <a:pPr lvl="1" fontAlgn="ctr"/>
            <a:r>
              <a:rPr lang="en-US" b="0" i="0" dirty="0">
                <a:effectLst/>
              </a:rPr>
              <a:t>Symptoms include excessive thirst, frequent urination, fruity-smelling breath, nausea, vomiting, fatigue, and confusion.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507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81201" y="274638"/>
            <a:ext cx="6163945" cy="531954"/>
          </a:xfrm>
        </p:spPr>
        <p:txBody>
          <a:bodyPr anchor="ctr">
            <a:normAutofit fontScale="90000"/>
          </a:bodyPr>
          <a:lstStyle/>
          <a:p>
            <a:r>
              <a:rPr lang="en-US" b="1" i="0" dirty="0">
                <a:effectLst/>
                <a:latin typeface="Inter"/>
              </a:rPr>
              <a:t>What Do I Do If I Am Sick?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0B74F5-C5EB-6312-A991-6A6F8FB4EE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8841" y="6106351"/>
            <a:ext cx="9144000" cy="751650"/>
          </a:xfrm>
          <a:prstGeom prst="rect">
            <a:avLst/>
          </a:prstGeom>
        </p:spPr>
      </p:pic>
      <p:graphicFrame>
        <p:nvGraphicFramePr>
          <p:cNvPr id="23" name="Content Placeholder 22">
            <a:extLst>
              <a:ext uri="{FF2B5EF4-FFF2-40B4-BE49-F238E27FC236}">
                <a16:creationId xmlns:a16="http://schemas.microsoft.com/office/drawing/2014/main" id="{7197A3BF-D62F-A517-662E-558A7D790C4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08841" y="1187776"/>
          <a:ext cx="9059159" cy="5172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59159">
                  <a:extLst>
                    <a:ext uri="{9D8B030D-6E8A-4147-A177-3AD203B41FA5}">
                      <a16:colId xmlns:a16="http://schemas.microsoft.com/office/drawing/2014/main" val="3059657275"/>
                    </a:ext>
                  </a:extLst>
                </a:gridCol>
              </a:tblGrid>
              <a:tr h="273224">
                <a:tc>
                  <a:txBody>
                    <a:bodyPr/>
                    <a:lstStyle/>
                    <a:p>
                      <a:pPr marL="889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u="sng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45" marR="1524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6170028"/>
                  </a:ext>
                </a:extLst>
              </a:tr>
              <a:tr h="405434">
                <a:tc>
                  <a:txBody>
                    <a:bodyPr/>
                    <a:lstStyle/>
                    <a:p>
                      <a:pPr marL="29210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If taking insulin by injection—do not skip long-acting Insulin doses even if you are vomiting or do not want to eat </a:t>
                      </a: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45" marR="1524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095748"/>
                  </a:ext>
                </a:extLst>
              </a:tr>
              <a:tr h="273224">
                <a:tc>
                  <a:txBody>
                    <a:bodyPr/>
                    <a:lstStyle/>
                    <a:p>
                      <a:pPr marL="29210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It is important to eat some carbohydrates even if in a liquid form.</a:t>
                      </a: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45" marR="1524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542388"/>
                  </a:ext>
                </a:extLst>
              </a:tr>
              <a:tr h="273224">
                <a:tc>
                  <a:txBody>
                    <a:bodyPr/>
                    <a:lstStyle/>
                    <a:p>
                      <a:pPr marL="288925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Check urine for ketones with every void even if negative (at least every 4 hours).</a:t>
                      </a: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45" marR="1524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579741"/>
                  </a:ext>
                </a:extLst>
              </a:tr>
              <a:tr h="273224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Do not exercise if sick with moderate to large ketones.</a:t>
                      </a: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45" marR="1524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0441249"/>
                  </a:ext>
                </a:extLst>
              </a:tr>
              <a:tr h="273224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Contact provider before taking anti-vomiting medications.</a:t>
                      </a: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845" marR="1524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1664905"/>
                  </a:ext>
                </a:extLst>
              </a:tr>
              <a:tr h="2637600"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You may need to contact your adult provider for insulin dose adjustments during sick days.</a:t>
                      </a:r>
                    </a:p>
                  </a:txBody>
                  <a:tcPr marL="29845" marR="1524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3067502"/>
                  </a:ext>
                </a:extLst>
              </a:tr>
            </a:tbl>
          </a:graphicData>
        </a:graphic>
      </p:graphicFrame>
      <p:pic>
        <p:nvPicPr>
          <p:cNvPr id="7173" name="Picture 5" descr="Sick Emoji Emoticon Stock Illustrations ...">
            <a:extLst>
              <a:ext uri="{FF2B5EF4-FFF2-40B4-BE49-F238E27FC236}">
                <a16:creationId xmlns:a16="http://schemas.microsoft.com/office/drawing/2014/main" id="{DB63D7C6-5199-71D7-D879-C43FF171E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5307" y="1"/>
            <a:ext cx="2019300" cy="118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30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99B74-433F-75BE-E6E8-43D819BEB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6515" y="444273"/>
            <a:ext cx="8138885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 b="1" u="sng" dirty="0">
                <a:latin typeface="+mn-lt"/>
                <a:ea typeface="+mn-ea"/>
                <a:cs typeface="+mn-cs"/>
              </a:rPr>
              <a:t>Sick Day Guidelines (Able to Eat)</a:t>
            </a:r>
            <a:endParaRPr lang="en-US" sz="37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FF82255-B915-367A-8969-B1B8DE229FB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892275" y="1673660"/>
          <a:ext cx="63890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4885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99B74-433F-75BE-E6E8-43D819BEB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6515" y="444273"/>
            <a:ext cx="8138885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 b="1" u="sng" dirty="0">
                <a:latin typeface="+mn-lt"/>
                <a:ea typeface="+mn-ea"/>
                <a:cs typeface="+mn-cs"/>
              </a:rPr>
              <a:t>Sick Day Guidelines (Unable to Eat)</a:t>
            </a:r>
            <a:endParaRPr lang="en-US" sz="37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FF82255-B915-367A-8969-B1B8DE229FB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892275" y="1673660"/>
          <a:ext cx="63890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974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708</Words>
  <Application>Microsoft Office PowerPoint</Application>
  <PresentationFormat>Widescreen</PresentationFormat>
  <Paragraphs>67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Google Sans</vt:lpstr>
      <vt:lpstr>Inter</vt:lpstr>
      <vt:lpstr>Office Theme</vt:lpstr>
      <vt:lpstr>Taking Care of Yourself</vt:lpstr>
      <vt:lpstr>Taking Care of Yourself</vt:lpstr>
      <vt:lpstr>Severe Hypoglycemia</vt:lpstr>
      <vt:lpstr>Ketones</vt:lpstr>
      <vt:lpstr>Ketones</vt:lpstr>
      <vt:lpstr>Diabetic Ketoacidosis</vt:lpstr>
      <vt:lpstr>What Do I Do If I Am Sick?</vt:lpstr>
      <vt:lpstr>Sick Day Guidelines (Able to Eat)</vt:lpstr>
      <vt:lpstr>Sick Day Guidelines (Unable to Eat)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Foster, Christy A</dc:creator>
  <cp:lastModifiedBy>Foster, Christy A</cp:lastModifiedBy>
  <cp:revision>2</cp:revision>
  <dcterms:created xsi:type="dcterms:W3CDTF">2026-05-11T18:33:52Z</dcterms:created>
  <dcterms:modified xsi:type="dcterms:W3CDTF">2026-05-11T18:34:58Z</dcterms:modified>
</cp:coreProperties>
</file>