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315" r:id="rId4"/>
    <p:sldId id="279" r:id="rId5"/>
    <p:sldId id="280" r:id="rId6"/>
    <p:sldId id="281" r:id="rId7"/>
    <p:sldId id="316" r:id="rId8"/>
    <p:sldId id="282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diabetes.org/tools-resources/health-insurance-support/health-insurance-employer" TargetMode="External"/><Relationship Id="rId1" Type="http://schemas.openxmlformats.org/officeDocument/2006/relationships/hyperlink" Target="https://diabetes.org/advocacy/know-your-rights/safety-issues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diabetes.org/tools-resources/health-insurance-support/health-insurance-employer" TargetMode="External"/><Relationship Id="rId1" Type="http://schemas.openxmlformats.org/officeDocument/2006/relationships/hyperlink" Target="https://diabetes.org/advocacy/know-your-rights/safety-issue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1C3C7E-AFC7-4BD0-8B28-2B336F5AF522}" type="doc">
      <dgm:prSet loTypeId="urn:microsoft.com/office/officeart/2005/8/layout/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19F193-5AAE-49D0-A9DD-57AA919299C6}">
      <dgm:prSet custT="1"/>
      <dgm:spPr/>
      <dgm:t>
        <a:bodyPr tIns="365760" bIns="0" anchor="t"/>
        <a:lstStyle/>
        <a:p>
          <a:r>
            <a:rPr lang="en-US" sz="2400" dirty="0"/>
            <a:t>Your </a:t>
          </a:r>
          <a:r>
            <a:rPr lang="en-US" sz="2400" b="0" i="0" dirty="0"/>
            <a:t>employer:</a:t>
          </a:r>
          <a:endParaRPr lang="en-US" sz="2400" dirty="0"/>
        </a:p>
      </dgm:t>
    </dgm:pt>
    <dgm:pt modelId="{77AE0C3F-6A8E-4186-B428-192A9D8641EB}" type="parTrans" cxnId="{168349A7-9E82-4F9F-B451-203557E39DAD}">
      <dgm:prSet/>
      <dgm:spPr/>
      <dgm:t>
        <a:bodyPr/>
        <a:lstStyle/>
        <a:p>
          <a:endParaRPr lang="en-US"/>
        </a:p>
      </dgm:t>
    </dgm:pt>
    <dgm:pt modelId="{3FDC71B1-F4D2-47EE-AF05-69FDF4CE7138}" type="sibTrans" cxnId="{168349A7-9E82-4F9F-B451-203557E39DAD}">
      <dgm:prSet/>
      <dgm:spPr/>
      <dgm:t>
        <a:bodyPr/>
        <a:lstStyle/>
        <a:p>
          <a:endParaRPr lang="en-US"/>
        </a:p>
      </dgm:t>
    </dgm:pt>
    <dgm:pt modelId="{672AB2AD-08F8-45ED-AAF4-64D47B733452}">
      <dgm:prSet custT="1"/>
      <dgm:spPr/>
      <dgm:t>
        <a:bodyPr/>
        <a:lstStyle/>
        <a:p>
          <a:r>
            <a:rPr lang="en-US" sz="1600" b="0" i="0" dirty="0"/>
            <a:t>Cannot fail to hire or promote you because of your diabetes</a:t>
          </a:r>
          <a:endParaRPr lang="en-US" sz="1600" dirty="0"/>
        </a:p>
      </dgm:t>
    </dgm:pt>
    <dgm:pt modelId="{E4D2D89C-FD8A-4AA1-9715-C0B4716C35D5}" type="parTrans" cxnId="{EE1E086C-8707-4167-9B0C-96FA43B246DF}">
      <dgm:prSet/>
      <dgm:spPr/>
      <dgm:t>
        <a:bodyPr/>
        <a:lstStyle/>
        <a:p>
          <a:endParaRPr lang="en-US"/>
        </a:p>
      </dgm:t>
    </dgm:pt>
    <dgm:pt modelId="{40FBFC42-594F-4840-B3FF-9E2B998D8B92}" type="sibTrans" cxnId="{EE1E086C-8707-4167-9B0C-96FA43B246DF}">
      <dgm:prSet/>
      <dgm:spPr/>
      <dgm:t>
        <a:bodyPr/>
        <a:lstStyle/>
        <a:p>
          <a:endParaRPr lang="en-US"/>
        </a:p>
      </dgm:t>
    </dgm:pt>
    <dgm:pt modelId="{28F222CC-6840-4CEA-9CB1-3380DA7F71A0}">
      <dgm:prSet custT="1"/>
      <dgm:spPr/>
      <dgm:t>
        <a:bodyPr/>
        <a:lstStyle/>
        <a:p>
          <a:r>
            <a:rPr lang="en-US" sz="1600" b="0" i="0" dirty="0"/>
            <a:t>Cannot terminate you because of your diabetes </a:t>
          </a:r>
        </a:p>
        <a:p>
          <a:r>
            <a:rPr lang="en-US" sz="1600" b="0" i="0" dirty="0"/>
            <a:t>-unless you pose a “</a:t>
          </a:r>
          <a:r>
            <a:rPr lang="en-US" sz="1600" b="0" i="0" u="sng" dirty="0">
              <a:hlinkClick xmlns:r="http://schemas.openxmlformats.org/officeDocument/2006/relationships" r:id="rId1"/>
            </a:rPr>
            <a:t>direct threat</a:t>
          </a:r>
          <a:r>
            <a:rPr lang="en-US" sz="1600" b="0" i="0" dirty="0"/>
            <a:t>”</a:t>
          </a:r>
          <a:endParaRPr lang="en-US" sz="1600" dirty="0"/>
        </a:p>
      </dgm:t>
    </dgm:pt>
    <dgm:pt modelId="{375967F3-7391-41A8-BFF3-975F6418CF7F}" type="parTrans" cxnId="{382A8FDF-1B68-4F02-B395-CF89FB609F76}">
      <dgm:prSet/>
      <dgm:spPr/>
      <dgm:t>
        <a:bodyPr/>
        <a:lstStyle/>
        <a:p>
          <a:endParaRPr lang="en-US"/>
        </a:p>
      </dgm:t>
    </dgm:pt>
    <dgm:pt modelId="{1AF60B0E-2124-4C56-A2A1-27B46FA15A8C}" type="sibTrans" cxnId="{382A8FDF-1B68-4F02-B395-CF89FB609F76}">
      <dgm:prSet/>
      <dgm:spPr/>
      <dgm:t>
        <a:bodyPr/>
        <a:lstStyle/>
        <a:p>
          <a:endParaRPr lang="en-US"/>
        </a:p>
      </dgm:t>
    </dgm:pt>
    <dgm:pt modelId="{6C1938B8-A7C3-46B2-8A3B-91FD9892C204}">
      <dgm:prSet custT="1"/>
      <dgm:spPr/>
      <dgm:t>
        <a:bodyPr/>
        <a:lstStyle/>
        <a:p>
          <a:r>
            <a:rPr lang="en-US" sz="1600" b="0" i="0" dirty="0"/>
            <a:t>Must provide you with reasonable accommodations that help you perform the essential functions of your job</a:t>
          </a:r>
          <a:endParaRPr lang="en-US" sz="1600" dirty="0"/>
        </a:p>
      </dgm:t>
    </dgm:pt>
    <dgm:pt modelId="{B3847554-E93B-4450-AA6E-657DA14CC33D}" type="parTrans" cxnId="{34FD524D-DFC6-4AB6-8E04-C09FB26166AD}">
      <dgm:prSet/>
      <dgm:spPr/>
      <dgm:t>
        <a:bodyPr/>
        <a:lstStyle/>
        <a:p>
          <a:endParaRPr lang="en-US"/>
        </a:p>
      </dgm:t>
    </dgm:pt>
    <dgm:pt modelId="{01BC349A-28E7-4252-BBF8-ACE0BC2E839C}" type="sibTrans" cxnId="{34FD524D-DFC6-4AB6-8E04-C09FB26166AD}">
      <dgm:prSet/>
      <dgm:spPr/>
      <dgm:t>
        <a:bodyPr/>
        <a:lstStyle/>
        <a:p>
          <a:endParaRPr lang="en-US"/>
        </a:p>
      </dgm:t>
    </dgm:pt>
    <dgm:pt modelId="{F1CA2CEF-68D7-4C4C-BFB7-5A9D1EDE04D7}">
      <dgm:prSet custT="1"/>
      <dgm:spPr/>
      <dgm:t>
        <a:bodyPr/>
        <a:lstStyle/>
        <a:p>
          <a:r>
            <a:rPr lang="en-US" sz="1600" b="0" i="0" dirty="0"/>
            <a:t>Cannot discriminate about employer-provided </a:t>
          </a:r>
          <a:r>
            <a:rPr lang="en-US" sz="1600" b="0" i="0" u="sng" dirty="0">
              <a:hlinkClick xmlns:r="http://schemas.openxmlformats.org/officeDocument/2006/relationships" r:id="rId2"/>
            </a:rPr>
            <a:t>health insurance</a:t>
          </a:r>
          <a:r>
            <a:rPr lang="en-US" sz="1600" b="0" i="0" dirty="0"/>
            <a:t>.</a:t>
          </a:r>
          <a:endParaRPr lang="en-US" sz="1600" dirty="0"/>
        </a:p>
      </dgm:t>
    </dgm:pt>
    <dgm:pt modelId="{577B6641-7062-452A-B859-D0D19548AF4A}" type="parTrans" cxnId="{170CCA1C-0FB4-4A20-99A6-0BC4050DE90F}">
      <dgm:prSet/>
      <dgm:spPr/>
      <dgm:t>
        <a:bodyPr/>
        <a:lstStyle/>
        <a:p>
          <a:endParaRPr lang="en-US"/>
        </a:p>
      </dgm:t>
    </dgm:pt>
    <dgm:pt modelId="{5FDF45FB-D635-478F-808C-4791815BFCFE}" type="sibTrans" cxnId="{170CCA1C-0FB4-4A20-99A6-0BC4050DE90F}">
      <dgm:prSet/>
      <dgm:spPr/>
      <dgm:t>
        <a:bodyPr/>
        <a:lstStyle/>
        <a:p>
          <a:endParaRPr lang="en-US"/>
        </a:p>
      </dgm:t>
    </dgm:pt>
    <dgm:pt modelId="{F4F50086-E23B-4223-98FD-FFE37D39D357}">
      <dgm:prSet custT="1"/>
      <dgm:spPr/>
      <dgm:t>
        <a:bodyPr/>
        <a:lstStyle/>
        <a:p>
          <a:r>
            <a:rPr lang="en-US" sz="2400" b="0" i="0" dirty="0"/>
            <a:t>You are protected from discrimination because of your diabetes</a:t>
          </a:r>
          <a:endParaRPr lang="en-US" sz="2400" dirty="0"/>
        </a:p>
      </dgm:t>
    </dgm:pt>
    <dgm:pt modelId="{B0B5A7DB-DF62-4BB4-84FD-7155E6434261}" type="sibTrans" cxnId="{0661D954-8453-4715-A5EB-918DD4B14A0C}">
      <dgm:prSet/>
      <dgm:spPr/>
      <dgm:t>
        <a:bodyPr/>
        <a:lstStyle/>
        <a:p>
          <a:endParaRPr lang="en-US"/>
        </a:p>
      </dgm:t>
    </dgm:pt>
    <dgm:pt modelId="{7E8C2F37-7E69-4C4D-A992-3247D1A9B25A}" type="parTrans" cxnId="{0661D954-8453-4715-A5EB-918DD4B14A0C}">
      <dgm:prSet/>
      <dgm:spPr/>
      <dgm:t>
        <a:bodyPr/>
        <a:lstStyle/>
        <a:p>
          <a:endParaRPr lang="en-US"/>
        </a:p>
      </dgm:t>
    </dgm:pt>
    <dgm:pt modelId="{486723E2-5413-40E1-B762-2DDAF280F9C7}" type="pres">
      <dgm:prSet presAssocID="{0C1C3C7E-AFC7-4BD0-8B28-2B336F5AF522}" presName="Name0" presStyleCnt="0">
        <dgm:presLayoutVars>
          <dgm:dir/>
          <dgm:animLvl val="lvl"/>
          <dgm:resizeHandles val="exact"/>
        </dgm:presLayoutVars>
      </dgm:prSet>
      <dgm:spPr/>
    </dgm:pt>
    <dgm:pt modelId="{0048EF13-69A1-41AE-935F-EBB2697AA679}" type="pres">
      <dgm:prSet presAssocID="{5319F193-5AAE-49D0-A9DD-57AA919299C6}" presName="boxAndChildren" presStyleCnt="0"/>
      <dgm:spPr/>
    </dgm:pt>
    <dgm:pt modelId="{8E4A84F6-DD7B-4D70-8588-66916F6A79A0}" type="pres">
      <dgm:prSet presAssocID="{5319F193-5AAE-49D0-A9DD-57AA919299C6}" presName="parentTextBox" presStyleLbl="node1" presStyleIdx="0" presStyleCnt="2"/>
      <dgm:spPr/>
    </dgm:pt>
    <dgm:pt modelId="{34F7F43D-B759-49D6-905B-3BF31D6B6757}" type="pres">
      <dgm:prSet presAssocID="{5319F193-5AAE-49D0-A9DD-57AA919299C6}" presName="entireBox" presStyleLbl="node1" presStyleIdx="0" presStyleCnt="2" custScaleY="140998"/>
      <dgm:spPr/>
    </dgm:pt>
    <dgm:pt modelId="{6E01CDA4-B591-4D7D-8097-4AF818BE79E1}" type="pres">
      <dgm:prSet presAssocID="{5319F193-5AAE-49D0-A9DD-57AA919299C6}" presName="descendantBox" presStyleCnt="0"/>
      <dgm:spPr/>
    </dgm:pt>
    <dgm:pt modelId="{64719554-3C6D-451A-A9E8-22893EEF5B0B}" type="pres">
      <dgm:prSet presAssocID="{672AB2AD-08F8-45ED-AAF4-64D47B733452}" presName="childTextBox" presStyleLbl="fgAccFollowNode1" presStyleIdx="0" presStyleCnt="4" custScaleY="145617" custLinFactNeighborY="-52350">
        <dgm:presLayoutVars>
          <dgm:bulletEnabled val="1"/>
        </dgm:presLayoutVars>
      </dgm:prSet>
      <dgm:spPr/>
    </dgm:pt>
    <dgm:pt modelId="{BCCF2FFE-5015-4CD3-B0A3-3FDC45E5ACE4}" type="pres">
      <dgm:prSet presAssocID="{28F222CC-6840-4CEA-9CB1-3380DA7F71A0}" presName="childTextBox" presStyleLbl="fgAccFollowNode1" presStyleIdx="1" presStyleCnt="4" custScaleY="145617" custLinFactNeighborX="833" custLinFactNeighborY="-52350">
        <dgm:presLayoutVars>
          <dgm:bulletEnabled val="1"/>
        </dgm:presLayoutVars>
      </dgm:prSet>
      <dgm:spPr/>
    </dgm:pt>
    <dgm:pt modelId="{DE174CEB-9A45-4869-B66B-48458D740EC4}" type="pres">
      <dgm:prSet presAssocID="{6C1938B8-A7C3-46B2-8A3B-91FD9892C204}" presName="childTextBox" presStyleLbl="fgAccFollowNode1" presStyleIdx="2" presStyleCnt="4" custScaleY="145617" custLinFactNeighborX="833" custLinFactNeighborY="-52350">
        <dgm:presLayoutVars>
          <dgm:bulletEnabled val="1"/>
        </dgm:presLayoutVars>
      </dgm:prSet>
      <dgm:spPr/>
    </dgm:pt>
    <dgm:pt modelId="{3A0320C1-973C-4E2F-88C0-D1ADF12272DE}" type="pres">
      <dgm:prSet presAssocID="{F1CA2CEF-68D7-4C4C-BFB7-5A9D1EDE04D7}" presName="childTextBox" presStyleLbl="fgAccFollowNode1" presStyleIdx="3" presStyleCnt="4" custScaleY="145617" custLinFactNeighborX="1667" custLinFactNeighborY="-52350">
        <dgm:presLayoutVars>
          <dgm:bulletEnabled val="1"/>
        </dgm:presLayoutVars>
      </dgm:prSet>
      <dgm:spPr/>
    </dgm:pt>
    <dgm:pt modelId="{A947D997-0546-43FD-8D8B-1EF9C6ED1EC7}" type="pres">
      <dgm:prSet presAssocID="{B0B5A7DB-DF62-4BB4-84FD-7155E6434261}" presName="sp" presStyleCnt="0"/>
      <dgm:spPr/>
    </dgm:pt>
    <dgm:pt modelId="{5325E007-620B-4EF9-BB6E-8F775254F1F4}" type="pres">
      <dgm:prSet presAssocID="{F4F50086-E23B-4223-98FD-FFE37D39D357}" presName="arrowAndChildren" presStyleCnt="0"/>
      <dgm:spPr/>
    </dgm:pt>
    <dgm:pt modelId="{AEBEC3E2-4F05-4CBA-ACD6-77B2DF06EB8D}" type="pres">
      <dgm:prSet presAssocID="{F4F50086-E23B-4223-98FD-FFE37D39D357}" presName="parentTextArrow" presStyleLbl="node1" presStyleIdx="1" presStyleCnt="2" custScaleY="26507"/>
      <dgm:spPr/>
    </dgm:pt>
  </dgm:ptLst>
  <dgm:cxnLst>
    <dgm:cxn modelId="{170CCA1C-0FB4-4A20-99A6-0BC4050DE90F}" srcId="{5319F193-5AAE-49D0-A9DD-57AA919299C6}" destId="{F1CA2CEF-68D7-4C4C-BFB7-5A9D1EDE04D7}" srcOrd="3" destOrd="0" parTransId="{577B6641-7062-452A-B859-D0D19548AF4A}" sibTransId="{5FDF45FB-D635-478F-808C-4791815BFCFE}"/>
    <dgm:cxn modelId="{9D4D995C-4625-42F8-8FC4-E36FC992300D}" type="presOf" srcId="{0C1C3C7E-AFC7-4BD0-8B28-2B336F5AF522}" destId="{486723E2-5413-40E1-B762-2DDAF280F9C7}" srcOrd="0" destOrd="0" presId="urn:microsoft.com/office/officeart/2005/8/layout/process4"/>
    <dgm:cxn modelId="{7906085E-D8CF-4678-8FC9-8B16ABF87A9D}" type="presOf" srcId="{28F222CC-6840-4CEA-9CB1-3380DA7F71A0}" destId="{BCCF2FFE-5015-4CD3-B0A3-3FDC45E5ACE4}" srcOrd="0" destOrd="0" presId="urn:microsoft.com/office/officeart/2005/8/layout/process4"/>
    <dgm:cxn modelId="{8EF80E48-D242-4D53-8DEB-9B3239C3641A}" type="presOf" srcId="{F4F50086-E23B-4223-98FD-FFE37D39D357}" destId="{AEBEC3E2-4F05-4CBA-ACD6-77B2DF06EB8D}" srcOrd="0" destOrd="0" presId="urn:microsoft.com/office/officeart/2005/8/layout/process4"/>
    <dgm:cxn modelId="{EE1E086C-8707-4167-9B0C-96FA43B246DF}" srcId="{5319F193-5AAE-49D0-A9DD-57AA919299C6}" destId="{672AB2AD-08F8-45ED-AAF4-64D47B733452}" srcOrd="0" destOrd="0" parTransId="{E4D2D89C-FD8A-4AA1-9715-C0B4716C35D5}" sibTransId="{40FBFC42-594F-4840-B3FF-9E2B998D8B92}"/>
    <dgm:cxn modelId="{34FD524D-DFC6-4AB6-8E04-C09FB26166AD}" srcId="{5319F193-5AAE-49D0-A9DD-57AA919299C6}" destId="{6C1938B8-A7C3-46B2-8A3B-91FD9892C204}" srcOrd="2" destOrd="0" parTransId="{B3847554-E93B-4450-AA6E-657DA14CC33D}" sibTransId="{01BC349A-28E7-4252-BBF8-ACE0BC2E839C}"/>
    <dgm:cxn modelId="{0661D954-8453-4715-A5EB-918DD4B14A0C}" srcId="{0C1C3C7E-AFC7-4BD0-8B28-2B336F5AF522}" destId="{F4F50086-E23B-4223-98FD-FFE37D39D357}" srcOrd="0" destOrd="0" parTransId="{7E8C2F37-7E69-4C4D-A992-3247D1A9B25A}" sibTransId="{B0B5A7DB-DF62-4BB4-84FD-7155E6434261}"/>
    <dgm:cxn modelId="{B0BED894-0DEF-4893-BD6E-7E93E3574602}" type="presOf" srcId="{672AB2AD-08F8-45ED-AAF4-64D47B733452}" destId="{64719554-3C6D-451A-A9E8-22893EEF5B0B}" srcOrd="0" destOrd="0" presId="urn:microsoft.com/office/officeart/2005/8/layout/process4"/>
    <dgm:cxn modelId="{8FFFDE9B-C087-41CF-BBA3-8B858094E370}" type="presOf" srcId="{5319F193-5AAE-49D0-A9DD-57AA919299C6}" destId="{8E4A84F6-DD7B-4D70-8588-66916F6A79A0}" srcOrd="0" destOrd="0" presId="urn:microsoft.com/office/officeart/2005/8/layout/process4"/>
    <dgm:cxn modelId="{168349A7-9E82-4F9F-B451-203557E39DAD}" srcId="{0C1C3C7E-AFC7-4BD0-8B28-2B336F5AF522}" destId="{5319F193-5AAE-49D0-A9DD-57AA919299C6}" srcOrd="1" destOrd="0" parTransId="{77AE0C3F-6A8E-4186-B428-192A9D8641EB}" sibTransId="{3FDC71B1-F4D2-47EE-AF05-69FDF4CE7138}"/>
    <dgm:cxn modelId="{27B683B4-1BDD-4180-836B-1944C3374FC6}" type="presOf" srcId="{5319F193-5AAE-49D0-A9DD-57AA919299C6}" destId="{34F7F43D-B759-49D6-905B-3BF31D6B6757}" srcOrd="1" destOrd="0" presId="urn:microsoft.com/office/officeart/2005/8/layout/process4"/>
    <dgm:cxn modelId="{22F982C5-BF22-4B50-9C0A-55A57C0964E6}" type="presOf" srcId="{6C1938B8-A7C3-46B2-8A3B-91FD9892C204}" destId="{DE174CEB-9A45-4869-B66B-48458D740EC4}" srcOrd="0" destOrd="0" presId="urn:microsoft.com/office/officeart/2005/8/layout/process4"/>
    <dgm:cxn modelId="{69FCAEDD-0ACF-4BF1-95EF-3588A7379549}" type="presOf" srcId="{F1CA2CEF-68D7-4C4C-BFB7-5A9D1EDE04D7}" destId="{3A0320C1-973C-4E2F-88C0-D1ADF12272DE}" srcOrd="0" destOrd="0" presId="urn:microsoft.com/office/officeart/2005/8/layout/process4"/>
    <dgm:cxn modelId="{382A8FDF-1B68-4F02-B395-CF89FB609F76}" srcId="{5319F193-5AAE-49D0-A9DD-57AA919299C6}" destId="{28F222CC-6840-4CEA-9CB1-3380DA7F71A0}" srcOrd="1" destOrd="0" parTransId="{375967F3-7391-41A8-BFF3-975F6418CF7F}" sibTransId="{1AF60B0E-2124-4C56-A2A1-27B46FA15A8C}"/>
    <dgm:cxn modelId="{1B4A1F81-4D25-4D16-8225-5FAB462A554D}" type="presParOf" srcId="{486723E2-5413-40E1-B762-2DDAF280F9C7}" destId="{0048EF13-69A1-41AE-935F-EBB2697AA679}" srcOrd="0" destOrd="0" presId="urn:microsoft.com/office/officeart/2005/8/layout/process4"/>
    <dgm:cxn modelId="{516A37D8-8D14-46EF-B33A-D283E3DFE7AC}" type="presParOf" srcId="{0048EF13-69A1-41AE-935F-EBB2697AA679}" destId="{8E4A84F6-DD7B-4D70-8588-66916F6A79A0}" srcOrd="0" destOrd="0" presId="urn:microsoft.com/office/officeart/2005/8/layout/process4"/>
    <dgm:cxn modelId="{A8A7F0E1-8D0A-4C71-9670-E970AAEAD658}" type="presParOf" srcId="{0048EF13-69A1-41AE-935F-EBB2697AA679}" destId="{34F7F43D-B759-49D6-905B-3BF31D6B6757}" srcOrd="1" destOrd="0" presId="urn:microsoft.com/office/officeart/2005/8/layout/process4"/>
    <dgm:cxn modelId="{4173082B-14EE-47F9-96E7-71834E25441B}" type="presParOf" srcId="{0048EF13-69A1-41AE-935F-EBB2697AA679}" destId="{6E01CDA4-B591-4D7D-8097-4AF818BE79E1}" srcOrd="2" destOrd="0" presId="urn:microsoft.com/office/officeart/2005/8/layout/process4"/>
    <dgm:cxn modelId="{A43536EC-4194-4F61-A15F-AF884D3D2136}" type="presParOf" srcId="{6E01CDA4-B591-4D7D-8097-4AF818BE79E1}" destId="{64719554-3C6D-451A-A9E8-22893EEF5B0B}" srcOrd="0" destOrd="0" presId="urn:microsoft.com/office/officeart/2005/8/layout/process4"/>
    <dgm:cxn modelId="{17C7EFBA-0D89-45FB-838D-F330EBA5C233}" type="presParOf" srcId="{6E01CDA4-B591-4D7D-8097-4AF818BE79E1}" destId="{BCCF2FFE-5015-4CD3-B0A3-3FDC45E5ACE4}" srcOrd="1" destOrd="0" presId="urn:microsoft.com/office/officeart/2005/8/layout/process4"/>
    <dgm:cxn modelId="{14CF5D6D-B1D1-45F7-A88A-A34E72D8055F}" type="presParOf" srcId="{6E01CDA4-B591-4D7D-8097-4AF818BE79E1}" destId="{DE174CEB-9A45-4869-B66B-48458D740EC4}" srcOrd="2" destOrd="0" presId="urn:microsoft.com/office/officeart/2005/8/layout/process4"/>
    <dgm:cxn modelId="{410FB1EF-8254-41F4-93CD-FF20E46F91FD}" type="presParOf" srcId="{6E01CDA4-B591-4D7D-8097-4AF818BE79E1}" destId="{3A0320C1-973C-4E2F-88C0-D1ADF12272DE}" srcOrd="3" destOrd="0" presId="urn:microsoft.com/office/officeart/2005/8/layout/process4"/>
    <dgm:cxn modelId="{25230A21-021C-4304-96C0-6555D4D88437}" type="presParOf" srcId="{486723E2-5413-40E1-B762-2DDAF280F9C7}" destId="{A947D997-0546-43FD-8D8B-1EF9C6ED1EC7}" srcOrd="1" destOrd="0" presId="urn:microsoft.com/office/officeart/2005/8/layout/process4"/>
    <dgm:cxn modelId="{31A55CF0-E5D5-4BEF-A046-5CF620AB528A}" type="presParOf" srcId="{486723E2-5413-40E1-B762-2DDAF280F9C7}" destId="{5325E007-620B-4EF9-BB6E-8F775254F1F4}" srcOrd="2" destOrd="0" presId="urn:microsoft.com/office/officeart/2005/8/layout/process4"/>
    <dgm:cxn modelId="{34BE6169-5D66-42C1-9F93-0D53D24010B5}" type="presParOf" srcId="{5325E007-620B-4EF9-BB6E-8F775254F1F4}" destId="{AEBEC3E2-4F05-4CBA-ACD6-77B2DF06EB8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7FABA5-8969-4ECA-8B44-CB0594AD4129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73AE2F0-FAD0-49C5-AFB3-BC62B94A1B11}">
      <dgm:prSet/>
      <dgm:spPr/>
      <dgm:t>
        <a:bodyPr/>
        <a:lstStyle/>
        <a:p>
          <a:r>
            <a:rPr lang="en-US" b="1"/>
            <a:t>Americans with Disabilities Act</a:t>
          </a:r>
          <a:r>
            <a:rPr lang="en-US"/>
            <a:t> </a:t>
          </a:r>
        </a:p>
      </dgm:t>
    </dgm:pt>
    <dgm:pt modelId="{8407AB71-4C73-444D-8E4A-15AB1E79A0F9}" type="parTrans" cxnId="{5B0EDDD3-4546-498A-9A42-B321B6348373}">
      <dgm:prSet/>
      <dgm:spPr/>
      <dgm:t>
        <a:bodyPr/>
        <a:lstStyle/>
        <a:p>
          <a:endParaRPr lang="en-US"/>
        </a:p>
      </dgm:t>
    </dgm:pt>
    <dgm:pt modelId="{9CA5AD01-0E7A-4E5C-8E69-3C8DC3FCDFD2}" type="sibTrans" cxnId="{5B0EDDD3-4546-498A-9A42-B321B6348373}">
      <dgm:prSet/>
      <dgm:spPr/>
      <dgm:t>
        <a:bodyPr/>
        <a:lstStyle/>
        <a:p>
          <a:endParaRPr lang="en-US"/>
        </a:p>
      </dgm:t>
    </dgm:pt>
    <dgm:pt modelId="{A683BFBF-9B13-40BB-9AB2-7409C96526C1}">
      <dgm:prSet/>
      <dgm:spPr/>
      <dgm:t>
        <a:bodyPr/>
        <a:lstStyle/>
        <a:p>
          <a:r>
            <a:rPr lang="en-US"/>
            <a:t>Private employers</a:t>
          </a:r>
        </a:p>
      </dgm:t>
    </dgm:pt>
    <dgm:pt modelId="{EA2ECC21-8D90-45B4-AEB1-F6E0BBDB3300}" type="parTrans" cxnId="{D4147C6D-C489-43ED-B5EE-27528238D163}">
      <dgm:prSet/>
      <dgm:spPr/>
      <dgm:t>
        <a:bodyPr/>
        <a:lstStyle/>
        <a:p>
          <a:endParaRPr lang="en-US"/>
        </a:p>
      </dgm:t>
    </dgm:pt>
    <dgm:pt modelId="{ECAF0446-9369-40B6-88D5-6624B948593A}" type="sibTrans" cxnId="{D4147C6D-C489-43ED-B5EE-27528238D163}">
      <dgm:prSet/>
      <dgm:spPr/>
      <dgm:t>
        <a:bodyPr/>
        <a:lstStyle/>
        <a:p>
          <a:endParaRPr lang="en-US"/>
        </a:p>
      </dgm:t>
    </dgm:pt>
    <dgm:pt modelId="{C56C384F-C2C0-4355-B9CA-63CC7394D5B4}">
      <dgm:prSet/>
      <dgm:spPr/>
      <dgm:t>
        <a:bodyPr/>
        <a:lstStyle/>
        <a:p>
          <a:r>
            <a:rPr lang="en-US"/>
            <a:t>Labor unions</a:t>
          </a:r>
        </a:p>
      </dgm:t>
    </dgm:pt>
    <dgm:pt modelId="{CD749753-761D-46CA-B8E7-B1BC8A61AF1B}" type="parTrans" cxnId="{C82E3571-D25B-4697-ACA0-BE2D17A466FC}">
      <dgm:prSet/>
      <dgm:spPr/>
      <dgm:t>
        <a:bodyPr/>
        <a:lstStyle/>
        <a:p>
          <a:endParaRPr lang="en-US"/>
        </a:p>
      </dgm:t>
    </dgm:pt>
    <dgm:pt modelId="{32701308-FDB5-4B8F-9A30-47BBD65BC8B9}" type="sibTrans" cxnId="{C82E3571-D25B-4697-ACA0-BE2D17A466FC}">
      <dgm:prSet/>
      <dgm:spPr/>
      <dgm:t>
        <a:bodyPr/>
        <a:lstStyle/>
        <a:p>
          <a:endParaRPr lang="en-US"/>
        </a:p>
      </dgm:t>
    </dgm:pt>
    <dgm:pt modelId="{446FAB4E-F1B9-4D2C-92B7-30DB4BD23B99}">
      <dgm:prSet/>
      <dgm:spPr/>
      <dgm:t>
        <a:bodyPr/>
        <a:lstStyle/>
        <a:p>
          <a:r>
            <a:rPr lang="en-US"/>
            <a:t>Employment agencies with 15 or more employees</a:t>
          </a:r>
        </a:p>
      </dgm:t>
    </dgm:pt>
    <dgm:pt modelId="{10BD74C6-634B-44A4-BFA6-BF13B23B31E1}" type="parTrans" cxnId="{FDB51061-CA3F-4E75-8419-3A52079E2F2D}">
      <dgm:prSet/>
      <dgm:spPr/>
      <dgm:t>
        <a:bodyPr/>
        <a:lstStyle/>
        <a:p>
          <a:endParaRPr lang="en-US"/>
        </a:p>
      </dgm:t>
    </dgm:pt>
    <dgm:pt modelId="{A2AD0082-4A5A-4B34-8A43-FB3B04DA9D4B}" type="sibTrans" cxnId="{FDB51061-CA3F-4E75-8419-3A52079E2F2D}">
      <dgm:prSet/>
      <dgm:spPr/>
      <dgm:t>
        <a:bodyPr/>
        <a:lstStyle/>
        <a:p>
          <a:endParaRPr lang="en-US"/>
        </a:p>
      </dgm:t>
    </dgm:pt>
    <dgm:pt modelId="{CD063B2D-CFAB-4A1B-8EDD-C25C8C1229D5}">
      <dgm:prSet/>
      <dgm:spPr/>
      <dgm:t>
        <a:bodyPr/>
        <a:lstStyle/>
        <a:p>
          <a:r>
            <a:rPr lang="en-US"/>
            <a:t>State and local government.</a:t>
          </a:r>
        </a:p>
      </dgm:t>
    </dgm:pt>
    <dgm:pt modelId="{AC2AA91D-57C6-45D0-9B9D-DDBCE8D5DBD6}" type="parTrans" cxnId="{17894765-BF9E-4EB3-BB05-8ED4BE3AAA88}">
      <dgm:prSet/>
      <dgm:spPr/>
      <dgm:t>
        <a:bodyPr/>
        <a:lstStyle/>
        <a:p>
          <a:endParaRPr lang="en-US"/>
        </a:p>
      </dgm:t>
    </dgm:pt>
    <dgm:pt modelId="{7612D23F-4AEC-4538-A39F-F86DFEEE2CBA}" type="sibTrans" cxnId="{17894765-BF9E-4EB3-BB05-8ED4BE3AAA88}">
      <dgm:prSet/>
      <dgm:spPr/>
      <dgm:t>
        <a:bodyPr/>
        <a:lstStyle/>
        <a:p>
          <a:endParaRPr lang="en-US"/>
        </a:p>
      </dgm:t>
    </dgm:pt>
    <dgm:pt modelId="{D53FDCC6-79D5-40D6-B281-9DE46A3C6E1D}">
      <dgm:prSet/>
      <dgm:spPr/>
      <dgm:t>
        <a:bodyPr/>
        <a:lstStyle/>
        <a:p>
          <a:r>
            <a:rPr lang="en-US" b="1"/>
            <a:t>Rehabilitation Act of 1973</a:t>
          </a:r>
          <a:r>
            <a:rPr lang="en-US"/>
            <a:t> </a:t>
          </a:r>
        </a:p>
      </dgm:t>
    </dgm:pt>
    <dgm:pt modelId="{D04889B6-0338-403A-AC06-3790D908CD77}" type="parTrans" cxnId="{17152FC8-7304-4145-A419-45E040FF11F3}">
      <dgm:prSet/>
      <dgm:spPr/>
      <dgm:t>
        <a:bodyPr/>
        <a:lstStyle/>
        <a:p>
          <a:endParaRPr lang="en-US"/>
        </a:p>
      </dgm:t>
    </dgm:pt>
    <dgm:pt modelId="{E82A199B-7B41-435F-9448-C736B95A9420}" type="sibTrans" cxnId="{17152FC8-7304-4145-A419-45E040FF11F3}">
      <dgm:prSet/>
      <dgm:spPr/>
      <dgm:t>
        <a:bodyPr/>
        <a:lstStyle/>
        <a:p>
          <a:endParaRPr lang="en-US"/>
        </a:p>
      </dgm:t>
    </dgm:pt>
    <dgm:pt modelId="{3CF10DA7-DD40-444A-AA3B-24513C5D7709}">
      <dgm:prSet/>
      <dgm:spPr/>
      <dgm:t>
        <a:bodyPr/>
        <a:lstStyle/>
        <a:p>
          <a:r>
            <a:rPr lang="en-US"/>
            <a:t>Employees who work for the executive branch of the federal government, or for </a:t>
          </a:r>
        </a:p>
      </dgm:t>
    </dgm:pt>
    <dgm:pt modelId="{836E199B-E111-4C90-919F-B6111FC3A77C}" type="parTrans" cxnId="{E155656D-DEA7-4A14-A04D-FE4234844C46}">
      <dgm:prSet/>
      <dgm:spPr/>
      <dgm:t>
        <a:bodyPr/>
        <a:lstStyle/>
        <a:p>
          <a:endParaRPr lang="en-US"/>
        </a:p>
      </dgm:t>
    </dgm:pt>
    <dgm:pt modelId="{63C93F6E-31B8-4E55-930D-40B8D2EC1935}" type="sibTrans" cxnId="{E155656D-DEA7-4A14-A04D-FE4234844C46}">
      <dgm:prSet/>
      <dgm:spPr/>
      <dgm:t>
        <a:bodyPr/>
        <a:lstStyle/>
        <a:p>
          <a:endParaRPr lang="en-US"/>
        </a:p>
      </dgm:t>
    </dgm:pt>
    <dgm:pt modelId="{D78FF9E1-66A7-461A-872B-1AC25FB26A26}">
      <dgm:prSet/>
      <dgm:spPr/>
      <dgm:t>
        <a:bodyPr/>
        <a:lstStyle/>
        <a:p>
          <a:r>
            <a:rPr lang="en-US"/>
            <a:t>Any employer that receives federal money.</a:t>
          </a:r>
        </a:p>
      </dgm:t>
    </dgm:pt>
    <dgm:pt modelId="{D3D5C92F-9EAB-421D-93FE-DDDB25071F21}" type="parTrans" cxnId="{25EFFF8C-1C18-43EB-B811-14A5CC59290A}">
      <dgm:prSet/>
      <dgm:spPr/>
      <dgm:t>
        <a:bodyPr/>
        <a:lstStyle/>
        <a:p>
          <a:endParaRPr lang="en-US"/>
        </a:p>
      </dgm:t>
    </dgm:pt>
    <dgm:pt modelId="{2FCEA987-0038-411C-9B68-4DC54A4E91B4}" type="sibTrans" cxnId="{25EFFF8C-1C18-43EB-B811-14A5CC59290A}">
      <dgm:prSet/>
      <dgm:spPr/>
      <dgm:t>
        <a:bodyPr/>
        <a:lstStyle/>
        <a:p>
          <a:endParaRPr lang="en-US"/>
        </a:p>
      </dgm:t>
    </dgm:pt>
    <dgm:pt modelId="{4F6C416B-9500-4E3B-8FE4-24488F6E86A8}">
      <dgm:prSet/>
      <dgm:spPr/>
      <dgm:t>
        <a:bodyPr/>
        <a:lstStyle/>
        <a:p>
          <a:r>
            <a:rPr lang="en-US" b="1"/>
            <a:t>Congressional Accountability Act </a:t>
          </a:r>
          <a:endParaRPr lang="en-US"/>
        </a:p>
      </dgm:t>
    </dgm:pt>
    <dgm:pt modelId="{9FCB3FB6-EC2A-4BF3-A431-0BEA81C7F9E5}" type="parTrans" cxnId="{64A9D7AB-CF7B-408C-A4AC-C8FFFB56F94F}">
      <dgm:prSet/>
      <dgm:spPr/>
      <dgm:t>
        <a:bodyPr/>
        <a:lstStyle/>
        <a:p>
          <a:endParaRPr lang="en-US"/>
        </a:p>
      </dgm:t>
    </dgm:pt>
    <dgm:pt modelId="{1534E859-4464-4F85-9E8A-95830CA04FF3}" type="sibTrans" cxnId="{64A9D7AB-CF7B-408C-A4AC-C8FFFB56F94F}">
      <dgm:prSet/>
      <dgm:spPr/>
      <dgm:t>
        <a:bodyPr/>
        <a:lstStyle/>
        <a:p>
          <a:endParaRPr lang="en-US"/>
        </a:p>
      </dgm:t>
    </dgm:pt>
    <dgm:pt modelId="{3A2D09E2-11E3-45CF-AEE5-12B51C1C2022}">
      <dgm:prSet/>
      <dgm:spPr/>
      <dgm:t>
        <a:bodyPr/>
        <a:lstStyle/>
        <a:p>
          <a:r>
            <a:rPr lang="en-US"/>
            <a:t>Employees of Congress and most legislative branch agencies</a:t>
          </a:r>
        </a:p>
      </dgm:t>
    </dgm:pt>
    <dgm:pt modelId="{D3EE5531-C22B-4742-B68D-676EFC17C45F}" type="parTrans" cxnId="{CC989594-7D33-41A3-91C4-52C98B49E648}">
      <dgm:prSet/>
      <dgm:spPr/>
      <dgm:t>
        <a:bodyPr/>
        <a:lstStyle/>
        <a:p>
          <a:endParaRPr lang="en-US"/>
        </a:p>
      </dgm:t>
    </dgm:pt>
    <dgm:pt modelId="{03C8B93E-E578-43D3-9325-7ED5238188F4}" type="sibTrans" cxnId="{CC989594-7D33-41A3-91C4-52C98B49E648}">
      <dgm:prSet/>
      <dgm:spPr/>
      <dgm:t>
        <a:bodyPr/>
        <a:lstStyle/>
        <a:p>
          <a:endParaRPr lang="en-US"/>
        </a:p>
      </dgm:t>
    </dgm:pt>
    <dgm:pt modelId="{11E891D5-5455-4F52-986C-FAA01756CD28}">
      <dgm:prSet/>
      <dgm:spPr/>
      <dgm:t>
        <a:bodyPr/>
        <a:lstStyle/>
        <a:p>
          <a:r>
            <a:rPr lang="en-US"/>
            <a:t>*All </a:t>
          </a:r>
          <a:r>
            <a:rPr lang="en-US" b="1"/>
            <a:t>states</a:t>
          </a:r>
          <a:r>
            <a:rPr lang="en-US"/>
            <a:t> have their own anti-discrimination laws and agencies responsible for enforcing those laws. Some state anti-discrimination laws provide more comprehensive protection than do the federal laws.</a:t>
          </a:r>
        </a:p>
      </dgm:t>
    </dgm:pt>
    <dgm:pt modelId="{F2378682-7858-4730-ADE1-5A06656948EC}" type="parTrans" cxnId="{B8394F06-28E5-411C-A40F-C8440B87F988}">
      <dgm:prSet/>
      <dgm:spPr/>
      <dgm:t>
        <a:bodyPr/>
        <a:lstStyle/>
        <a:p>
          <a:endParaRPr lang="en-US"/>
        </a:p>
      </dgm:t>
    </dgm:pt>
    <dgm:pt modelId="{2AFB1801-604E-478E-A2BC-32B7447AB8C3}" type="sibTrans" cxnId="{B8394F06-28E5-411C-A40F-C8440B87F988}">
      <dgm:prSet/>
      <dgm:spPr/>
      <dgm:t>
        <a:bodyPr/>
        <a:lstStyle/>
        <a:p>
          <a:endParaRPr lang="en-US"/>
        </a:p>
      </dgm:t>
    </dgm:pt>
    <dgm:pt modelId="{B1349506-B413-4F68-98E2-74CFE6039C2D}" type="pres">
      <dgm:prSet presAssocID="{6F7FABA5-8969-4ECA-8B44-CB0594AD4129}" presName="Name0" presStyleCnt="0">
        <dgm:presLayoutVars>
          <dgm:dir/>
          <dgm:animLvl val="lvl"/>
          <dgm:resizeHandles val="exact"/>
        </dgm:presLayoutVars>
      </dgm:prSet>
      <dgm:spPr/>
    </dgm:pt>
    <dgm:pt modelId="{EFD71A91-EEC5-41FC-B28F-4C08E62ECA0A}" type="pres">
      <dgm:prSet presAssocID="{11E891D5-5455-4F52-986C-FAA01756CD28}" presName="boxAndChildren" presStyleCnt="0"/>
      <dgm:spPr/>
    </dgm:pt>
    <dgm:pt modelId="{D633867C-5B72-49FF-9F88-A8F6F4178D9B}" type="pres">
      <dgm:prSet presAssocID="{11E891D5-5455-4F52-986C-FAA01756CD28}" presName="parentTextBox" presStyleLbl="node1" presStyleIdx="0" presStyleCnt="4"/>
      <dgm:spPr/>
    </dgm:pt>
    <dgm:pt modelId="{BEE41B62-DC9A-4188-A80C-D6BB203A6FA5}" type="pres">
      <dgm:prSet presAssocID="{1534E859-4464-4F85-9E8A-95830CA04FF3}" presName="sp" presStyleCnt="0"/>
      <dgm:spPr/>
    </dgm:pt>
    <dgm:pt modelId="{5C1DFAA4-4C1B-476E-A34F-6768CF982805}" type="pres">
      <dgm:prSet presAssocID="{4F6C416B-9500-4E3B-8FE4-24488F6E86A8}" presName="arrowAndChildren" presStyleCnt="0"/>
      <dgm:spPr/>
    </dgm:pt>
    <dgm:pt modelId="{C004A476-55D1-4335-AB1A-511318961AA9}" type="pres">
      <dgm:prSet presAssocID="{4F6C416B-9500-4E3B-8FE4-24488F6E86A8}" presName="parentTextArrow" presStyleLbl="node1" presStyleIdx="0" presStyleCnt="4"/>
      <dgm:spPr/>
    </dgm:pt>
    <dgm:pt modelId="{3B445B85-9017-4F52-8B63-F78358787F12}" type="pres">
      <dgm:prSet presAssocID="{4F6C416B-9500-4E3B-8FE4-24488F6E86A8}" presName="arrow" presStyleLbl="node1" presStyleIdx="1" presStyleCnt="4"/>
      <dgm:spPr/>
    </dgm:pt>
    <dgm:pt modelId="{C10633B8-6492-408E-A109-736E9D8247BE}" type="pres">
      <dgm:prSet presAssocID="{4F6C416B-9500-4E3B-8FE4-24488F6E86A8}" presName="descendantArrow" presStyleCnt="0"/>
      <dgm:spPr/>
    </dgm:pt>
    <dgm:pt modelId="{F0BAB7EB-AE69-40CB-AC4C-72752D0AB292}" type="pres">
      <dgm:prSet presAssocID="{3A2D09E2-11E3-45CF-AEE5-12B51C1C2022}" presName="childTextArrow" presStyleLbl="fgAccFollowNode1" presStyleIdx="0" presStyleCnt="7">
        <dgm:presLayoutVars>
          <dgm:bulletEnabled val="1"/>
        </dgm:presLayoutVars>
      </dgm:prSet>
      <dgm:spPr/>
    </dgm:pt>
    <dgm:pt modelId="{00D6884D-1E37-4A32-A88C-D50E64407B3A}" type="pres">
      <dgm:prSet presAssocID="{E82A199B-7B41-435F-9448-C736B95A9420}" presName="sp" presStyleCnt="0"/>
      <dgm:spPr/>
    </dgm:pt>
    <dgm:pt modelId="{488176A8-9401-48F2-A2E9-62A8C4B77870}" type="pres">
      <dgm:prSet presAssocID="{D53FDCC6-79D5-40D6-B281-9DE46A3C6E1D}" presName="arrowAndChildren" presStyleCnt="0"/>
      <dgm:spPr/>
    </dgm:pt>
    <dgm:pt modelId="{59F0B62A-F289-4060-804E-F8578F1995E4}" type="pres">
      <dgm:prSet presAssocID="{D53FDCC6-79D5-40D6-B281-9DE46A3C6E1D}" presName="parentTextArrow" presStyleLbl="node1" presStyleIdx="1" presStyleCnt="4"/>
      <dgm:spPr/>
    </dgm:pt>
    <dgm:pt modelId="{536B6FE2-2C5A-45F7-9D87-5ED75E91A2EF}" type="pres">
      <dgm:prSet presAssocID="{D53FDCC6-79D5-40D6-B281-9DE46A3C6E1D}" presName="arrow" presStyleLbl="node1" presStyleIdx="2" presStyleCnt="4"/>
      <dgm:spPr/>
    </dgm:pt>
    <dgm:pt modelId="{1B660A88-56BD-4A76-8D82-DF78D9682976}" type="pres">
      <dgm:prSet presAssocID="{D53FDCC6-79D5-40D6-B281-9DE46A3C6E1D}" presName="descendantArrow" presStyleCnt="0"/>
      <dgm:spPr/>
    </dgm:pt>
    <dgm:pt modelId="{24AADC51-020F-45E9-9888-166653EE7936}" type="pres">
      <dgm:prSet presAssocID="{3CF10DA7-DD40-444A-AA3B-24513C5D7709}" presName="childTextArrow" presStyleLbl="fgAccFollowNode1" presStyleIdx="1" presStyleCnt="7">
        <dgm:presLayoutVars>
          <dgm:bulletEnabled val="1"/>
        </dgm:presLayoutVars>
      </dgm:prSet>
      <dgm:spPr/>
    </dgm:pt>
    <dgm:pt modelId="{AFDF248D-CB7F-4449-9218-ED3429052674}" type="pres">
      <dgm:prSet presAssocID="{D78FF9E1-66A7-461A-872B-1AC25FB26A26}" presName="childTextArrow" presStyleLbl="fgAccFollowNode1" presStyleIdx="2" presStyleCnt="7">
        <dgm:presLayoutVars>
          <dgm:bulletEnabled val="1"/>
        </dgm:presLayoutVars>
      </dgm:prSet>
      <dgm:spPr/>
    </dgm:pt>
    <dgm:pt modelId="{0FA2E9DC-FBB2-4DEC-8472-FC0AB97129D7}" type="pres">
      <dgm:prSet presAssocID="{9CA5AD01-0E7A-4E5C-8E69-3C8DC3FCDFD2}" presName="sp" presStyleCnt="0"/>
      <dgm:spPr/>
    </dgm:pt>
    <dgm:pt modelId="{B2C7E8EE-9D62-413D-A871-5BD02E297C6B}" type="pres">
      <dgm:prSet presAssocID="{A73AE2F0-FAD0-49C5-AFB3-BC62B94A1B11}" presName="arrowAndChildren" presStyleCnt="0"/>
      <dgm:spPr/>
    </dgm:pt>
    <dgm:pt modelId="{B91CDEC8-14B1-4EE0-9E9E-405D3C80465C}" type="pres">
      <dgm:prSet presAssocID="{A73AE2F0-FAD0-49C5-AFB3-BC62B94A1B11}" presName="parentTextArrow" presStyleLbl="node1" presStyleIdx="2" presStyleCnt="4"/>
      <dgm:spPr/>
    </dgm:pt>
    <dgm:pt modelId="{CD919829-89CB-45EA-82D2-52D89CAE1DC3}" type="pres">
      <dgm:prSet presAssocID="{A73AE2F0-FAD0-49C5-AFB3-BC62B94A1B11}" presName="arrow" presStyleLbl="node1" presStyleIdx="3" presStyleCnt="4"/>
      <dgm:spPr/>
    </dgm:pt>
    <dgm:pt modelId="{41F98B57-ABD4-4CBC-B37C-D3795BC68016}" type="pres">
      <dgm:prSet presAssocID="{A73AE2F0-FAD0-49C5-AFB3-BC62B94A1B11}" presName="descendantArrow" presStyleCnt="0"/>
      <dgm:spPr/>
    </dgm:pt>
    <dgm:pt modelId="{F9C0D42A-468C-4886-B5B2-9C3F6481A0AD}" type="pres">
      <dgm:prSet presAssocID="{A683BFBF-9B13-40BB-9AB2-7409C96526C1}" presName="childTextArrow" presStyleLbl="fgAccFollowNode1" presStyleIdx="3" presStyleCnt="7">
        <dgm:presLayoutVars>
          <dgm:bulletEnabled val="1"/>
        </dgm:presLayoutVars>
      </dgm:prSet>
      <dgm:spPr/>
    </dgm:pt>
    <dgm:pt modelId="{EF29B2FE-0222-4090-A301-19F43C91C809}" type="pres">
      <dgm:prSet presAssocID="{C56C384F-C2C0-4355-B9CA-63CC7394D5B4}" presName="childTextArrow" presStyleLbl="fgAccFollowNode1" presStyleIdx="4" presStyleCnt="7">
        <dgm:presLayoutVars>
          <dgm:bulletEnabled val="1"/>
        </dgm:presLayoutVars>
      </dgm:prSet>
      <dgm:spPr/>
    </dgm:pt>
    <dgm:pt modelId="{A60DAB34-A306-43AB-9F3E-ADE66401A012}" type="pres">
      <dgm:prSet presAssocID="{446FAB4E-F1B9-4D2C-92B7-30DB4BD23B99}" presName="childTextArrow" presStyleLbl="fgAccFollowNode1" presStyleIdx="5" presStyleCnt="7">
        <dgm:presLayoutVars>
          <dgm:bulletEnabled val="1"/>
        </dgm:presLayoutVars>
      </dgm:prSet>
      <dgm:spPr/>
    </dgm:pt>
    <dgm:pt modelId="{F5C47C95-BAFD-47BB-98AB-9330D235002F}" type="pres">
      <dgm:prSet presAssocID="{CD063B2D-CFAB-4A1B-8EDD-C25C8C1229D5}" presName="childTextArrow" presStyleLbl="fgAccFollowNode1" presStyleIdx="6" presStyleCnt="7">
        <dgm:presLayoutVars>
          <dgm:bulletEnabled val="1"/>
        </dgm:presLayoutVars>
      </dgm:prSet>
      <dgm:spPr/>
    </dgm:pt>
  </dgm:ptLst>
  <dgm:cxnLst>
    <dgm:cxn modelId="{B8394F06-28E5-411C-A40F-C8440B87F988}" srcId="{6F7FABA5-8969-4ECA-8B44-CB0594AD4129}" destId="{11E891D5-5455-4F52-986C-FAA01756CD28}" srcOrd="3" destOrd="0" parTransId="{F2378682-7858-4730-ADE1-5A06656948EC}" sibTransId="{2AFB1801-604E-478E-A2BC-32B7447AB8C3}"/>
    <dgm:cxn modelId="{47C2C007-02A5-4E15-8173-7E1282FA991C}" type="presOf" srcId="{446FAB4E-F1B9-4D2C-92B7-30DB4BD23B99}" destId="{A60DAB34-A306-43AB-9F3E-ADE66401A012}" srcOrd="0" destOrd="0" presId="urn:microsoft.com/office/officeart/2005/8/layout/process4"/>
    <dgm:cxn modelId="{9A583712-66C3-4FB5-9C65-9990C4FF8897}" type="presOf" srcId="{4F6C416B-9500-4E3B-8FE4-24488F6E86A8}" destId="{C004A476-55D1-4335-AB1A-511318961AA9}" srcOrd="0" destOrd="0" presId="urn:microsoft.com/office/officeart/2005/8/layout/process4"/>
    <dgm:cxn modelId="{40F9781B-C492-4888-8BB8-270B92187BFA}" type="presOf" srcId="{6F7FABA5-8969-4ECA-8B44-CB0594AD4129}" destId="{B1349506-B413-4F68-98E2-74CFE6039C2D}" srcOrd="0" destOrd="0" presId="urn:microsoft.com/office/officeart/2005/8/layout/process4"/>
    <dgm:cxn modelId="{575DC824-C6BC-41F5-ADE4-61D2FF074B02}" type="presOf" srcId="{D53FDCC6-79D5-40D6-B281-9DE46A3C6E1D}" destId="{59F0B62A-F289-4060-804E-F8578F1995E4}" srcOrd="0" destOrd="0" presId="urn:microsoft.com/office/officeart/2005/8/layout/process4"/>
    <dgm:cxn modelId="{C9C74825-07B8-464E-BBC9-65DEB6D7051E}" type="presOf" srcId="{11E891D5-5455-4F52-986C-FAA01756CD28}" destId="{D633867C-5B72-49FF-9F88-A8F6F4178D9B}" srcOrd="0" destOrd="0" presId="urn:microsoft.com/office/officeart/2005/8/layout/process4"/>
    <dgm:cxn modelId="{FDB51061-CA3F-4E75-8419-3A52079E2F2D}" srcId="{A73AE2F0-FAD0-49C5-AFB3-BC62B94A1B11}" destId="{446FAB4E-F1B9-4D2C-92B7-30DB4BD23B99}" srcOrd="2" destOrd="0" parTransId="{10BD74C6-634B-44A4-BFA6-BF13B23B31E1}" sibTransId="{A2AD0082-4A5A-4B34-8A43-FB3B04DA9D4B}"/>
    <dgm:cxn modelId="{066CDC42-4938-4DE0-9681-33F118EFF0D4}" type="presOf" srcId="{3CF10DA7-DD40-444A-AA3B-24513C5D7709}" destId="{24AADC51-020F-45E9-9888-166653EE7936}" srcOrd="0" destOrd="0" presId="urn:microsoft.com/office/officeart/2005/8/layout/process4"/>
    <dgm:cxn modelId="{17894765-BF9E-4EB3-BB05-8ED4BE3AAA88}" srcId="{A73AE2F0-FAD0-49C5-AFB3-BC62B94A1B11}" destId="{CD063B2D-CFAB-4A1B-8EDD-C25C8C1229D5}" srcOrd="3" destOrd="0" parTransId="{AC2AA91D-57C6-45D0-9B9D-DDBCE8D5DBD6}" sibTransId="{7612D23F-4AEC-4538-A39F-F86DFEEE2CBA}"/>
    <dgm:cxn modelId="{E155656D-DEA7-4A14-A04D-FE4234844C46}" srcId="{D53FDCC6-79D5-40D6-B281-9DE46A3C6E1D}" destId="{3CF10DA7-DD40-444A-AA3B-24513C5D7709}" srcOrd="0" destOrd="0" parTransId="{836E199B-E111-4C90-919F-B6111FC3A77C}" sibTransId="{63C93F6E-31B8-4E55-930D-40B8D2EC1935}"/>
    <dgm:cxn modelId="{D4147C6D-C489-43ED-B5EE-27528238D163}" srcId="{A73AE2F0-FAD0-49C5-AFB3-BC62B94A1B11}" destId="{A683BFBF-9B13-40BB-9AB2-7409C96526C1}" srcOrd="0" destOrd="0" parTransId="{EA2ECC21-8D90-45B4-AEB1-F6E0BBDB3300}" sibTransId="{ECAF0446-9369-40B6-88D5-6624B948593A}"/>
    <dgm:cxn modelId="{C82E3571-D25B-4697-ACA0-BE2D17A466FC}" srcId="{A73AE2F0-FAD0-49C5-AFB3-BC62B94A1B11}" destId="{C56C384F-C2C0-4355-B9CA-63CC7394D5B4}" srcOrd="1" destOrd="0" parTransId="{CD749753-761D-46CA-B8E7-B1BC8A61AF1B}" sibTransId="{32701308-FDB5-4B8F-9A30-47BBD65BC8B9}"/>
    <dgm:cxn modelId="{1A7C8471-A766-46D7-8B7E-8FCCBC07A043}" type="presOf" srcId="{4F6C416B-9500-4E3B-8FE4-24488F6E86A8}" destId="{3B445B85-9017-4F52-8B63-F78358787F12}" srcOrd="1" destOrd="0" presId="urn:microsoft.com/office/officeart/2005/8/layout/process4"/>
    <dgm:cxn modelId="{B786DC7B-7292-405D-8CDC-D7692E6A7E93}" type="presOf" srcId="{D53FDCC6-79D5-40D6-B281-9DE46A3C6E1D}" destId="{536B6FE2-2C5A-45F7-9D87-5ED75E91A2EF}" srcOrd="1" destOrd="0" presId="urn:microsoft.com/office/officeart/2005/8/layout/process4"/>
    <dgm:cxn modelId="{25EFFF8C-1C18-43EB-B811-14A5CC59290A}" srcId="{D53FDCC6-79D5-40D6-B281-9DE46A3C6E1D}" destId="{D78FF9E1-66A7-461A-872B-1AC25FB26A26}" srcOrd="1" destOrd="0" parTransId="{D3D5C92F-9EAB-421D-93FE-DDDB25071F21}" sibTransId="{2FCEA987-0038-411C-9B68-4DC54A4E91B4}"/>
    <dgm:cxn modelId="{CC989594-7D33-41A3-91C4-52C98B49E648}" srcId="{4F6C416B-9500-4E3B-8FE4-24488F6E86A8}" destId="{3A2D09E2-11E3-45CF-AEE5-12B51C1C2022}" srcOrd="0" destOrd="0" parTransId="{D3EE5531-C22B-4742-B68D-676EFC17C45F}" sibTransId="{03C8B93E-E578-43D3-9325-7ED5238188F4}"/>
    <dgm:cxn modelId="{6202DE97-1FCA-402A-9C34-2F2072F03759}" type="presOf" srcId="{A73AE2F0-FAD0-49C5-AFB3-BC62B94A1B11}" destId="{B91CDEC8-14B1-4EE0-9E9E-405D3C80465C}" srcOrd="0" destOrd="0" presId="urn:microsoft.com/office/officeart/2005/8/layout/process4"/>
    <dgm:cxn modelId="{64A9D7AB-CF7B-408C-A4AC-C8FFFB56F94F}" srcId="{6F7FABA5-8969-4ECA-8B44-CB0594AD4129}" destId="{4F6C416B-9500-4E3B-8FE4-24488F6E86A8}" srcOrd="2" destOrd="0" parTransId="{9FCB3FB6-EC2A-4BF3-A431-0BEA81C7F9E5}" sibTransId="{1534E859-4464-4F85-9E8A-95830CA04FF3}"/>
    <dgm:cxn modelId="{43F4ADB1-0E0E-4EB9-A8EF-D2539BF3DF1E}" type="presOf" srcId="{D78FF9E1-66A7-461A-872B-1AC25FB26A26}" destId="{AFDF248D-CB7F-4449-9218-ED3429052674}" srcOrd="0" destOrd="0" presId="urn:microsoft.com/office/officeart/2005/8/layout/process4"/>
    <dgm:cxn modelId="{37FBE6B2-C97B-46DD-B053-2AC5F92148EF}" type="presOf" srcId="{A73AE2F0-FAD0-49C5-AFB3-BC62B94A1B11}" destId="{CD919829-89CB-45EA-82D2-52D89CAE1DC3}" srcOrd="1" destOrd="0" presId="urn:microsoft.com/office/officeart/2005/8/layout/process4"/>
    <dgm:cxn modelId="{9318BCB4-F251-4A88-B10B-48E10809CEC2}" type="presOf" srcId="{3A2D09E2-11E3-45CF-AEE5-12B51C1C2022}" destId="{F0BAB7EB-AE69-40CB-AC4C-72752D0AB292}" srcOrd="0" destOrd="0" presId="urn:microsoft.com/office/officeart/2005/8/layout/process4"/>
    <dgm:cxn modelId="{17152FC8-7304-4145-A419-45E040FF11F3}" srcId="{6F7FABA5-8969-4ECA-8B44-CB0594AD4129}" destId="{D53FDCC6-79D5-40D6-B281-9DE46A3C6E1D}" srcOrd="1" destOrd="0" parTransId="{D04889B6-0338-403A-AC06-3790D908CD77}" sibTransId="{E82A199B-7B41-435F-9448-C736B95A9420}"/>
    <dgm:cxn modelId="{3775C4D0-1921-47E7-B197-AB1F620F2ED0}" type="presOf" srcId="{CD063B2D-CFAB-4A1B-8EDD-C25C8C1229D5}" destId="{F5C47C95-BAFD-47BB-98AB-9330D235002F}" srcOrd="0" destOrd="0" presId="urn:microsoft.com/office/officeart/2005/8/layout/process4"/>
    <dgm:cxn modelId="{5B0EDDD3-4546-498A-9A42-B321B6348373}" srcId="{6F7FABA5-8969-4ECA-8B44-CB0594AD4129}" destId="{A73AE2F0-FAD0-49C5-AFB3-BC62B94A1B11}" srcOrd="0" destOrd="0" parTransId="{8407AB71-4C73-444D-8E4A-15AB1E79A0F9}" sibTransId="{9CA5AD01-0E7A-4E5C-8E69-3C8DC3FCDFD2}"/>
    <dgm:cxn modelId="{72CEE2E8-0DB9-4750-A80C-E12CEF944D13}" type="presOf" srcId="{C56C384F-C2C0-4355-B9CA-63CC7394D5B4}" destId="{EF29B2FE-0222-4090-A301-19F43C91C809}" srcOrd="0" destOrd="0" presId="urn:microsoft.com/office/officeart/2005/8/layout/process4"/>
    <dgm:cxn modelId="{CD7A46FB-F069-4C10-94E9-5676F2D475F3}" type="presOf" srcId="{A683BFBF-9B13-40BB-9AB2-7409C96526C1}" destId="{F9C0D42A-468C-4886-B5B2-9C3F6481A0AD}" srcOrd="0" destOrd="0" presId="urn:microsoft.com/office/officeart/2005/8/layout/process4"/>
    <dgm:cxn modelId="{31B78FC3-69FA-4F5E-8DC0-B53ED66030A2}" type="presParOf" srcId="{B1349506-B413-4F68-98E2-74CFE6039C2D}" destId="{EFD71A91-EEC5-41FC-B28F-4C08E62ECA0A}" srcOrd="0" destOrd="0" presId="urn:microsoft.com/office/officeart/2005/8/layout/process4"/>
    <dgm:cxn modelId="{6F85D1A7-C167-42FE-AC3F-A2D473A76F80}" type="presParOf" srcId="{EFD71A91-EEC5-41FC-B28F-4C08E62ECA0A}" destId="{D633867C-5B72-49FF-9F88-A8F6F4178D9B}" srcOrd="0" destOrd="0" presId="urn:microsoft.com/office/officeart/2005/8/layout/process4"/>
    <dgm:cxn modelId="{87A4EA6D-3D0F-45F1-8CCE-50ECC6AD5F82}" type="presParOf" srcId="{B1349506-B413-4F68-98E2-74CFE6039C2D}" destId="{BEE41B62-DC9A-4188-A80C-D6BB203A6FA5}" srcOrd="1" destOrd="0" presId="urn:microsoft.com/office/officeart/2005/8/layout/process4"/>
    <dgm:cxn modelId="{336536D0-3A2A-4623-B1F4-55A65E4A79DB}" type="presParOf" srcId="{B1349506-B413-4F68-98E2-74CFE6039C2D}" destId="{5C1DFAA4-4C1B-476E-A34F-6768CF982805}" srcOrd="2" destOrd="0" presId="urn:microsoft.com/office/officeart/2005/8/layout/process4"/>
    <dgm:cxn modelId="{BA6EEC49-982A-4E25-9CB3-5DD5543C1ADD}" type="presParOf" srcId="{5C1DFAA4-4C1B-476E-A34F-6768CF982805}" destId="{C004A476-55D1-4335-AB1A-511318961AA9}" srcOrd="0" destOrd="0" presId="urn:microsoft.com/office/officeart/2005/8/layout/process4"/>
    <dgm:cxn modelId="{BC242160-2B63-49AC-A735-E39547431C47}" type="presParOf" srcId="{5C1DFAA4-4C1B-476E-A34F-6768CF982805}" destId="{3B445B85-9017-4F52-8B63-F78358787F12}" srcOrd="1" destOrd="0" presId="urn:microsoft.com/office/officeart/2005/8/layout/process4"/>
    <dgm:cxn modelId="{A53FC906-D299-4D0F-A23C-C20F0694A8F9}" type="presParOf" srcId="{5C1DFAA4-4C1B-476E-A34F-6768CF982805}" destId="{C10633B8-6492-408E-A109-736E9D8247BE}" srcOrd="2" destOrd="0" presId="urn:microsoft.com/office/officeart/2005/8/layout/process4"/>
    <dgm:cxn modelId="{E01F6D03-67D9-4603-B72A-357C5ED84E65}" type="presParOf" srcId="{C10633B8-6492-408E-A109-736E9D8247BE}" destId="{F0BAB7EB-AE69-40CB-AC4C-72752D0AB292}" srcOrd="0" destOrd="0" presId="urn:microsoft.com/office/officeart/2005/8/layout/process4"/>
    <dgm:cxn modelId="{8367669D-826F-4A35-A7C0-0853637D8AD2}" type="presParOf" srcId="{B1349506-B413-4F68-98E2-74CFE6039C2D}" destId="{00D6884D-1E37-4A32-A88C-D50E64407B3A}" srcOrd="3" destOrd="0" presId="urn:microsoft.com/office/officeart/2005/8/layout/process4"/>
    <dgm:cxn modelId="{A9CA85CA-129C-439B-BE05-1DAC0A5C82BD}" type="presParOf" srcId="{B1349506-B413-4F68-98E2-74CFE6039C2D}" destId="{488176A8-9401-48F2-A2E9-62A8C4B77870}" srcOrd="4" destOrd="0" presId="urn:microsoft.com/office/officeart/2005/8/layout/process4"/>
    <dgm:cxn modelId="{DAF791DC-9ED6-4C74-9173-5D0F0BE45474}" type="presParOf" srcId="{488176A8-9401-48F2-A2E9-62A8C4B77870}" destId="{59F0B62A-F289-4060-804E-F8578F1995E4}" srcOrd="0" destOrd="0" presId="urn:microsoft.com/office/officeart/2005/8/layout/process4"/>
    <dgm:cxn modelId="{C742984F-8B1D-4B97-B60B-973F3131152B}" type="presParOf" srcId="{488176A8-9401-48F2-A2E9-62A8C4B77870}" destId="{536B6FE2-2C5A-45F7-9D87-5ED75E91A2EF}" srcOrd="1" destOrd="0" presId="urn:microsoft.com/office/officeart/2005/8/layout/process4"/>
    <dgm:cxn modelId="{2FD70BE3-5A6D-40BB-8930-DD611AC0E2D2}" type="presParOf" srcId="{488176A8-9401-48F2-A2E9-62A8C4B77870}" destId="{1B660A88-56BD-4A76-8D82-DF78D9682976}" srcOrd="2" destOrd="0" presId="urn:microsoft.com/office/officeart/2005/8/layout/process4"/>
    <dgm:cxn modelId="{5E68E4B9-8DDD-490E-A40E-B7AFEBD9ACFB}" type="presParOf" srcId="{1B660A88-56BD-4A76-8D82-DF78D9682976}" destId="{24AADC51-020F-45E9-9888-166653EE7936}" srcOrd="0" destOrd="0" presId="urn:microsoft.com/office/officeart/2005/8/layout/process4"/>
    <dgm:cxn modelId="{E01F8BBB-9C1A-42E5-B4B2-1FC5233213A8}" type="presParOf" srcId="{1B660A88-56BD-4A76-8D82-DF78D9682976}" destId="{AFDF248D-CB7F-4449-9218-ED3429052674}" srcOrd="1" destOrd="0" presId="urn:microsoft.com/office/officeart/2005/8/layout/process4"/>
    <dgm:cxn modelId="{13210980-EEFB-4476-A4BE-1A2409FA3E42}" type="presParOf" srcId="{B1349506-B413-4F68-98E2-74CFE6039C2D}" destId="{0FA2E9DC-FBB2-4DEC-8472-FC0AB97129D7}" srcOrd="5" destOrd="0" presId="urn:microsoft.com/office/officeart/2005/8/layout/process4"/>
    <dgm:cxn modelId="{C4026DC2-A456-4B6C-95A6-687852F50F42}" type="presParOf" srcId="{B1349506-B413-4F68-98E2-74CFE6039C2D}" destId="{B2C7E8EE-9D62-413D-A871-5BD02E297C6B}" srcOrd="6" destOrd="0" presId="urn:microsoft.com/office/officeart/2005/8/layout/process4"/>
    <dgm:cxn modelId="{0CD89970-DB6D-43BD-9CB8-5D078CBB1DA6}" type="presParOf" srcId="{B2C7E8EE-9D62-413D-A871-5BD02E297C6B}" destId="{B91CDEC8-14B1-4EE0-9E9E-405D3C80465C}" srcOrd="0" destOrd="0" presId="urn:microsoft.com/office/officeart/2005/8/layout/process4"/>
    <dgm:cxn modelId="{399CF1DF-827E-46F9-8CEF-6D717196168C}" type="presParOf" srcId="{B2C7E8EE-9D62-413D-A871-5BD02E297C6B}" destId="{CD919829-89CB-45EA-82D2-52D89CAE1DC3}" srcOrd="1" destOrd="0" presId="urn:microsoft.com/office/officeart/2005/8/layout/process4"/>
    <dgm:cxn modelId="{4CEE695A-83EC-449E-940B-F40B61629036}" type="presParOf" srcId="{B2C7E8EE-9D62-413D-A871-5BD02E297C6B}" destId="{41F98B57-ABD4-4CBC-B37C-D3795BC68016}" srcOrd="2" destOrd="0" presId="urn:microsoft.com/office/officeart/2005/8/layout/process4"/>
    <dgm:cxn modelId="{80950BD0-5428-4E26-A130-387577A5DFD6}" type="presParOf" srcId="{41F98B57-ABD4-4CBC-B37C-D3795BC68016}" destId="{F9C0D42A-468C-4886-B5B2-9C3F6481A0AD}" srcOrd="0" destOrd="0" presId="urn:microsoft.com/office/officeart/2005/8/layout/process4"/>
    <dgm:cxn modelId="{52775EE6-2054-4469-BE76-CDB6C3DD08F9}" type="presParOf" srcId="{41F98B57-ABD4-4CBC-B37C-D3795BC68016}" destId="{EF29B2FE-0222-4090-A301-19F43C91C809}" srcOrd="1" destOrd="0" presId="urn:microsoft.com/office/officeart/2005/8/layout/process4"/>
    <dgm:cxn modelId="{259E87E9-C4A4-4D59-A45F-1AE11239956D}" type="presParOf" srcId="{41F98B57-ABD4-4CBC-B37C-D3795BC68016}" destId="{A60DAB34-A306-43AB-9F3E-ADE66401A012}" srcOrd="2" destOrd="0" presId="urn:microsoft.com/office/officeart/2005/8/layout/process4"/>
    <dgm:cxn modelId="{E5DA5EDB-37D9-44A6-BADF-C8BD6EFF6C53}" type="presParOf" srcId="{41F98B57-ABD4-4CBC-B37C-D3795BC68016}" destId="{F5C47C95-BAFD-47BB-98AB-9330D235002F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7237CC-5FE3-435F-B044-32BFD0BC2EA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02892A-D489-4058-87DA-88A5615FDF8F}">
      <dgm:prSet/>
      <dgm:spPr>
        <a:solidFill>
          <a:schemeClr val="accent2"/>
        </a:solidFill>
      </dgm:spPr>
      <dgm:t>
        <a:bodyPr/>
        <a:lstStyle/>
        <a:p>
          <a:r>
            <a:rPr lang="en-US" b="0" i="0" dirty="0"/>
            <a:t>Any change or adjustment to a job or work environment that enables a person with a disability to do the job</a:t>
          </a:r>
          <a:endParaRPr lang="en-US" dirty="0"/>
        </a:p>
      </dgm:t>
    </dgm:pt>
    <dgm:pt modelId="{C20F7A3C-E6CE-484F-BB50-87BEC9DC8C3F}" type="parTrans" cxnId="{4A38A5A4-44C7-40DD-886D-E8EA8168C9B8}">
      <dgm:prSet/>
      <dgm:spPr/>
      <dgm:t>
        <a:bodyPr/>
        <a:lstStyle/>
        <a:p>
          <a:endParaRPr lang="en-US"/>
        </a:p>
      </dgm:t>
    </dgm:pt>
    <dgm:pt modelId="{7877AFC9-6551-402C-BEA3-A0CFA165DEEB}" type="sibTrans" cxnId="{4A38A5A4-44C7-40DD-886D-E8EA8168C9B8}">
      <dgm:prSet/>
      <dgm:spPr/>
      <dgm:t>
        <a:bodyPr/>
        <a:lstStyle/>
        <a:p>
          <a:endParaRPr lang="en-US"/>
        </a:p>
      </dgm:t>
    </dgm:pt>
    <dgm:pt modelId="{908D701C-0821-4B5F-A6C4-7AF775CCDE71}">
      <dgm:prSet/>
      <dgm:spPr>
        <a:solidFill>
          <a:schemeClr val="accent2"/>
        </a:solidFill>
      </dgm:spPr>
      <dgm:t>
        <a:bodyPr/>
        <a:lstStyle/>
        <a:p>
          <a:r>
            <a:rPr lang="en-US"/>
            <a:t>R</a:t>
          </a:r>
          <a:r>
            <a:rPr lang="en-US" b="0" i="0"/>
            <a:t>equired if requested by an employee with a disability</a:t>
          </a:r>
          <a:endParaRPr lang="en-US"/>
        </a:p>
      </dgm:t>
    </dgm:pt>
    <dgm:pt modelId="{01BE0F1C-4048-4D8A-BEEA-852658B2AC14}" type="parTrans" cxnId="{80DFFAC4-02B0-46B7-9D8F-D93361442062}">
      <dgm:prSet/>
      <dgm:spPr/>
      <dgm:t>
        <a:bodyPr/>
        <a:lstStyle/>
        <a:p>
          <a:endParaRPr lang="en-US"/>
        </a:p>
      </dgm:t>
    </dgm:pt>
    <dgm:pt modelId="{4B8029E3-372F-430A-B885-25F939349F3F}" type="sibTrans" cxnId="{80DFFAC4-02B0-46B7-9D8F-D93361442062}">
      <dgm:prSet/>
      <dgm:spPr/>
      <dgm:t>
        <a:bodyPr/>
        <a:lstStyle/>
        <a:p>
          <a:endParaRPr lang="en-US"/>
        </a:p>
      </dgm:t>
    </dgm:pt>
    <dgm:pt modelId="{2A05C98D-B443-45E8-952D-FBE4E8891BC8}">
      <dgm:prSet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lumMod val="75000"/>
              <a:alpha val="90000"/>
            </a:schemeClr>
          </a:solidFill>
        </a:ln>
      </dgm:spPr>
      <dgm:t>
        <a:bodyPr/>
        <a:lstStyle/>
        <a:p>
          <a:r>
            <a:rPr lang="en-US" b="0" i="0" dirty="0"/>
            <a:t>Unless the accommodation would cause an "undue hardship" on the employer because of significant difficulty or expense.</a:t>
          </a:r>
          <a:endParaRPr lang="en-US" dirty="0"/>
        </a:p>
      </dgm:t>
    </dgm:pt>
    <dgm:pt modelId="{255D6986-656F-452F-9E63-28952C9B5750}" type="parTrans" cxnId="{362C508B-EE73-443B-90F5-028E3DAC12D4}">
      <dgm:prSet/>
      <dgm:spPr/>
      <dgm:t>
        <a:bodyPr/>
        <a:lstStyle/>
        <a:p>
          <a:endParaRPr lang="en-US"/>
        </a:p>
      </dgm:t>
    </dgm:pt>
    <dgm:pt modelId="{63FFB9C0-D7BC-4816-A7D8-639B001C3A52}" type="sibTrans" cxnId="{362C508B-EE73-443B-90F5-028E3DAC12D4}">
      <dgm:prSet/>
      <dgm:spPr/>
      <dgm:t>
        <a:bodyPr/>
        <a:lstStyle/>
        <a:p>
          <a:endParaRPr lang="en-US"/>
        </a:p>
      </dgm:t>
    </dgm:pt>
    <dgm:pt modelId="{5D3439A5-331D-491D-9CFB-419CDE293521}">
      <dgm:prSet/>
      <dgm:spPr>
        <a:solidFill>
          <a:schemeClr val="accent2"/>
        </a:solidFill>
      </dgm:spPr>
      <dgm:t>
        <a:bodyPr/>
        <a:lstStyle/>
        <a:p>
          <a:r>
            <a:rPr lang="en-US" b="0" i="0" dirty="0"/>
            <a:t>Usually easy and inexpensive</a:t>
          </a:r>
          <a:r>
            <a:rPr lang="en-US" dirty="0"/>
            <a:t> for someone with Diabetes</a:t>
          </a:r>
        </a:p>
      </dgm:t>
    </dgm:pt>
    <dgm:pt modelId="{43B96782-325B-4F74-8695-56EB988148F0}" type="parTrans" cxnId="{D8EF4C7B-E8E5-4468-953C-AD9577099009}">
      <dgm:prSet/>
      <dgm:spPr/>
      <dgm:t>
        <a:bodyPr/>
        <a:lstStyle/>
        <a:p>
          <a:endParaRPr lang="en-US"/>
        </a:p>
      </dgm:t>
    </dgm:pt>
    <dgm:pt modelId="{4B9164DF-1803-448A-BCE6-35C26955891F}" type="sibTrans" cxnId="{D8EF4C7B-E8E5-4468-953C-AD9577099009}">
      <dgm:prSet/>
      <dgm:spPr/>
      <dgm:t>
        <a:bodyPr/>
        <a:lstStyle/>
        <a:p>
          <a:endParaRPr lang="en-US"/>
        </a:p>
      </dgm:t>
    </dgm:pt>
    <dgm:pt modelId="{9B6EEF00-70DE-4960-B3E5-53AE06F2E9DF}" type="pres">
      <dgm:prSet presAssocID="{3D7237CC-5FE3-435F-B044-32BFD0BC2EA2}" presName="Name0" presStyleCnt="0">
        <dgm:presLayoutVars>
          <dgm:dir/>
          <dgm:animLvl val="lvl"/>
          <dgm:resizeHandles val="exact"/>
        </dgm:presLayoutVars>
      </dgm:prSet>
      <dgm:spPr/>
    </dgm:pt>
    <dgm:pt modelId="{F2354E35-EC14-455A-85DE-67A7C2AFCC2A}" type="pres">
      <dgm:prSet presAssocID="{9B02892A-D489-4058-87DA-88A5615FDF8F}" presName="linNode" presStyleCnt="0"/>
      <dgm:spPr/>
    </dgm:pt>
    <dgm:pt modelId="{0B20379C-2C63-48B0-A82F-B5489A98D93D}" type="pres">
      <dgm:prSet presAssocID="{9B02892A-D489-4058-87DA-88A5615FDF8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65CB52F-5E44-44A6-88DA-4709683CF5B2}" type="pres">
      <dgm:prSet presAssocID="{7877AFC9-6551-402C-BEA3-A0CFA165DEEB}" presName="sp" presStyleCnt="0"/>
      <dgm:spPr/>
    </dgm:pt>
    <dgm:pt modelId="{AEAD09B6-DDCA-49AA-8C96-27635BA75BB2}" type="pres">
      <dgm:prSet presAssocID="{908D701C-0821-4B5F-A6C4-7AF775CCDE71}" presName="linNode" presStyleCnt="0"/>
      <dgm:spPr/>
    </dgm:pt>
    <dgm:pt modelId="{BC72D41B-DB02-451E-A73E-D1E72903396D}" type="pres">
      <dgm:prSet presAssocID="{908D701C-0821-4B5F-A6C4-7AF775CCDE7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14941AA-AC4B-4D11-A7FE-7CAA913B5EB3}" type="pres">
      <dgm:prSet presAssocID="{908D701C-0821-4B5F-A6C4-7AF775CCDE71}" presName="descendantText" presStyleLbl="alignAccFollowNode1" presStyleIdx="0" presStyleCnt="1">
        <dgm:presLayoutVars>
          <dgm:bulletEnabled val="1"/>
        </dgm:presLayoutVars>
      </dgm:prSet>
      <dgm:spPr/>
    </dgm:pt>
    <dgm:pt modelId="{9B7EDE62-5B9E-408D-A158-CEF5A9170B4D}" type="pres">
      <dgm:prSet presAssocID="{4B8029E3-372F-430A-B885-25F939349F3F}" presName="sp" presStyleCnt="0"/>
      <dgm:spPr/>
    </dgm:pt>
    <dgm:pt modelId="{69E08AC9-8473-4904-AFF4-4F9680DE7C94}" type="pres">
      <dgm:prSet presAssocID="{5D3439A5-331D-491D-9CFB-419CDE293521}" presName="linNode" presStyleCnt="0"/>
      <dgm:spPr/>
    </dgm:pt>
    <dgm:pt modelId="{4C475B85-8886-484A-B897-77EF8BD653E8}" type="pres">
      <dgm:prSet presAssocID="{5D3439A5-331D-491D-9CFB-419CDE293521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D751060E-FF18-4827-99EC-4C4FE369B21D}" type="presOf" srcId="{908D701C-0821-4B5F-A6C4-7AF775CCDE71}" destId="{BC72D41B-DB02-451E-A73E-D1E72903396D}" srcOrd="0" destOrd="0" presId="urn:microsoft.com/office/officeart/2005/8/layout/vList5"/>
    <dgm:cxn modelId="{A6F97934-197D-4AB0-B02E-59B4293FEE02}" type="presOf" srcId="{9B02892A-D489-4058-87DA-88A5615FDF8F}" destId="{0B20379C-2C63-48B0-A82F-B5489A98D93D}" srcOrd="0" destOrd="0" presId="urn:microsoft.com/office/officeart/2005/8/layout/vList5"/>
    <dgm:cxn modelId="{926BC258-FF9F-4A1E-961E-0EF8670BF1B2}" type="presOf" srcId="{2A05C98D-B443-45E8-952D-FBE4E8891BC8}" destId="{214941AA-AC4B-4D11-A7FE-7CAA913B5EB3}" srcOrd="0" destOrd="0" presId="urn:microsoft.com/office/officeart/2005/8/layout/vList5"/>
    <dgm:cxn modelId="{D8EF4C7B-E8E5-4468-953C-AD9577099009}" srcId="{3D7237CC-5FE3-435F-B044-32BFD0BC2EA2}" destId="{5D3439A5-331D-491D-9CFB-419CDE293521}" srcOrd="2" destOrd="0" parTransId="{43B96782-325B-4F74-8695-56EB988148F0}" sibTransId="{4B9164DF-1803-448A-BCE6-35C26955891F}"/>
    <dgm:cxn modelId="{78F03B85-D3B2-4438-8DD0-EB347EE04ED2}" type="presOf" srcId="{3D7237CC-5FE3-435F-B044-32BFD0BC2EA2}" destId="{9B6EEF00-70DE-4960-B3E5-53AE06F2E9DF}" srcOrd="0" destOrd="0" presId="urn:microsoft.com/office/officeart/2005/8/layout/vList5"/>
    <dgm:cxn modelId="{362C508B-EE73-443B-90F5-028E3DAC12D4}" srcId="{908D701C-0821-4B5F-A6C4-7AF775CCDE71}" destId="{2A05C98D-B443-45E8-952D-FBE4E8891BC8}" srcOrd="0" destOrd="0" parTransId="{255D6986-656F-452F-9E63-28952C9B5750}" sibTransId="{63FFB9C0-D7BC-4816-A7D8-639B001C3A52}"/>
    <dgm:cxn modelId="{4A38A5A4-44C7-40DD-886D-E8EA8168C9B8}" srcId="{3D7237CC-5FE3-435F-B044-32BFD0BC2EA2}" destId="{9B02892A-D489-4058-87DA-88A5615FDF8F}" srcOrd="0" destOrd="0" parTransId="{C20F7A3C-E6CE-484F-BB50-87BEC9DC8C3F}" sibTransId="{7877AFC9-6551-402C-BEA3-A0CFA165DEEB}"/>
    <dgm:cxn modelId="{0FAE0FBE-C0D2-463B-9D8E-BF2B6407B00F}" type="presOf" srcId="{5D3439A5-331D-491D-9CFB-419CDE293521}" destId="{4C475B85-8886-484A-B897-77EF8BD653E8}" srcOrd="0" destOrd="0" presId="urn:microsoft.com/office/officeart/2005/8/layout/vList5"/>
    <dgm:cxn modelId="{80DFFAC4-02B0-46B7-9D8F-D93361442062}" srcId="{3D7237CC-5FE3-435F-B044-32BFD0BC2EA2}" destId="{908D701C-0821-4B5F-A6C4-7AF775CCDE71}" srcOrd="1" destOrd="0" parTransId="{01BE0F1C-4048-4D8A-BEEA-852658B2AC14}" sibTransId="{4B8029E3-372F-430A-B885-25F939349F3F}"/>
    <dgm:cxn modelId="{7800A45F-AAB8-4063-9E96-BEC44F118820}" type="presParOf" srcId="{9B6EEF00-70DE-4960-B3E5-53AE06F2E9DF}" destId="{F2354E35-EC14-455A-85DE-67A7C2AFCC2A}" srcOrd="0" destOrd="0" presId="urn:microsoft.com/office/officeart/2005/8/layout/vList5"/>
    <dgm:cxn modelId="{896E2FE6-5518-49B5-9183-72D5D8493CA8}" type="presParOf" srcId="{F2354E35-EC14-455A-85DE-67A7C2AFCC2A}" destId="{0B20379C-2C63-48B0-A82F-B5489A98D93D}" srcOrd="0" destOrd="0" presId="urn:microsoft.com/office/officeart/2005/8/layout/vList5"/>
    <dgm:cxn modelId="{7E17A309-566C-4D3F-8143-1ABD748EA624}" type="presParOf" srcId="{9B6EEF00-70DE-4960-B3E5-53AE06F2E9DF}" destId="{965CB52F-5E44-44A6-88DA-4709683CF5B2}" srcOrd="1" destOrd="0" presId="urn:microsoft.com/office/officeart/2005/8/layout/vList5"/>
    <dgm:cxn modelId="{E1731A01-3627-450B-B742-566D22E4E100}" type="presParOf" srcId="{9B6EEF00-70DE-4960-B3E5-53AE06F2E9DF}" destId="{AEAD09B6-DDCA-49AA-8C96-27635BA75BB2}" srcOrd="2" destOrd="0" presId="urn:microsoft.com/office/officeart/2005/8/layout/vList5"/>
    <dgm:cxn modelId="{B30B34A1-78C8-4BC6-B135-57E25ACA4B77}" type="presParOf" srcId="{AEAD09B6-DDCA-49AA-8C96-27635BA75BB2}" destId="{BC72D41B-DB02-451E-A73E-D1E72903396D}" srcOrd="0" destOrd="0" presId="urn:microsoft.com/office/officeart/2005/8/layout/vList5"/>
    <dgm:cxn modelId="{A4380715-2839-4060-A669-F968BC063E75}" type="presParOf" srcId="{AEAD09B6-DDCA-49AA-8C96-27635BA75BB2}" destId="{214941AA-AC4B-4D11-A7FE-7CAA913B5EB3}" srcOrd="1" destOrd="0" presId="urn:microsoft.com/office/officeart/2005/8/layout/vList5"/>
    <dgm:cxn modelId="{22FB61B4-7FD9-4014-9069-ADC8F76FCBC8}" type="presParOf" srcId="{9B6EEF00-70DE-4960-B3E5-53AE06F2E9DF}" destId="{9B7EDE62-5B9E-408D-A158-CEF5A9170B4D}" srcOrd="3" destOrd="0" presId="urn:microsoft.com/office/officeart/2005/8/layout/vList5"/>
    <dgm:cxn modelId="{223FDDA8-7990-4215-95BC-81C1D1FDE887}" type="presParOf" srcId="{9B6EEF00-70DE-4960-B3E5-53AE06F2E9DF}" destId="{69E08AC9-8473-4904-AFF4-4F9680DE7C94}" srcOrd="4" destOrd="0" presId="urn:microsoft.com/office/officeart/2005/8/layout/vList5"/>
    <dgm:cxn modelId="{D462B52B-BADA-4340-929F-01698631737B}" type="presParOf" srcId="{69E08AC9-8473-4904-AFF4-4F9680DE7C94}" destId="{4C475B85-8886-484A-B897-77EF8BD653E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460AE8-A21A-4146-AFDE-E59AD656C59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B8C5533-3E44-4291-8C53-6334A71A88DA}">
      <dgm:prSet/>
      <dgm:spPr/>
      <dgm:t>
        <a:bodyPr/>
        <a:lstStyle/>
        <a:p>
          <a:r>
            <a:rPr lang="en-US" b="0" i="0" dirty="0"/>
            <a:t>Contact the American Diabetes Association</a:t>
          </a:r>
          <a:endParaRPr lang="en-US" dirty="0"/>
        </a:p>
      </dgm:t>
    </dgm:pt>
    <dgm:pt modelId="{074041AF-4A9D-4171-AB71-0A6BD23FE4D8}" type="parTrans" cxnId="{A7F9AA0F-B2BB-407E-BAF9-8E860C4A6E4A}">
      <dgm:prSet/>
      <dgm:spPr/>
      <dgm:t>
        <a:bodyPr/>
        <a:lstStyle/>
        <a:p>
          <a:endParaRPr lang="en-US"/>
        </a:p>
      </dgm:t>
    </dgm:pt>
    <dgm:pt modelId="{EB0929ED-CC12-429F-B40E-3EF327BFB477}" type="sibTrans" cxnId="{A7F9AA0F-B2BB-407E-BAF9-8E860C4A6E4A}">
      <dgm:prSet/>
      <dgm:spPr/>
      <dgm:t>
        <a:bodyPr/>
        <a:lstStyle/>
        <a:p>
          <a:endParaRPr lang="en-US"/>
        </a:p>
      </dgm:t>
    </dgm:pt>
    <dgm:pt modelId="{D33D3B0E-16AD-41D1-96A8-0C302F4754B2}">
      <dgm:prSet/>
      <dgm:spPr/>
      <dgm:t>
        <a:bodyPr/>
        <a:lstStyle/>
        <a:p>
          <a:r>
            <a:rPr lang="en-US" b="0" i="0"/>
            <a:t>https://diabetes.org</a:t>
          </a:r>
          <a:endParaRPr lang="en-US"/>
        </a:p>
      </dgm:t>
    </dgm:pt>
    <dgm:pt modelId="{BB41E372-DF63-46FB-B9E2-604517B3908E}" type="parTrans" cxnId="{77D8C216-BE2F-49AA-8F37-27E0FBCDA1D9}">
      <dgm:prSet/>
      <dgm:spPr/>
      <dgm:t>
        <a:bodyPr/>
        <a:lstStyle/>
        <a:p>
          <a:endParaRPr lang="en-US"/>
        </a:p>
      </dgm:t>
    </dgm:pt>
    <dgm:pt modelId="{32EC366E-B915-475A-8F22-7ED5768082A9}" type="sibTrans" cxnId="{77D8C216-BE2F-49AA-8F37-27E0FBCDA1D9}">
      <dgm:prSet/>
      <dgm:spPr/>
      <dgm:t>
        <a:bodyPr/>
        <a:lstStyle/>
        <a:p>
          <a:endParaRPr lang="en-US"/>
        </a:p>
      </dgm:t>
    </dgm:pt>
    <dgm:pt modelId="{67342693-AC81-4F62-A70A-05C34819AD1D}">
      <dgm:prSet/>
      <dgm:spPr/>
      <dgm:t>
        <a:bodyPr/>
        <a:lstStyle/>
        <a:p>
          <a:r>
            <a:rPr lang="en-US" dirty="0"/>
            <a:t>They </a:t>
          </a:r>
          <a:r>
            <a:rPr lang="en-US" b="0" i="0" dirty="0"/>
            <a:t>can help you understand your rights and the legal processes available to you.</a:t>
          </a:r>
          <a:endParaRPr lang="en-US" dirty="0"/>
        </a:p>
      </dgm:t>
    </dgm:pt>
    <dgm:pt modelId="{ED48BB35-5D07-4DEA-BCD3-EB81815A6491}" type="parTrans" cxnId="{4C58D69B-4611-421B-A580-5EE3B97AE977}">
      <dgm:prSet/>
      <dgm:spPr/>
      <dgm:t>
        <a:bodyPr/>
        <a:lstStyle/>
        <a:p>
          <a:endParaRPr lang="en-US"/>
        </a:p>
      </dgm:t>
    </dgm:pt>
    <dgm:pt modelId="{03C06342-0378-47FA-9A59-C3FAFDE1CB0A}" type="sibTrans" cxnId="{4C58D69B-4611-421B-A580-5EE3B97AE977}">
      <dgm:prSet/>
      <dgm:spPr/>
      <dgm:t>
        <a:bodyPr/>
        <a:lstStyle/>
        <a:p>
          <a:endParaRPr lang="en-US"/>
        </a:p>
      </dgm:t>
    </dgm:pt>
    <dgm:pt modelId="{C938FB19-AFBB-4C02-8192-E04BF94012CF}">
      <dgm:prSet/>
      <dgm:spPr/>
      <dgm:t>
        <a:bodyPr/>
        <a:lstStyle/>
        <a:p>
          <a:r>
            <a:rPr lang="en-US" b="0" i="0" dirty="0"/>
            <a:t>You have a right to file a charge of discrimination with the Equal Employment Opportunity Commission (EEOC) or your state fair employment agency.</a:t>
          </a:r>
          <a:endParaRPr lang="en-US" dirty="0"/>
        </a:p>
      </dgm:t>
    </dgm:pt>
    <dgm:pt modelId="{12782C74-3A07-4B44-BA81-49BB7059B141}" type="parTrans" cxnId="{02FC2DE9-DE84-4DF7-924E-C447D80EDECB}">
      <dgm:prSet/>
      <dgm:spPr/>
      <dgm:t>
        <a:bodyPr/>
        <a:lstStyle/>
        <a:p>
          <a:endParaRPr lang="en-US"/>
        </a:p>
      </dgm:t>
    </dgm:pt>
    <dgm:pt modelId="{B72899B2-A3A7-405F-987D-E67ED13E130E}" type="sibTrans" cxnId="{02FC2DE9-DE84-4DF7-924E-C447D80EDECB}">
      <dgm:prSet/>
      <dgm:spPr/>
      <dgm:t>
        <a:bodyPr/>
        <a:lstStyle/>
        <a:p>
          <a:endParaRPr lang="en-US"/>
        </a:p>
      </dgm:t>
    </dgm:pt>
    <dgm:pt modelId="{0FF99D77-F082-4F53-866B-5635C8E9504D}">
      <dgm:prSet/>
      <dgm:spPr/>
      <dgm:t>
        <a:bodyPr/>
        <a:lstStyle/>
        <a:p>
          <a:r>
            <a:rPr lang="en-US" b="0" i="0"/>
            <a:t>Other options available, depending on the situation:</a:t>
          </a:r>
          <a:endParaRPr lang="en-US"/>
        </a:p>
      </dgm:t>
    </dgm:pt>
    <dgm:pt modelId="{48658923-F356-485F-AC41-4CA264F62984}" type="parTrans" cxnId="{1A8DCD56-F5B5-420B-BF79-8CB8B8EFD77A}">
      <dgm:prSet/>
      <dgm:spPr/>
      <dgm:t>
        <a:bodyPr/>
        <a:lstStyle/>
        <a:p>
          <a:endParaRPr lang="en-US"/>
        </a:p>
      </dgm:t>
    </dgm:pt>
    <dgm:pt modelId="{B6751418-6048-43A1-98C8-86DDBB1D9D10}" type="sibTrans" cxnId="{1A8DCD56-F5B5-420B-BF79-8CB8B8EFD77A}">
      <dgm:prSet/>
      <dgm:spPr/>
      <dgm:t>
        <a:bodyPr/>
        <a:lstStyle/>
        <a:p>
          <a:endParaRPr lang="en-US"/>
        </a:p>
      </dgm:t>
    </dgm:pt>
    <dgm:pt modelId="{4D0AA44C-4EE2-4832-9E4A-20ACE744A65A}">
      <dgm:prSet/>
      <dgm:spPr/>
      <dgm:t>
        <a:bodyPr/>
        <a:lstStyle/>
        <a:p>
          <a:r>
            <a:rPr lang="en-US"/>
            <a:t>F</a:t>
          </a:r>
          <a:r>
            <a:rPr lang="en-US" b="0" i="0"/>
            <a:t>iling a union grievance </a:t>
          </a:r>
          <a:endParaRPr lang="en-US"/>
        </a:p>
      </dgm:t>
    </dgm:pt>
    <dgm:pt modelId="{6F7DB1EC-11D6-4922-A549-480568FC1ECE}" type="parTrans" cxnId="{5C3115FD-6B46-4384-A412-B2C961977A72}">
      <dgm:prSet/>
      <dgm:spPr/>
      <dgm:t>
        <a:bodyPr/>
        <a:lstStyle/>
        <a:p>
          <a:endParaRPr lang="en-US"/>
        </a:p>
      </dgm:t>
    </dgm:pt>
    <dgm:pt modelId="{CCF99313-6A5A-4B8D-9AFA-0E12E7DE6837}" type="sibTrans" cxnId="{5C3115FD-6B46-4384-A412-B2C961977A72}">
      <dgm:prSet/>
      <dgm:spPr/>
      <dgm:t>
        <a:bodyPr/>
        <a:lstStyle/>
        <a:p>
          <a:endParaRPr lang="en-US"/>
        </a:p>
      </dgm:t>
    </dgm:pt>
    <dgm:pt modelId="{EE8F2CE4-AA8F-4EBE-BBC8-BC0827EE83E1}">
      <dgm:prSet/>
      <dgm:spPr/>
      <dgm:t>
        <a:bodyPr/>
        <a:lstStyle/>
        <a:p>
          <a:r>
            <a:rPr lang="en-US" b="0" i="0"/>
            <a:t>Negotiating a return to work with your employer</a:t>
          </a:r>
          <a:endParaRPr lang="en-US"/>
        </a:p>
      </dgm:t>
    </dgm:pt>
    <dgm:pt modelId="{DB39EE1A-7809-4365-B2B4-B0913C8BF162}" type="parTrans" cxnId="{F494B196-BE9D-45F1-8BE3-DA5B28F68E6C}">
      <dgm:prSet/>
      <dgm:spPr/>
      <dgm:t>
        <a:bodyPr/>
        <a:lstStyle/>
        <a:p>
          <a:endParaRPr lang="en-US"/>
        </a:p>
      </dgm:t>
    </dgm:pt>
    <dgm:pt modelId="{68AD9ABA-27D8-470B-BDFF-3572266553F3}" type="sibTrans" cxnId="{F494B196-BE9D-45F1-8BE3-DA5B28F68E6C}">
      <dgm:prSet/>
      <dgm:spPr/>
      <dgm:t>
        <a:bodyPr/>
        <a:lstStyle/>
        <a:p>
          <a:endParaRPr lang="en-US"/>
        </a:p>
      </dgm:t>
    </dgm:pt>
    <dgm:pt modelId="{5BC93C7F-6CE2-457B-B201-34D55D410373}" type="pres">
      <dgm:prSet presAssocID="{91460AE8-A21A-4146-AFDE-E59AD656C598}" presName="diagram" presStyleCnt="0">
        <dgm:presLayoutVars>
          <dgm:dir/>
          <dgm:resizeHandles val="exact"/>
        </dgm:presLayoutVars>
      </dgm:prSet>
      <dgm:spPr/>
    </dgm:pt>
    <dgm:pt modelId="{7E8F376C-B1C4-4932-8A0C-5F682C7B8C98}" type="pres">
      <dgm:prSet presAssocID="{4B8C5533-3E44-4291-8C53-6334A71A88DA}" presName="node" presStyleLbl="node1" presStyleIdx="0" presStyleCnt="3">
        <dgm:presLayoutVars>
          <dgm:bulletEnabled val="1"/>
        </dgm:presLayoutVars>
      </dgm:prSet>
      <dgm:spPr/>
    </dgm:pt>
    <dgm:pt modelId="{EB5A119B-A362-4CD8-83E1-EA26F1A975A0}" type="pres">
      <dgm:prSet presAssocID="{EB0929ED-CC12-429F-B40E-3EF327BFB477}" presName="sibTrans" presStyleCnt="0"/>
      <dgm:spPr/>
    </dgm:pt>
    <dgm:pt modelId="{1141E8CB-3C72-4970-B112-F26FEAAB3A6D}" type="pres">
      <dgm:prSet presAssocID="{C938FB19-AFBB-4C02-8192-E04BF94012CF}" presName="node" presStyleLbl="node1" presStyleIdx="1" presStyleCnt="3">
        <dgm:presLayoutVars>
          <dgm:bulletEnabled val="1"/>
        </dgm:presLayoutVars>
      </dgm:prSet>
      <dgm:spPr/>
    </dgm:pt>
    <dgm:pt modelId="{79ABBD27-F799-430D-83F9-7EE2207BC980}" type="pres">
      <dgm:prSet presAssocID="{B72899B2-A3A7-405F-987D-E67ED13E130E}" presName="sibTrans" presStyleCnt="0"/>
      <dgm:spPr/>
    </dgm:pt>
    <dgm:pt modelId="{E9C7B681-D5F6-458D-8643-95936FDD2E0E}" type="pres">
      <dgm:prSet presAssocID="{0FF99D77-F082-4F53-866B-5635C8E9504D}" presName="node" presStyleLbl="node1" presStyleIdx="2" presStyleCnt="3">
        <dgm:presLayoutVars>
          <dgm:bulletEnabled val="1"/>
        </dgm:presLayoutVars>
      </dgm:prSet>
      <dgm:spPr/>
    </dgm:pt>
  </dgm:ptLst>
  <dgm:cxnLst>
    <dgm:cxn modelId="{A7F9AA0F-B2BB-407E-BAF9-8E860C4A6E4A}" srcId="{91460AE8-A21A-4146-AFDE-E59AD656C598}" destId="{4B8C5533-3E44-4291-8C53-6334A71A88DA}" srcOrd="0" destOrd="0" parTransId="{074041AF-4A9D-4171-AB71-0A6BD23FE4D8}" sibTransId="{EB0929ED-CC12-429F-B40E-3EF327BFB477}"/>
    <dgm:cxn modelId="{77D8C216-BE2F-49AA-8F37-27E0FBCDA1D9}" srcId="{4B8C5533-3E44-4291-8C53-6334A71A88DA}" destId="{D33D3B0E-16AD-41D1-96A8-0C302F4754B2}" srcOrd="0" destOrd="0" parTransId="{BB41E372-DF63-46FB-B9E2-604517B3908E}" sibTransId="{32EC366E-B915-475A-8F22-7ED5768082A9}"/>
    <dgm:cxn modelId="{5DC87E38-77BB-46ED-855C-D4DF8F847B69}" type="presOf" srcId="{91460AE8-A21A-4146-AFDE-E59AD656C598}" destId="{5BC93C7F-6CE2-457B-B201-34D55D410373}" srcOrd="0" destOrd="0" presId="urn:microsoft.com/office/officeart/2005/8/layout/default"/>
    <dgm:cxn modelId="{94EE043E-BBB4-432C-9A48-DF1591799AB3}" type="presOf" srcId="{D33D3B0E-16AD-41D1-96A8-0C302F4754B2}" destId="{7E8F376C-B1C4-4932-8A0C-5F682C7B8C98}" srcOrd="0" destOrd="1" presId="urn:microsoft.com/office/officeart/2005/8/layout/default"/>
    <dgm:cxn modelId="{964DE74E-AA4F-40AB-98E6-77E8F46922CB}" type="presOf" srcId="{4B8C5533-3E44-4291-8C53-6334A71A88DA}" destId="{7E8F376C-B1C4-4932-8A0C-5F682C7B8C98}" srcOrd="0" destOrd="0" presId="urn:microsoft.com/office/officeart/2005/8/layout/default"/>
    <dgm:cxn modelId="{E2A50374-4B6A-4A2E-ABB8-F6445F11911D}" type="presOf" srcId="{C938FB19-AFBB-4C02-8192-E04BF94012CF}" destId="{1141E8CB-3C72-4970-B112-F26FEAAB3A6D}" srcOrd="0" destOrd="0" presId="urn:microsoft.com/office/officeart/2005/8/layout/default"/>
    <dgm:cxn modelId="{9C2D8075-C23E-4B3B-B79B-3E2D2FF46DA5}" type="presOf" srcId="{4D0AA44C-4EE2-4832-9E4A-20ACE744A65A}" destId="{E9C7B681-D5F6-458D-8643-95936FDD2E0E}" srcOrd="0" destOrd="1" presId="urn:microsoft.com/office/officeart/2005/8/layout/default"/>
    <dgm:cxn modelId="{1A8DCD56-F5B5-420B-BF79-8CB8B8EFD77A}" srcId="{91460AE8-A21A-4146-AFDE-E59AD656C598}" destId="{0FF99D77-F082-4F53-866B-5635C8E9504D}" srcOrd="2" destOrd="0" parTransId="{48658923-F356-485F-AC41-4CA264F62984}" sibTransId="{B6751418-6048-43A1-98C8-86DDBB1D9D10}"/>
    <dgm:cxn modelId="{20D76C82-2144-4E16-A991-281C949F1DBC}" type="presOf" srcId="{67342693-AC81-4F62-A70A-05C34819AD1D}" destId="{7E8F376C-B1C4-4932-8A0C-5F682C7B8C98}" srcOrd="0" destOrd="2" presId="urn:microsoft.com/office/officeart/2005/8/layout/default"/>
    <dgm:cxn modelId="{F494B196-BE9D-45F1-8BE3-DA5B28F68E6C}" srcId="{0FF99D77-F082-4F53-866B-5635C8E9504D}" destId="{EE8F2CE4-AA8F-4EBE-BBC8-BC0827EE83E1}" srcOrd="1" destOrd="0" parTransId="{DB39EE1A-7809-4365-B2B4-B0913C8BF162}" sibTransId="{68AD9ABA-27D8-470B-BDFF-3572266553F3}"/>
    <dgm:cxn modelId="{4C58D69B-4611-421B-A580-5EE3B97AE977}" srcId="{D33D3B0E-16AD-41D1-96A8-0C302F4754B2}" destId="{67342693-AC81-4F62-A70A-05C34819AD1D}" srcOrd="0" destOrd="0" parTransId="{ED48BB35-5D07-4DEA-BCD3-EB81815A6491}" sibTransId="{03C06342-0378-47FA-9A59-C3FAFDE1CB0A}"/>
    <dgm:cxn modelId="{C6C946A6-4304-46B5-884B-91AA18E212C4}" type="presOf" srcId="{0FF99D77-F082-4F53-866B-5635C8E9504D}" destId="{E9C7B681-D5F6-458D-8643-95936FDD2E0E}" srcOrd="0" destOrd="0" presId="urn:microsoft.com/office/officeart/2005/8/layout/default"/>
    <dgm:cxn modelId="{02FC2DE9-DE84-4DF7-924E-C447D80EDECB}" srcId="{91460AE8-A21A-4146-AFDE-E59AD656C598}" destId="{C938FB19-AFBB-4C02-8192-E04BF94012CF}" srcOrd="1" destOrd="0" parTransId="{12782C74-3A07-4B44-BA81-49BB7059B141}" sibTransId="{B72899B2-A3A7-405F-987D-E67ED13E130E}"/>
    <dgm:cxn modelId="{EFF96EEE-CA4C-4D20-AF27-E73076678D01}" type="presOf" srcId="{EE8F2CE4-AA8F-4EBE-BBC8-BC0827EE83E1}" destId="{E9C7B681-D5F6-458D-8643-95936FDD2E0E}" srcOrd="0" destOrd="2" presId="urn:microsoft.com/office/officeart/2005/8/layout/default"/>
    <dgm:cxn modelId="{5C3115FD-6B46-4384-A412-B2C961977A72}" srcId="{0FF99D77-F082-4F53-866B-5635C8E9504D}" destId="{4D0AA44C-4EE2-4832-9E4A-20ACE744A65A}" srcOrd="0" destOrd="0" parTransId="{6F7DB1EC-11D6-4922-A549-480568FC1ECE}" sibTransId="{CCF99313-6A5A-4B8D-9AFA-0E12E7DE6837}"/>
    <dgm:cxn modelId="{46CF45FF-751A-46E4-BC77-CAC7EBC5968F}" type="presParOf" srcId="{5BC93C7F-6CE2-457B-B201-34D55D410373}" destId="{7E8F376C-B1C4-4932-8A0C-5F682C7B8C98}" srcOrd="0" destOrd="0" presId="urn:microsoft.com/office/officeart/2005/8/layout/default"/>
    <dgm:cxn modelId="{8867E116-75A8-4E12-860E-9077DA54CE42}" type="presParOf" srcId="{5BC93C7F-6CE2-457B-B201-34D55D410373}" destId="{EB5A119B-A362-4CD8-83E1-EA26F1A975A0}" srcOrd="1" destOrd="0" presId="urn:microsoft.com/office/officeart/2005/8/layout/default"/>
    <dgm:cxn modelId="{BDC73BCB-1F54-417F-86DA-9FBCEB9B6A6C}" type="presParOf" srcId="{5BC93C7F-6CE2-457B-B201-34D55D410373}" destId="{1141E8CB-3C72-4970-B112-F26FEAAB3A6D}" srcOrd="2" destOrd="0" presId="urn:microsoft.com/office/officeart/2005/8/layout/default"/>
    <dgm:cxn modelId="{9B292C7A-4662-4826-84AB-EF3FA1DA2355}" type="presParOf" srcId="{5BC93C7F-6CE2-457B-B201-34D55D410373}" destId="{79ABBD27-F799-430D-83F9-7EE2207BC980}" srcOrd="3" destOrd="0" presId="urn:microsoft.com/office/officeart/2005/8/layout/default"/>
    <dgm:cxn modelId="{D0C9DBB3-C5C0-456D-9CBB-3F0450955347}" type="presParOf" srcId="{5BC93C7F-6CE2-457B-B201-34D55D410373}" destId="{E9C7B681-D5F6-458D-8643-95936FDD2E0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364B80-66C8-4AA8-9ABE-078E8E171041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2084CE-AB83-47D7-83FA-D58EA876C196}">
      <dgm:prSet/>
      <dgm:spPr>
        <a:solidFill>
          <a:schemeClr val="accent2"/>
        </a:solidFill>
      </dgm:spPr>
      <dgm:t>
        <a:bodyPr/>
        <a:lstStyle/>
        <a:p>
          <a:r>
            <a:rPr lang="en-US"/>
            <a:t>P</a:t>
          </a:r>
          <a:r>
            <a:rPr lang="en-US" b="0" i="0"/>
            <a:t>rovides individualized employment, education-related services, and training to assist youth and adults with disabilities achieve their employment goal.</a:t>
          </a:r>
          <a:endParaRPr lang="en-US"/>
        </a:p>
      </dgm:t>
    </dgm:pt>
    <dgm:pt modelId="{08017B4A-82C8-4219-9E94-C8A23416D628}" type="parTrans" cxnId="{A139E336-83D8-452B-9628-B17B82743B5B}">
      <dgm:prSet/>
      <dgm:spPr/>
      <dgm:t>
        <a:bodyPr/>
        <a:lstStyle/>
        <a:p>
          <a:endParaRPr lang="en-US"/>
        </a:p>
      </dgm:t>
    </dgm:pt>
    <dgm:pt modelId="{D1571053-B741-437A-87BE-DB0FB531326C}" type="sibTrans" cxnId="{A139E336-83D8-452B-9628-B17B82743B5B}">
      <dgm:prSet/>
      <dgm:spPr/>
      <dgm:t>
        <a:bodyPr/>
        <a:lstStyle/>
        <a:p>
          <a:endParaRPr lang="en-US"/>
        </a:p>
      </dgm:t>
    </dgm:pt>
    <dgm:pt modelId="{269DC07B-6706-4910-81AE-DD5748A530F7}">
      <dgm:prSet/>
      <dgm:spPr>
        <a:solidFill>
          <a:schemeClr val="accent2"/>
        </a:solidFill>
      </dgm:spPr>
      <dgm:t>
        <a:bodyPr/>
        <a:lstStyle/>
        <a:p>
          <a:r>
            <a:rPr lang="en-US"/>
            <a:t>D</a:t>
          </a:r>
          <a:r>
            <a:rPr lang="en-US" b="0" i="0"/>
            <a:t>esigned specifically to meet the needs of each individual</a:t>
          </a:r>
          <a:endParaRPr lang="en-US"/>
        </a:p>
      </dgm:t>
    </dgm:pt>
    <dgm:pt modelId="{3A978B46-B3FD-4B9A-95A2-F491EDB8EB40}" type="parTrans" cxnId="{4F6DB6D1-72B6-475D-A506-D3CBD4AE98EF}">
      <dgm:prSet/>
      <dgm:spPr/>
      <dgm:t>
        <a:bodyPr/>
        <a:lstStyle/>
        <a:p>
          <a:endParaRPr lang="en-US"/>
        </a:p>
      </dgm:t>
    </dgm:pt>
    <dgm:pt modelId="{1281127A-FC31-4016-8BEE-329482EF8D14}" type="sibTrans" cxnId="{4F6DB6D1-72B6-475D-A506-D3CBD4AE98EF}">
      <dgm:prSet/>
      <dgm:spPr/>
      <dgm:t>
        <a:bodyPr/>
        <a:lstStyle/>
        <a:p>
          <a:endParaRPr lang="en-US"/>
        </a:p>
      </dgm:t>
    </dgm:pt>
    <dgm:pt modelId="{4471FC7D-F946-47B3-B1AF-C9D6658596E7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Services available through VRS field offices statewide may include:</a:t>
          </a:r>
          <a:endParaRPr lang="en-US"/>
        </a:p>
      </dgm:t>
    </dgm:pt>
    <dgm:pt modelId="{ABEA21EC-4174-4E6F-B2B4-BD6DCE55B4B9}" type="parTrans" cxnId="{2E099EDC-E862-4163-B035-D8AF9A1336F0}">
      <dgm:prSet/>
      <dgm:spPr/>
      <dgm:t>
        <a:bodyPr/>
        <a:lstStyle/>
        <a:p>
          <a:endParaRPr lang="en-US"/>
        </a:p>
      </dgm:t>
    </dgm:pt>
    <dgm:pt modelId="{F6F95ECD-5EAD-4CFF-8DB6-881DDCDF7142}" type="sibTrans" cxnId="{2E099EDC-E862-4163-B035-D8AF9A1336F0}">
      <dgm:prSet/>
      <dgm:spPr/>
      <dgm:t>
        <a:bodyPr/>
        <a:lstStyle/>
        <a:p>
          <a:endParaRPr lang="en-US"/>
        </a:p>
      </dgm:t>
    </dgm:pt>
    <dgm:pt modelId="{9EEE72B4-6CB1-457A-82AC-0DDE1C7A71DE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Employment Services</a:t>
          </a:r>
          <a:endParaRPr lang="en-US"/>
        </a:p>
      </dgm:t>
    </dgm:pt>
    <dgm:pt modelId="{95FE556C-9731-4338-806B-1E701E52DAFA}" type="parTrans" cxnId="{7DAB1469-9CA1-4D21-8E63-64D6B2A3EA08}">
      <dgm:prSet/>
      <dgm:spPr/>
      <dgm:t>
        <a:bodyPr/>
        <a:lstStyle/>
        <a:p>
          <a:endParaRPr lang="en-US"/>
        </a:p>
      </dgm:t>
    </dgm:pt>
    <dgm:pt modelId="{FE208573-46DF-4783-B7E3-A349EE479E01}" type="sibTrans" cxnId="{7DAB1469-9CA1-4D21-8E63-64D6B2A3EA08}">
      <dgm:prSet/>
      <dgm:spPr/>
      <dgm:t>
        <a:bodyPr/>
        <a:lstStyle/>
        <a:p>
          <a:endParaRPr lang="en-US"/>
        </a:p>
      </dgm:t>
    </dgm:pt>
    <dgm:pt modelId="{DB97D5A8-72F6-4F39-AEA9-8A7BB0AA10FA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Counseling and Guidance</a:t>
          </a:r>
          <a:endParaRPr lang="en-US"/>
        </a:p>
      </dgm:t>
    </dgm:pt>
    <dgm:pt modelId="{F2FDBA3E-BEC4-45A6-B185-F442CD6D2F7F}" type="parTrans" cxnId="{8B0A6367-57D1-4202-9F5B-74B3435B86B7}">
      <dgm:prSet/>
      <dgm:spPr/>
      <dgm:t>
        <a:bodyPr/>
        <a:lstStyle/>
        <a:p>
          <a:endParaRPr lang="en-US"/>
        </a:p>
      </dgm:t>
    </dgm:pt>
    <dgm:pt modelId="{D149A0A4-0EB2-4263-ADB2-3BB031144DEC}" type="sibTrans" cxnId="{8B0A6367-57D1-4202-9F5B-74B3435B86B7}">
      <dgm:prSet/>
      <dgm:spPr/>
      <dgm:t>
        <a:bodyPr/>
        <a:lstStyle/>
        <a:p>
          <a:endParaRPr lang="en-US"/>
        </a:p>
      </dgm:t>
    </dgm:pt>
    <dgm:pt modelId="{1916BAB5-4CAF-4589-94C7-5F70FD38521F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Assistive Technology</a:t>
          </a:r>
          <a:endParaRPr lang="en-US"/>
        </a:p>
      </dgm:t>
    </dgm:pt>
    <dgm:pt modelId="{8753B5C7-8536-4DF3-AC08-A51A9D5D0BE6}" type="parTrans" cxnId="{4BB174FF-0CCB-40E5-8FC7-6509381AEC7C}">
      <dgm:prSet/>
      <dgm:spPr/>
      <dgm:t>
        <a:bodyPr/>
        <a:lstStyle/>
        <a:p>
          <a:endParaRPr lang="en-US"/>
        </a:p>
      </dgm:t>
    </dgm:pt>
    <dgm:pt modelId="{6F3B5D4A-0A38-4F98-96B5-B7125F3F5BB8}" type="sibTrans" cxnId="{4BB174FF-0CCB-40E5-8FC7-6509381AEC7C}">
      <dgm:prSet/>
      <dgm:spPr/>
      <dgm:t>
        <a:bodyPr/>
        <a:lstStyle/>
        <a:p>
          <a:endParaRPr lang="en-US"/>
        </a:p>
      </dgm:t>
    </dgm:pt>
    <dgm:pt modelId="{14B3B1D9-5B2D-44DE-B1C4-0A453A3D84BC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Transition Services</a:t>
          </a:r>
          <a:endParaRPr lang="en-US"/>
        </a:p>
      </dgm:t>
    </dgm:pt>
    <dgm:pt modelId="{4CAF13F3-20FB-4EC3-BE39-CBF516BEAAA0}" type="parTrans" cxnId="{9316BE56-071C-481E-BE4E-D342DC17444D}">
      <dgm:prSet/>
      <dgm:spPr/>
      <dgm:t>
        <a:bodyPr/>
        <a:lstStyle/>
        <a:p>
          <a:endParaRPr lang="en-US"/>
        </a:p>
      </dgm:t>
    </dgm:pt>
    <dgm:pt modelId="{E358BB0C-F614-4B79-8578-D23EDEA20397}" type="sibTrans" cxnId="{9316BE56-071C-481E-BE4E-D342DC17444D}">
      <dgm:prSet/>
      <dgm:spPr/>
      <dgm:t>
        <a:bodyPr/>
        <a:lstStyle/>
        <a:p>
          <a:endParaRPr lang="en-US"/>
        </a:p>
      </dgm:t>
    </dgm:pt>
    <dgm:pt modelId="{1BBF3A17-BFF3-47F6-983D-B6DAB1787CF6}">
      <dgm:prSet/>
      <dgm:spPr>
        <a:solidFill>
          <a:schemeClr val="accent2"/>
        </a:solidFill>
      </dgm:spPr>
      <dgm:t>
        <a:bodyPr/>
        <a:lstStyle/>
        <a:p>
          <a:r>
            <a:rPr lang="en-US" b="0" i="0" dirty="0"/>
            <a:t>Educational Services</a:t>
          </a:r>
          <a:endParaRPr lang="en-US" dirty="0"/>
        </a:p>
      </dgm:t>
    </dgm:pt>
    <dgm:pt modelId="{AD14ED83-8070-44D5-815F-5D29702D5BD7}" type="parTrans" cxnId="{7F46B164-810E-4A5B-90C1-243003A63BB8}">
      <dgm:prSet/>
      <dgm:spPr/>
      <dgm:t>
        <a:bodyPr/>
        <a:lstStyle/>
        <a:p>
          <a:endParaRPr lang="en-US"/>
        </a:p>
      </dgm:t>
    </dgm:pt>
    <dgm:pt modelId="{6AC62253-EF84-4B30-86B6-CACD0E57C29A}" type="sibTrans" cxnId="{7F46B164-810E-4A5B-90C1-243003A63BB8}">
      <dgm:prSet/>
      <dgm:spPr/>
      <dgm:t>
        <a:bodyPr/>
        <a:lstStyle/>
        <a:p>
          <a:endParaRPr lang="en-US"/>
        </a:p>
      </dgm:t>
    </dgm:pt>
    <dgm:pt modelId="{1D2EF8D1-86DD-4119-9888-F7070271C71C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Job Training</a:t>
          </a:r>
          <a:endParaRPr lang="en-US"/>
        </a:p>
      </dgm:t>
    </dgm:pt>
    <dgm:pt modelId="{F4BF8093-50BF-4D51-BE5A-AC6EA874889B}" type="parTrans" cxnId="{96E44CB4-FE20-43ED-A6EE-DC3E29FF884E}">
      <dgm:prSet/>
      <dgm:spPr/>
      <dgm:t>
        <a:bodyPr/>
        <a:lstStyle/>
        <a:p>
          <a:endParaRPr lang="en-US"/>
        </a:p>
      </dgm:t>
    </dgm:pt>
    <dgm:pt modelId="{A66E9B48-5D14-493D-9760-5D4496438702}" type="sibTrans" cxnId="{96E44CB4-FE20-43ED-A6EE-DC3E29FF884E}">
      <dgm:prSet/>
      <dgm:spPr/>
      <dgm:t>
        <a:bodyPr/>
        <a:lstStyle/>
        <a:p>
          <a:endParaRPr lang="en-US"/>
        </a:p>
      </dgm:t>
    </dgm:pt>
    <dgm:pt modelId="{348EEC32-FDB3-41F8-8A35-88B1F68ADD6D}">
      <dgm:prSet/>
      <dgm:spPr>
        <a:solidFill>
          <a:schemeClr val="accent2"/>
        </a:solidFill>
      </dgm:spPr>
      <dgm:t>
        <a:bodyPr/>
        <a:lstStyle/>
        <a:p>
          <a:r>
            <a:rPr lang="en-US" b="0" i="0" dirty="0"/>
            <a:t>Vocational Assessment</a:t>
          </a:r>
          <a:endParaRPr lang="en-US" dirty="0"/>
        </a:p>
      </dgm:t>
    </dgm:pt>
    <dgm:pt modelId="{0FEB484A-4BE1-43FF-A0F7-0162DBC9D1A4}" type="parTrans" cxnId="{3DB4D741-83D2-4CBC-B7F6-610EB82087F2}">
      <dgm:prSet/>
      <dgm:spPr/>
      <dgm:t>
        <a:bodyPr/>
        <a:lstStyle/>
        <a:p>
          <a:endParaRPr lang="en-US"/>
        </a:p>
      </dgm:t>
    </dgm:pt>
    <dgm:pt modelId="{C431FDEA-6389-4312-A11B-E88FF5B09BA9}" type="sibTrans" cxnId="{3DB4D741-83D2-4CBC-B7F6-610EB82087F2}">
      <dgm:prSet/>
      <dgm:spPr/>
      <dgm:t>
        <a:bodyPr/>
        <a:lstStyle/>
        <a:p>
          <a:endParaRPr lang="en-US"/>
        </a:p>
      </dgm:t>
    </dgm:pt>
    <dgm:pt modelId="{A8D7ADD8-5590-47FA-9226-70EAA980DE0A}">
      <dgm:prSet/>
      <dgm:spPr>
        <a:solidFill>
          <a:schemeClr val="accent2"/>
        </a:solidFill>
      </dgm:spPr>
      <dgm:t>
        <a:bodyPr/>
        <a:lstStyle/>
        <a:p>
          <a:r>
            <a:rPr lang="en-US" b="0" i="0"/>
            <a:t>Other Rehabilitation Services</a:t>
          </a:r>
          <a:endParaRPr lang="en-US"/>
        </a:p>
      </dgm:t>
    </dgm:pt>
    <dgm:pt modelId="{360B023D-3DB2-48CF-A283-E4D1C580FFA3}" type="parTrans" cxnId="{A9D53B9F-9963-444F-A462-0F956F55E980}">
      <dgm:prSet/>
      <dgm:spPr/>
      <dgm:t>
        <a:bodyPr/>
        <a:lstStyle/>
        <a:p>
          <a:endParaRPr lang="en-US"/>
        </a:p>
      </dgm:t>
    </dgm:pt>
    <dgm:pt modelId="{EF5E2814-4A99-4FBE-943A-31E565CFF7B9}" type="sibTrans" cxnId="{A9D53B9F-9963-444F-A462-0F956F55E980}">
      <dgm:prSet/>
      <dgm:spPr/>
      <dgm:t>
        <a:bodyPr/>
        <a:lstStyle/>
        <a:p>
          <a:endParaRPr lang="en-US"/>
        </a:p>
      </dgm:t>
    </dgm:pt>
    <dgm:pt modelId="{FF4B800D-817C-44B6-B376-3E0725B7D322}" type="pres">
      <dgm:prSet presAssocID="{DD364B80-66C8-4AA8-9ABE-078E8E171041}" presName="cycle" presStyleCnt="0">
        <dgm:presLayoutVars>
          <dgm:dir/>
          <dgm:resizeHandles val="exact"/>
        </dgm:presLayoutVars>
      </dgm:prSet>
      <dgm:spPr/>
    </dgm:pt>
    <dgm:pt modelId="{82D15D24-8D31-49AA-B37D-184343302BA0}" type="pres">
      <dgm:prSet presAssocID="{062084CE-AB83-47D7-83FA-D58EA876C196}" presName="node" presStyleLbl="node1" presStyleIdx="0" presStyleCnt="1">
        <dgm:presLayoutVars>
          <dgm:bulletEnabled val="1"/>
        </dgm:presLayoutVars>
      </dgm:prSet>
      <dgm:spPr/>
    </dgm:pt>
  </dgm:ptLst>
  <dgm:cxnLst>
    <dgm:cxn modelId="{10303C10-9594-42C7-8E5B-363B1B41A8C2}" type="presOf" srcId="{1BBF3A17-BFF3-47F6-983D-B6DAB1787CF6}" destId="{82D15D24-8D31-49AA-B37D-184343302BA0}" srcOrd="0" destOrd="7" presId="urn:microsoft.com/office/officeart/2005/8/layout/cycle5"/>
    <dgm:cxn modelId="{A139E336-83D8-452B-9628-B17B82743B5B}" srcId="{DD364B80-66C8-4AA8-9ABE-078E8E171041}" destId="{062084CE-AB83-47D7-83FA-D58EA876C196}" srcOrd="0" destOrd="0" parTransId="{08017B4A-82C8-4219-9E94-C8A23416D628}" sibTransId="{D1571053-B741-437A-87BE-DB0FB531326C}"/>
    <dgm:cxn modelId="{106F7E38-17CB-4048-A4B2-FA9AEF8939B7}" type="presOf" srcId="{DB97D5A8-72F6-4F39-AEA9-8A7BB0AA10FA}" destId="{82D15D24-8D31-49AA-B37D-184343302BA0}" srcOrd="0" destOrd="4" presId="urn:microsoft.com/office/officeart/2005/8/layout/cycle5"/>
    <dgm:cxn modelId="{3DB4D741-83D2-4CBC-B7F6-610EB82087F2}" srcId="{4471FC7D-F946-47B3-B1AF-C9D6658596E7}" destId="{348EEC32-FDB3-41F8-8A35-88B1F68ADD6D}" srcOrd="6" destOrd="0" parTransId="{0FEB484A-4BE1-43FF-A0F7-0162DBC9D1A4}" sibTransId="{C431FDEA-6389-4312-A11B-E88FF5B09BA9}"/>
    <dgm:cxn modelId="{7F46B164-810E-4A5B-90C1-243003A63BB8}" srcId="{4471FC7D-F946-47B3-B1AF-C9D6658596E7}" destId="{1BBF3A17-BFF3-47F6-983D-B6DAB1787CF6}" srcOrd="4" destOrd="0" parTransId="{AD14ED83-8070-44D5-815F-5D29702D5BD7}" sibTransId="{6AC62253-EF84-4B30-86B6-CACD0E57C29A}"/>
    <dgm:cxn modelId="{8B0A6367-57D1-4202-9F5B-74B3435B86B7}" srcId="{4471FC7D-F946-47B3-B1AF-C9D6658596E7}" destId="{DB97D5A8-72F6-4F39-AEA9-8A7BB0AA10FA}" srcOrd="1" destOrd="0" parTransId="{F2FDBA3E-BEC4-45A6-B185-F442CD6D2F7F}" sibTransId="{D149A0A4-0EB2-4263-ADB2-3BB031144DEC}"/>
    <dgm:cxn modelId="{7DAB1469-9CA1-4D21-8E63-64D6B2A3EA08}" srcId="{4471FC7D-F946-47B3-B1AF-C9D6658596E7}" destId="{9EEE72B4-6CB1-457A-82AC-0DDE1C7A71DE}" srcOrd="0" destOrd="0" parTransId="{95FE556C-9731-4338-806B-1E701E52DAFA}" sibTransId="{FE208573-46DF-4783-B7E3-A349EE479E01}"/>
    <dgm:cxn modelId="{9316BE56-071C-481E-BE4E-D342DC17444D}" srcId="{4471FC7D-F946-47B3-B1AF-C9D6658596E7}" destId="{14B3B1D9-5B2D-44DE-B1C4-0A453A3D84BC}" srcOrd="3" destOrd="0" parTransId="{4CAF13F3-20FB-4EC3-BE39-CBF516BEAAA0}" sibTransId="{E358BB0C-F614-4B79-8578-D23EDEA20397}"/>
    <dgm:cxn modelId="{353B0378-D008-4FF8-A0BA-46825FCAB195}" type="presOf" srcId="{14B3B1D9-5B2D-44DE-B1C4-0A453A3D84BC}" destId="{82D15D24-8D31-49AA-B37D-184343302BA0}" srcOrd="0" destOrd="6" presId="urn:microsoft.com/office/officeart/2005/8/layout/cycle5"/>
    <dgm:cxn modelId="{DA53F97D-48E1-49B5-977C-4F48D5ABC519}" type="presOf" srcId="{4471FC7D-F946-47B3-B1AF-C9D6658596E7}" destId="{82D15D24-8D31-49AA-B37D-184343302BA0}" srcOrd="0" destOrd="2" presId="urn:microsoft.com/office/officeart/2005/8/layout/cycle5"/>
    <dgm:cxn modelId="{06887380-75AA-41F9-8A99-FEB845CAF51D}" type="presOf" srcId="{9EEE72B4-6CB1-457A-82AC-0DDE1C7A71DE}" destId="{82D15D24-8D31-49AA-B37D-184343302BA0}" srcOrd="0" destOrd="3" presId="urn:microsoft.com/office/officeart/2005/8/layout/cycle5"/>
    <dgm:cxn modelId="{A9D53B9F-9963-444F-A462-0F956F55E980}" srcId="{4471FC7D-F946-47B3-B1AF-C9D6658596E7}" destId="{A8D7ADD8-5590-47FA-9226-70EAA980DE0A}" srcOrd="7" destOrd="0" parTransId="{360B023D-3DB2-48CF-A283-E4D1C580FFA3}" sibTransId="{EF5E2814-4A99-4FBE-943A-31E565CFF7B9}"/>
    <dgm:cxn modelId="{96E44CB4-FE20-43ED-A6EE-DC3E29FF884E}" srcId="{4471FC7D-F946-47B3-B1AF-C9D6658596E7}" destId="{1D2EF8D1-86DD-4119-9888-F7070271C71C}" srcOrd="5" destOrd="0" parTransId="{F4BF8093-50BF-4D51-BE5A-AC6EA874889B}" sibTransId="{A66E9B48-5D14-493D-9760-5D4496438702}"/>
    <dgm:cxn modelId="{9D3763B5-2AA6-494C-B27F-8927319C8E38}" type="presOf" srcId="{1D2EF8D1-86DD-4119-9888-F7070271C71C}" destId="{82D15D24-8D31-49AA-B37D-184343302BA0}" srcOrd="0" destOrd="8" presId="urn:microsoft.com/office/officeart/2005/8/layout/cycle5"/>
    <dgm:cxn modelId="{042B44C7-D27B-448C-89F6-D6E1FE8E3021}" type="presOf" srcId="{062084CE-AB83-47D7-83FA-D58EA876C196}" destId="{82D15D24-8D31-49AA-B37D-184343302BA0}" srcOrd="0" destOrd="0" presId="urn:microsoft.com/office/officeart/2005/8/layout/cycle5"/>
    <dgm:cxn modelId="{2A9AABC8-270A-4CCE-8465-A3206F381358}" type="presOf" srcId="{348EEC32-FDB3-41F8-8A35-88B1F68ADD6D}" destId="{82D15D24-8D31-49AA-B37D-184343302BA0}" srcOrd="0" destOrd="9" presId="urn:microsoft.com/office/officeart/2005/8/layout/cycle5"/>
    <dgm:cxn modelId="{4F6DB6D1-72B6-475D-A506-D3CBD4AE98EF}" srcId="{062084CE-AB83-47D7-83FA-D58EA876C196}" destId="{269DC07B-6706-4910-81AE-DD5748A530F7}" srcOrd="0" destOrd="0" parTransId="{3A978B46-B3FD-4B9A-95A2-F491EDB8EB40}" sibTransId="{1281127A-FC31-4016-8BEE-329482EF8D14}"/>
    <dgm:cxn modelId="{881846D2-F3CA-4F5E-AE2E-274D4A0C191B}" type="presOf" srcId="{DD364B80-66C8-4AA8-9ABE-078E8E171041}" destId="{FF4B800D-817C-44B6-B376-3E0725B7D322}" srcOrd="0" destOrd="0" presId="urn:microsoft.com/office/officeart/2005/8/layout/cycle5"/>
    <dgm:cxn modelId="{763B81D3-666D-40D5-870E-94BE61BF9071}" type="presOf" srcId="{A8D7ADD8-5590-47FA-9226-70EAA980DE0A}" destId="{82D15D24-8D31-49AA-B37D-184343302BA0}" srcOrd="0" destOrd="10" presId="urn:microsoft.com/office/officeart/2005/8/layout/cycle5"/>
    <dgm:cxn modelId="{0796B1D6-5BF9-4A47-A415-B4E141BA4DE2}" type="presOf" srcId="{1916BAB5-4CAF-4589-94C7-5F70FD38521F}" destId="{82D15D24-8D31-49AA-B37D-184343302BA0}" srcOrd="0" destOrd="5" presId="urn:microsoft.com/office/officeart/2005/8/layout/cycle5"/>
    <dgm:cxn modelId="{2E099EDC-E862-4163-B035-D8AF9A1336F0}" srcId="{062084CE-AB83-47D7-83FA-D58EA876C196}" destId="{4471FC7D-F946-47B3-B1AF-C9D6658596E7}" srcOrd="1" destOrd="0" parTransId="{ABEA21EC-4174-4E6F-B2B4-BD6DCE55B4B9}" sibTransId="{F6F95ECD-5EAD-4CFF-8DB6-881DDCDF7142}"/>
    <dgm:cxn modelId="{4BB174FF-0CCB-40E5-8FC7-6509381AEC7C}" srcId="{4471FC7D-F946-47B3-B1AF-C9D6658596E7}" destId="{1916BAB5-4CAF-4589-94C7-5F70FD38521F}" srcOrd="2" destOrd="0" parTransId="{8753B5C7-8536-4DF3-AC08-A51A9D5D0BE6}" sibTransId="{6F3B5D4A-0A38-4F98-96B5-B7125F3F5BB8}"/>
    <dgm:cxn modelId="{0E46C2FF-2B65-451B-B08F-DEAD43129DFF}" type="presOf" srcId="{269DC07B-6706-4910-81AE-DD5748A530F7}" destId="{82D15D24-8D31-49AA-B37D-184343302BA0}" srcOrd="0" destOrd="1" presId="urn:microsoft.com/office/officeart/2005/8/layout/cycle5"/>
    <dgm:cxn modelId="{94701D99-FE91-40F6-88FF-A1A83AAF4C8F}" type="presParOf" srcId="{FF4B800D-817C-44B6-B376-3E0725B7D322}" destId="{82D15D24-8D31-49AA-B37D-184343302BA0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7F43D-B759-49D6-905B-3BF31D6B6757}">
      <dsp:nvSpPr>
        <dsp:cNvPr id="0" name=""/>
        <dsp:cNvSpPr/>
      </dsp:nvSpPr>
      <dsp:spPr>
        <a:xfrm>
          <a:off x="0" y="902476"/>
          <a:ext cx="8229600" cy="32398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65760" rIns="170688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Your </a:t>
          </a:r>
          <a:r>
            <a:rPr lang="en-US" sz="2400" b="0" i="0" kern="1200" dirty="0"/>
            <a:t>employer:</a:t>
          </a:r>
          <a:endParaRPr lang="en-US" sz="2400" kern="1200" dirty="0"/>
        </a:p>
      </dsp:txBody>
      <dsp:txXfrm>
        <a:off x="0" y="902476"/>
        <a:ext cx="8229600" cy="1749517"/>
      </dsp:txXfrm>
    </dsp:sp>
    <dsp:sp modelId="{64719554-3C6D-451A-A9E8-22893EEF5B0B}">
      <dsp:nvSpPr>
        <dsp:cNvPr id="0" name=""/>
        <dsp:cNvSpPr/>
      </dsp:nvSpPr>
      <dsp:spPr>
        <a:xfrm>
          <a:off x="0" y="1773940"/>
          <a:ext cx="2057399" cy="15391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Cannot fail to hire or promote you because of your diabetes</a:t>
          </a:r>
          <a:endParaRPr lang="en-US" sz="1600" kern="1200" dirty="0"/>
        </a:p>
      </dsp:txBody>
      <dsp:txXfrm>
        <a:off x="0" y="1773940"/>
        <a:ext cx="2057399" cy="1539151"/>
      </dsp:txXfrm>
    </dsp:sp>
    <dsp:sp modelId="{BCCF2FFE-5015-4CD3-B0A3-3FDC45E5ACE4}">
      <dsp:nvSpPr>
        <dsp:cNvPr id="0" name=""/>
        <dsp:cNvSpPr/>
      </dsp:nvSpPr>
      <dsp:spPr>
        <a:xfrm>
          <a:off x="2074538" y="1773940"/>
          <a:ext cx="2057399" cy="1539151"/>
        </a:xfrm>
        <a:prstGeom prst="rect">
          <a:avLst/>
        </a:prstGeom>
        <a:solidFill>
          <a:schemeClr val="accent2">
            <a:tint val="40000"/>
            <a:alpha val="90000"/>
            <a:hueOff val="2244906"/>
            <a:satOff val="-20744"/>
            <a:lumOff val="-233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244906"/>
              <a:satOff val="-20744"/>
              <a:lumOff val="-23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Cannot terminate you because of your diabetes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-unless you pose a “</a:t>
          </a:r>
          <a:r>
            <a:rPr lang="en-US" sz="1600" b="0" i="0" u="sng" kern="1200" dirty="0">
              <a:hlinkClick xmlns:r="http://schemas.openxmlformats.org/officeDocument/2006/relationships" r:id="rId1"/>
            </a:rPr>
            <a:t>direct threat</a:t>
          </a:r>
          <a:r>
            <a:rPr lang="en-US" sz="1600" b="0" i="0" kern="1200" dirty="0"/>
            <a:t>”</a:t>
          </a:r>
          <a:endParaRPr lang="en-US" sz="1600" kern="1200" dirty="0"/>
        </a:p>
      </dsp:txBody>
      <dsp:txXfrm>
        <a:off x="2074538" y="1773940"/>
        <a:ext cx="2057399" cy="1539151"/>
      </dsp:txXfrm>
    </dsp:sp>
    <dsp:sp modelId="{DE174CEB-9A45-4869-B66B-48458D740EC4}">
      <dsp:nvSpPr>
        <dsp:cNvPr id="0" name=""/>
        <dsp:cNvSpPr/>
      </dsp:nvSpPr>
      <dsp:spPr>
        <a:xfrm>
          <a:off x="4131938" y="1773940"/>
          <a:ext cx="2057399" cy="1539151"/>
        </a:xfrm>
        <a:prstGeom prst="rect">
          <a:avLst/>
        </a:prstGeom>
        <a:solidFill>
          <a:schemeClr val="accent2">
            <a:tint val="40000"/>
            <a:alpha val="90000"/>
            <a:hueOff val="4489812"/>
            <a:satOff val="-41488"/>
            <a:lumOff val="-467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489812"/>
              <a:satOff val="-41488"/>
              <a:lumOff val="-46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Must provide you with reasonable accommodations that help you perform the essential functions of your job</a:t>
          </a:r>
          <a:endParaRPr lang="en-US" sz="1600" kern="1200" dirty="0"/>
        </a:p>
      </dsp:txBody>
      <dsp:txXfrm>
        <a:off x="4131938" y="1773940"/>
        <a:ext cx="2057399" cy="1539151"/>
      </dsp:txXfrm>
    </dsp:sp>
    <dsp:sp modelId="{3A0320C1-973C-4E2F-88C0-D1ADF12272DE}">
      <dsp:nvSpPr>
        <dsp:cNvPr id="0" name=""/>
        <dsp:cNvSpPr/>
      </dsp:nvSpPr>
      <dsp:spPr>
        <a:xfrm>
          <a:off x="6172200" y="1773940"/>
          <a:ext cx="2057399" cy="1539151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Cannot discriminate about employer-provided </a:t>
          </a:r>
          <a:r>
            <a:rPr lang="en-US" sz="1600" b="0" i="0" u="sng" kern="1200" dirty="0">
              <a:hlinkClick xmlns:r="http://schemas.openxmlformats.org/officeDocument/2006/relationships" r:id="rId2"/>
            </a:rPr>
            <a:t>health insurance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6172200" y="1773940"/>
        <a:ext cx="2057399" cy="1539151"/>
      </dsp:txXfrm>
    </dsp:sp>
    <dsp:sp modelId="{AEBEC3E2-4F05-4CBA-ACD6-77B2DF06EB8D}">
      <dsp:nvSpPr>
        <dsp:cNvPr id="0" name=""/>
        <dsp:cNvSpPr/>
      </dsp:nvSpPr>
      <dsp:spPr>
        <a:xfrm rot="10800000">
          <a:off x="0" y="182"/>
          <a:ext cx="8229600" cy="936760"/>
        </a:xfrm>
        <a:prstGeom prst="upArrowCallou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You are protected from discrimination because of your diabetes</a:t>
          </a:r>
          <a:endParaRPr lang="en-US" sz="2400" kern="1200" dirty="0"/>
        </a:p>
      </dsp:txBody>
      <dsp:txXfrm rot="10800000">
        <a:off x="0" y="182"/>
        <a:ext cx="8229600" cy="6086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33867C-5B72-49FF-9F88-A8F6F4178D9B}">
      <dsp:nvSpPr>
        <dsp:cNvPr id="0" name=""/>
        <dsp:cNvSpPr/>
      </dsp:nvSpPr>
      <dsp:spPr>
        <a:xfrm>
          <a:off x="0" y="4536401"/>
          <a:ext cx="4718785" cy="99245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*All </a:t>
          </a:r>
          <a:r>
            <a:rPr lang="en-US" sz="1400" b="1" kern="1200"/>
            <a:t>states</a:t>
          </a:r>
          <a:r>
            <a:rPr lang="en-US" sz="1400" kern="1200"/>
            <a:t> have their own anti-discrimination laws and agencies responsible for enforcing those laws. Some state anti-discrimination laws provide more comprehensive protection than do the federal laws.</a:t>
          </a:r>
        </a:p>
      </dsp:txBody>
      <dsp:txXfrm>
        <a:off x="0" y="4536401"/>
        <a:ext cx="4718785" cy="992453"/>
      </dsp:txXfrm>
    </dsp:sp>
    <dsp:sp modelId="{3B445B85-9017-4F52-8B63-F78358787F12}">
      <dsp:nvSpPr>
        <dsp:cNvPr id="0" name=""/>
        <dsp:cNvSpPr/>
      </dsp:nvSpPr>
      <dsp:spPr>
        <a:xfrm rot="10800000">
          <a:off x="0" y="3024894"/>
          <a:ext cx="4718785" cy="1526393"/>
        </a:xfrm>
        <a:prstGeom prst="upArrowCallou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Congressional Accountability Act </a:t>
          </a:r>
          <a:endParaRPr lang="en-US" sz="1400" kern="1200"/>
        </a:p>
      </dsp:txBody>
      <dsp:txXfrm rot="-10800000">
        <a:off x="0" y="3024894"/>
        <a:ext cx="4718785" cy="535764"/>
      </dsp:txXfrm>
    </dsp:sp>
    <dsp:sp modelId="{F0BAB7EB-AE69-40CB-AC4C-72752D0AB292}">
      <dsp:nvSpPr>
        <dsp:cNvPr id="0" name=""/>
        <dsp:cNvSpPr/>
      </dsp:nvSpPr>
      <dsp:spPr>
        <a:xfrm>
          <a:off x="0" y="3560658"/>
          <a:ext cx="4718785" cy="4563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Employees of Congress and most legislative branch agencies</a:t>
          </a:r>
        </a:p>
      </dsp:txBody>
      <dsp:txXfrm>
        <a:off x="0" y="3560658"/>
        <a:ext cx="4718785" cy="456391"/>
      </dsp:txXfrm>
    </dsp:sp>
    <dsp:sp modelId="{536B6FE2-2C5A-45F7-9D87-5ED75E91A2EF}">
      <dsp:nvSpPr>
        <dsp:cNvPr id="0" name=""/>
        <dsp:cNvSpPr/>
      </dsp:nvSpPr>
      <dsp:spPr>
        <a:xfrm rot="10800000">
          <a:off x="0" y="1513387"/>
          <a:ext cx="4718785" cy="1526393"/>
        </a:xfrm>
        <a:prstGeom prst="upArrowCallou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Rehabilitation Act of 1973</a:t>
          </a:r>
          <a:r>
            <a:rPr lang="en-US" sz="1400" kern="1200"/>
            <a:t> </a:t>
          </a:r>
        </a:p>
      </dsp:txBody>
      <dsp:txXfrm rot="-10800000">
        <a:off x="0" y="1513387"/>
        <a:ext cx="4718785" cy="535764"/>
      </dsp:txXfrm>
    </dsp:sp>
    <dsp:sp modelId="{24AADC51-020F-45E9-9888-166653EE7936}">
      <dsp:nvSpPr>
        <dsp:cNvPr id="0" name=""/>
        <dsp:cNvSpPr/>
      </dsp:nvSpPr>
      <dsp:spPr>
        <a:xfrm>
          <a:off x="0" y="2049151"/>
          <a:ext cx="2359392" cy="456391"/>
        </a:xfrm>
        <a:prstGeom prst="rect">
          <a:avLst/>
        </a:prstGeom>
        <a:solidFill>
          <a:schemeClr val="accent2">
            <a:tint val="40000"/>
            <a:alpha val="90000"/>
            <a:hueOff val="1122453"/>
            <a:satOff val="-10372"/>
            <a:lumOff val="-116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122453"/>
              <a:satOff val="-10372"/>
              <a:lumOff val="-11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Employees who work for the executive branch of the federal government, or for </a:t>
          </a:r>
        </a:p>
      </dsp:txBody>
      <dsp:txXfrm>
        <a:off x="0" y="2049151"/>
        <a:ext cx="2359392" cy="456391"/>
      </dsp:txXfrm>
    </dsp:sp>
    <dsp:sp modelId="{AFDF248D-CB7F-4449-9218-ED3429052674}">
      <dsp:nvSpPr>
        <dsp:cNvPr id="0" name=""/>
        <dsp:cNvSpPr/>
      </dsp:nvSpPr>
      <dsp:spPr>
        <a:xfrm>
          <a:off x="2359392" y="2049151"/>
          <a:ext cx="2359392" cy="456391"/>
        </a:xfrm>
        <a:prstGeom prst="rect">
          <a:avLst/>
        </a:prstGeom>
        <a:solidFill>
          <a:schemeClr val="accent2">
            <a:tint val="40000"/>
            <a:alpha val="90000"/>
            <a:hueOff val="2244906"/>
            <a:satOff val="-20744"/>
            <a:lumOff val="-233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244906"/>
              <a:satOff val="-20744"/>
              <a:lumOff val="-23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Any employer that receives federal money.</a:t>
          </a:r>
        </a:p>
      </dsp:txBody>
      <dsp:txXfrm>
        <a:off x="2359392" y="2049151"/>
        <a:ext cx="2359392" cy="456391"/>
      </dsp:txXfrm>
    </dsp:sp>
    <dsp:sp modelId="{CD919829-89CB-45EA-82D2-52D89CAE1DC3}">
      <dsp:nvSpPr>
        <dsp:cNvPr id="0" name=""/>
        <dsp:cNvSpPr/>
      </dsp:nvSpPr>
      <dsp:spPr>
        <a:xfrm rot="10800000">
          <a:off x="0" y="1880"/>
          <a:ext cx="4718785" cy="1526393"/>
        </a:xfrm>
        <a:prstGeom prst="upArrowCallou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Americans with Disabilities Act</a:t>
          </a:r>
          <a:r>
            <a:rPr lang="en-US" sz="1400" kern="1200"/>
            <a:t> </a:t>
          </a:r>
        </a:p>
      </dsp:txBody>
      <dsp:txXfrm rot="-10800000">
        <a:off x="0" y="1880"/>
        <a:ext cx="4718785" cy="535764"/>
      </dsp:txXfrm>
    </dsp:sp>
    <dsp:sp modelId="{F9C0D42A-468C-4886-B5B2-9C3F6481A0AD}">
      <dsp:nvSpPr>
        <dsp:cNvPr id="0" name=""/>
        <dsp:cNvSpPr/>
      </dsp:nvSpPr>
      <dsp:spPr>
        <a:xfrm>
          <a:off x="0" y="537644"/>
          <a:ext cx="1179696" cy="456391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Private employers</a:t>
          </a:r>
        </a:p>
      </dsp:txBody>
      <dsp:txXfrm>
        <a:off x="0" y="537644"/>
        <a:ext cx="1179696" cy="456391"/>
      </dsp:txXfrm>
    </dsp:sp>
    <dsp:sp modelId="{EF29B2FE-0222-4090-A301-19F43C91C809}">
      <dsp:nvSpPr>
        <dsp:cNvPr id="0" name=""/>
        <dsp:cNvSpPr/>
      </dsp:nvSpPr>
      <dsp:spPr>
        <a:xfrm>
          <a:off x="1179696" y="537644"/>
          <a:ext cx="1179696" cy="456391"/>
        </a:xfrm>
        <a:prstGeom prst="rect">
          <a:avLst/>
        </a:prstGeom>
        <a:solidFill>
          <a:schemeClr val="accent2">
            <a:tint val="40000"/>
            <a:alpha val="90000"/>
            <a:hueOff val="4489812"/>
            <a:satOff val="-41488"/>
            <a:lumOff val="-467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489812"/>
              <a:satOff val="-41488"/>
              <a:lumOff val="-46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Labor unions</a:t>
          </a:r>
        </a:p>
      </dsp:txBody>
      <dsp:txXfrm>
        <a:off x="1179696" y="537644"/>
        <a:ext cx="1179696" cy="456391"/>
      </dsp:txXfrm>
    </dsp:sp>
    <dsp:sp modelId="{A60DAB34-A306-43AB-9F3E-ADE66401A012}">
      <dsp:nvSpPr>
        <dsp:cNvPr id="0" name=""/>
        <dsp:cNvSpPr/>
      </dsp:nvSpPr>
      <dsp:spPr>
        <a:xfrm>
          <a:off x="2359392" y="537644"/>
          <a:ext cx="1179696" cy="456391"/>
        </a:xfrm>
        <a:prstGeom prst="rect">
          <a:avLst/>
        </a:prstGeom>
        <a:solidFill>
          <a:schemeClr val="accent2">
            <a:tint val="40000"/>
            <a:alpha val="90000"/>
            <a:hueOff val="5612265"/>
            <a:satOff val="-51860"/>
            <a:lumOff val="-584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612265"/>
              <a:satOff val="-51860"/>
              <a:lumOff val="-58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Employment agencies with 15 or more employees</a:t>
          </a:r>
        </a:p>
      </dsp:txBody>
      <dsp:txXfrm>
        <a:off x="2359392" y="537644"/>
        <a:ext cx="1179696" cy="456391"/>
      </dsp:txXfrm>
    </dsp:sp>
    <dsp:sp modelId="{F5C47C95-BAFD-47BB-98AB-9330D235002F}">
      <dsp:nvSpPr>
        <dsp:cNvPr id="0" name=""/>
        <dsp:cNvSpPr/>
      </dsp:nvSpPr>
      <dsp:spPr>
        <a:xfrm>
          <a:off x="3539088" y="537644"/>
          <a:ext cx="1179696" cy="456391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State and local government.</a:t>
          </a:r>
        </a:p>
      </dsp:txBody>
      <dsp:txXfrm>
        <a:off x="3539088" y="537644"/>
        <a:ext cx="1179696" cy="4563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0379C-2C63-48B0-A82F-B5489A98D93D}">
      <dsp:nvSpPr>
        <dsp:cNvPr id="0" name=""/>
        <dsp:cNvSpPr/>
      </dsp:nvSpPr>
      <dsp:spPr>
        <a:xfrm>
          <a:off x="0" y="1938"/>
          <a:ext cx="3036980" cy="1279504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Any change or adjustment to a job or work environment that enables a person with a disability to do the job</a:t>
          </a:r>
          <a:endParaRPr lang="en-US" sz="1800" kern="1200" dirty="0"/>
        </a:p>
      </dsp:txBody>
      <dsp:txXfrm>
        <a:off x="62460" y="64398"/>
        <a:ext cx="2912060" cy="1154584"/>
      </dsp:txXfrm>
    </dsp:sp>
    <dsp:sp modelId="{214941AA-AC4B-4D11-A7FE-7CAA913B5EB3}">
      <dsp:nvSpPr>
        <dsp:cNvPr id="0" name=""/>
        <dsp:cNvSpPr/>
      </dsp:nvSpPr>
      <dsp:spPr>
        <a:xfrm rot="5400000">
          <a:off x="5224716" y="-714367"/>
          <a:ext cx="1023603" cy="5399075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2">
              <a:lumMod val="75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Unless the accommodation would cause an "undue hardship" on the employer because of significant difficulty or expense.</a:t>
          </a:r>
          <a:endParaRPr lang="en-US" sz="2000" kern="1200" dirty="0"/>
        </a:p>
      </dsp:txBody>
      <dsp:txXfrm rot="-5400000">
        <a:off x="3036980" y="1523337"/>
        <a:ext cx="5349107" cy="923667"/>
      </dsp:txXfrm>
    </dsp:sp>
    <dsp:sp modelId="{BC72D41B-DB02-451E-A73E-D1E72903396D}">
      <dsp:nvSpPr>
        <dsp:cNvPr id="0" name=""/>
        <dsp:cNvSpPr/>
      </dsp:nvSpPr>
      <dsp:spPr>
        <a:xfrm>
          <a:off x="0" y="1345418"/>
          <a:ext cx="3036980" cy="1279504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</a:t>
          </a:r>
          <a:r>
            <a:rPr lang="en-US" sz="1800" b="0" i="0" kern="1200"/>
            <a:t>equired if requested by an employee with a disability</a:t>
          </a:r>
          <a:endParaRPr lang="en-US" sz="1800" kern="1200"/>
        </a:p>
      </dsp:txBody>
      <dsp:txXfrm>
        <a:off x="62460" y="1407878"/>
        <a:ext cx="2912060" cy="1154584"/>
      </dsp:txXfrm>
    </dsp:sp>
    <dsp:sp modelId="{4C475B85-8886-484A-B897-77EF8BD653E8}">
      <dsp:nvSpPr>
        <dsp:cNvPr id="0" name=""/>
        <dsp:cNvSpPr/>
      </dsp:nvSpPr>
      <dsp:spPr>
        <a:xfrm>
          <a:off x="0" y="2688897"/>
          <a:ext cx="3036980" cy="1279504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Usually easy and inexpensive</a:t>
          </a:r>
          <a:r>
            <a:rPr lang="en-US" sz="1800" kern="1200" dirty="0"/>
            <a:t> for someone with Diabetes</a:t>
          </a:r>
        </a:p>
      </dsp:txBody>
      <dsp:txXfrm>
        <a:off x="62460" y="2751357"/>
        <a:ext cx="2912060" cy="1154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F376C-B1C4-4932-8A0C-5F682C7B8C98}">
      <dsp:nvSpPr>
        <dsp:cNvPr id="0" name=""/>
        <dsp:cNvSpPr/>
      </dsp:nvSpPr>
      <dsp:spPr>
        <a:xfrm>
          <a:off x="757" y="205935"/>
          <a:ext cx="2952441" cy="17714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Contact the American Diabetes Association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/>
            <a:t>https://diabetes.org</a:t>
          </a:r>
          <a:endParaRPr lang="en-US" sz="1400" kern="120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They </a:t>
          </a:r>
          <a:r>
            <a:rPr lang="en-US" sz="1400" b="0" i="0" kern="1200" dirty="0"/>
            <a:t>can help you understand your rights and the legal processes available to you.</a:t>
          </a:r>
          <a:endParaRPr lang="en-US" sz="1400" kern="1200" dirty="0"/>
        </a:p>
      </dsp:txBody>
      <dsp:txXfrm>
        <a:off x="757" y="205935"/>
        <a:ext cx="2952441" cy="1771465"/>
      </dsp:txXfrm>
    </dsp:sp>
    <dsp:sp modelId="{1141E8CB-3C72-4970-B112-F26FEAAB3A6D}">
      <dsp:nvSpPr>
        <dsp:cNvPr id="0" name=""/>
        <dsp:cNvSpPr/>
      </dsp:nvSpPr>
      <dsp:spPr>
        <a:xfrm>
          <a:off x="3248443" y="205935"/>
          <a:ext cx="2952441" cy="1771465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You have a right to file a charge of discrimination with the Equal Employment Opportunity Commission (EEOC) or your state fair employment agency.</a:t>
          </a:r>
          <a:endParaRPr lang="en-US" sz="1800" kern="1200" dirty="0"/>
        </a:p>
      </dsp:txBody>
      <dsp:txXfrm>
        <a:off x="3248443" y="205935"/>
        <a:ext cx="2952441" cy="1771465"/>
      </dsp:txXfrm>
    </dsp:sp>
    <dsp:sp modelId="{E9C7B681-D5F6-458D-8643-95936FDD2E0E}">
      <dsp:nvSpPr>
        <dsp:cNvPr id="0" name=""/>
        <dsp:cNvSpPr/>
      </dsp:nvSpPr>
      <dsp:spPr>
        <a:xfrm>
          <a:off x="1624600" y="2272644"/>
          <a:ext cx="2952441" cy="1771465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Other options available, depending on the situation:</a:t>
          </a:r>
          <a:endParaRPr lang="en-US" sz="18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F</a:t>
          </a:r>
          <a:r>
            <a:rPr lang="en-US" sz="1400" b="0" i="0" kern="1200"/>
            <a:t>iling a union grievance 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/>
            <a:t>Negotiating a return to work with your employer</a:t>
          </a:r>
          <a:endParaRPr lang="en-US" sz="1400" kern="1200"/>
        </a:p>
      </dsp:txBody>
      <dsp:txXfrm>
        <a:off x="1624600" y="2272644"/>
        <a:ext cx="2952441" cy="17714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15D24-8D31-49AA-B37D-184343302BA0}">
      <dsp:nvSpPr>
        <dsp:cNvPr id="0" name=""/>
        <dsp:cNvSpPr/>
      </dsp:nvSpPr>
      <dsp:spPr>
        <a:xfrm>
          <a:off x="659089" y="659"/>
          <a:ext cx="7740980" cy="5031637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</a:t>
          </a:r>
          <a:r>
            <a:rPr lang="en-US" sz="2300" b="0" i="0" kern="1200"/>
            <a:t>rovides individualized employment, education-related services, and training to assist youth and adults with disabilities achieve their employment goal.</a:t>
          </a:r>
          <a:endParaRPr lang="en-US" sz="23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D</a:t>
          </a:r>
          <a:r>
            <a:rPr lang="en-US" sz="1800" b="0" i="0" kern="1200"/>
            <a:t>esigned specifically to meet the needs of each individual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Services available through VRS field offices statewide may include: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Employment Services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Counseling and Guidance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Assistive Technology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Transition Services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Educational Services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Job Training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Vocational Assessment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/>
            <a:t>Other Rehabilitation Services</a:t>
          </a:r>
          <a:endParaRPr lang="en-US" sz="1800" kern="1200"/>
        </a:p>
      </dsp:txBody>
      <dsp:txXfrm>
        <a:off x="904713" y="246283"/>
        <a:ext cx="7249732" cy="4540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8D1B-CF71-48BB-85BD-6B7E368B5497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E9529-E76E-487D-8D58-2E0EE7B51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70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86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05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09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80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072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61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2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76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C665C-59C2-805A-075F-EF3F4C3B7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3CBB7-D014-FE1C-4384-9A3ACAA18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875C7-AC87-0522-86A2-A9EF5CEDD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7D9C7-08B3-3BB3-8684-D22403CD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55531-7B8C-B9E5-68E3-23116977C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4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BF12C-5EDE-CADF-09E3-D48B19DC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BD26E-1026-1A48-2938-AF459A107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ABA3F-48C0-93AC-32CE-D6507378D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1390D-69C0-F046-0D2F-77CB677E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F69A1-5804-3EA6-5474-8B918CEF3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27600C-6BD1-A812-C229-2F9288F5C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3215E-00E9-D82A-5985-55AE6003E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8A2C-651F-E7A5-326B-0AF9A5147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0F8BC-5103-A0D0-8D67-1DF02C83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AFE64-E396-3A0A-48F8-7D4832150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6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3C763-04CF-06D0-195A-8453F21E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5BBDA-8482-DAD7-10AC-B5D8CDED6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D6209-9CC4-7D0C-41BB-8CCE7F0A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942ED-00ED-8EDD-43E1-22BC0EFD1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15BB3-EE0A-7526-1E7A-15F638C3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6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C1AF-A26E-6435-DED6-43A1291C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BEC87-FE1C-33ED-CDB6-6A50CD99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5711D-E3CF-5936-1BAB-E81EC219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20184-6818-F7DC-2674-C8B64675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A8CBC-3B20-B286-157E-84A1EB63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9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7833B-BC5D-7EDF-931E-10D49322F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B0700-B6CF-DEF6-BA81-095476D4D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88722-3AC3-7D44-B2E8-F4ABB2125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E85F3E-C295-5C5B-2AC5-CF6A843A1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5731B-238C-3E99-225F-AC229D14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D6409-D990-52DF-F41F-79BE09DBE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9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8E19C-2EBD-3E91-4216-182FBA7A6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8DE7F-3318-0127-9D41-4D7772DDE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2ACE7-AE43-46A6-3E85-76738B550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C856A7-084D-02FB-6412-01602C736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64367C-7DC9-A6C4-B6D0-E0E7663B3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410D81-85DD-7B54-46CB-D71129D9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EAEDAF-BDED-3760-52BF-57AB8A39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F1214C-5537-91FB-5D9E-5ED7142C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8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8CB8D-E57C-A103-1BF5-1E060BFA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6A6477-02D2-9BB7-0250-25DD4C0C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22150-0E97-7DE9-5771-1B4FA111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7F95F-FF18-6B7E-85B9-0D03C553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2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71D90-340E-688F-5F9C-DED94DAB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178173-979C-DD75-7E5A-D113C1C13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C91D6-1E55-775B-50A8-AD01DD05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3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FAE37-BF6F-A32E-E7B7-92F7A3B6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FD2B4-99F1-6631-6F61-7E9376446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02E9FC-35FD-1D87-3D65-77F667A2D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775D1-8122-9FCC-078A-C34DF4A5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44F0F-D3CB-ED47-BA8D-0B740F17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E0EAC-5502-3CA7-A5C5-104ABEF28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7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5ECD9-1371-D8C3-65BB-222660D94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033034-6194-1120-EA7C-342900D81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AB963-F0FB-11D7-BC77-E9EBE4F5A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2CBB8-6BED-AF91-7C81-1312B723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76852-7E0D-D378-C30C-494E87584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20C55-97CB-5616-6304-F34508199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6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92E86-CDDF-A410-A10D-1AA92F57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5A018-7BBA-835A-74C8-D689F4430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761A5-B944-9A2D-55C3-6387C51EDE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310CFE-CB9B-402F-9698-25D656E4675E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B7992-1159-2070-0EEB-78E820978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7706-DC94-8016-67DF-9F890C60F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4D475-1FAF-46A9-B103-1C55E66EF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D9719-3D99-0E9C-2A75-AD6EFD763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074D53-8C24-9919-0652-EE0ECFBECF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24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04060" y="329184"/>
            <a:ext cx="4681176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700" dirty="0"/>
              <a:t>Diabetes and the Workplace</a:t>
            </a:r>
          </a:p>
        </p:txBody>
      </p:sp>
      <p:sp>
        <p:nvSpPr>
          <p:cNvPr id="23" name="Subtitle 2"/>
          <p:cNvSpPr>
            <a:spLocks noGrp="1"/>
          </p:cNvSpPr>
          <p:nvPr>
            <p:ph sz="half" idx="1"/>
          </p:nvPr>
        </p:nvSpPr>
        <p:spPr>
          <a:xfrm>
            <a:off x="2004060" y="2706624"/>
            <a:ext cx="4681176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/>
            <a:r>
              <a:rPr lang="en-US" sz="1800" dirty="0"/>
              <a:t>Let your boss / supervisor know you have diabetes</a:t>
            </a:r>
          </a:p>
          <a:p>
            <a:pPr marL="457200"/>
            <a:r>
              <a:rPr lang="en-US" sz="1800" dirty="0"/>
              <a:t>Topics to mention: </a:t>
            </a:r>
          </a:p>
          <a:p>
            <a:pPr marL="857250" lvl="1"/>
            <a:r>
              <a:rPr lang="en-US" sz="1800" dirty="0"/>
              <a:t>Work breaks </a:t>
            </a:r>
          </a:p>
          <a:p>
            <a:pPr marL="1257300" lvl="2"/>
            <a:r>
              <a:rPr lang="en-US" sz="1800" dirty="0"/>
              <a:t>Bathroom, lunch, etc. </a:t>
            </a:r>
          </a:p>
          <a:p>
            <a:pPr marL="857250" lvl="1"/>
            <a:r>
              <a:rPr lang="en-US" sz="1800" dirty="0"/>
              <a:t>Food / drink policies</a:t>
            </a:r>
          </a:p>
          <a:p>
            <a:pPr marL="857250" lvl="1"/>
            <a:r>
              <a:rPr lang="en-US" sz="1800" dirty="0"/>
              <a:t>Phone usage </a:t>
            </a:r>
          </a:p>
          <a:p>
            <a:pPr indent="0">
              <a:buNone/>
            </a:pPr>
            <a:endParaRPr lang="en-US" sz="1500" dirty="0"/>
          </a:p>
          <a:p>
            <a:pPr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Remember: Taking care of yourself is just as important as the work you are assigned to in any job</a:t>
            </a:r>
          </a:p>
          <a:p>
            <a:pPr marL="457200"/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45FC0E-95FE-4E65-2AC3-735F34D1B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9728" y="2380489"/>
            <a:ext cx="3010662" cy="1701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5F10D91-8F3F-2B20-5E79-845C36C68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9089" y="6284259"/>
            <a:ext cx="3568911" cy="5602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59A0-5E9E-DF79-DAA7-6FEEBEA74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1" y="963507"/>
            <a:ext cx="2620771" cy="4930986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r"/>
            <a:r>
              <a:rPr lang="en-US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Qualified Person with a Disability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378E4A7-32FB-73AF-058B-A605EB5C3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6023" y="963508"/>
            <a:ext cx="4688205" cy="2465493"/>
          </a:xfrm>
        </p:spPr>
        <p:txBody>
          <a:bodyPr anchor="b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Establishing that the worker has a disability, "a record of" a disability, or is "regarded as having" a disability</a:t>
            </a:r>
          </a:p>
          <a:p>
            <a:pPr>
              <a:lnSpc>
                <a:spcPct val="90000"/>
              </a:lnSpc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 or physical impairment that substantially limits one or more major life activities</a:t>
            </a:r>
          </a:p>
          <a:p>
            <a:pPr lvl="1">
              <a:lnSpc>
                <a:spcPct val="90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85750"/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Diabetes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disability because it substantially limits major life activities such as the functioning of the endocrine system, among others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9C32C-7950-E739-53FF-50BE4E800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6023" y="3589866"/>
            <a:ext cx="4688205" cy="2304628"/>
          </a:xfrm>
        </p:spPr>
        <p:txBody>
          <a:bodyPr>
            <a:normAutofit fontScale="92500"/>
          </a:bodyPr>
          <a:lstStyle/>
          <a:p>
            <a:r>
              <a:rPr lang="en-US" sz="1700" b="1" dirty="0"/>
              <a:t>Qualifications</a:t>
            </a:r>
          </a:p>
          <a:p>
            <a:pPr lvl="1"/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who satisfies the skill, experience, education, and other job-related requirements of the</a:t>
            </a:r>
          </a:p>
          <a:p>
            <a:pPr lvl="1"/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perform the essential functions of that position when given reasonable </a:t>
            </a:r>
            <a:r>
              <a:rPr lang="en-US" sz="1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accmodations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68224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53369" y="238540"/>
            <a:ext cx="8263890" cy="73891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700" dirty="0"/>
              <a:t>Workplace Rights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231FB-9023-D9BB-12BC-BB02BBA65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2" y="5871239"/>
            <a:ext cx="9059159" cy="986763"/>
          </a:xfrm>
          <a:prstGeom prst="rect">
            <a:avLst/>
          </a:prstGeom>
        </p:spPr>
      </p:pic>
      <p:graphicFrame>
        <p:nvGraphicFramePr>
          <p:cNvPr id="37" name="Subtitle 2">
            <a:extLst>
              <a:ext uri="{FF2B5EF4-FFF2-40B4-BE49-F238E27FC236}">
                <a16:creationId xmlns:a16="http://schemas.microsoft.com/office/drawing/2014/main" id="{284BB836-B080-BF2A-651C-090CE7057F1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953368" y="1801906"/>
          <a:ext cx="8229600" cy="4142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F296DDD-E1CC-B696-97C1-383FA95964DA}"/>
              </a:ext>
            </a:extLst>
          </p:cNvPr>
          <p:cNvSpPr txBox="1"/>
          <p:nvPr/>
        </p:nvSpPr>
        <p:spPr>
          <a:xfrm>
            <a:off x="2214539" y="5296981"/>
            <a:ext cx="7847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Inter"/>
              </a:rPr>
              <a:t>Direct Threat: </a:t>
            </a:r>
            <a:r>
              <a:rPr lang="en-US" sz="1400" dirty="0">
                <a:solidFill>
                  <a:srgbClr val="000000"/>
                </a:solidFill>
                <a:latin typeface="Inter"/>
              </a:rPr>
              <a:t>the person with a disability poses a </a:t>
            </a:r>
            <a:r>
              <a:rPr lang="en-US" sz="1400" b="1" dirty="0">
                <a:solidFill>
                  <a:srgbClr val="000000"/>
                </a:solidFill>
                <a:latin typeface="Inter"/>
              </a:rPr>
              <a:t>significant risk of substantial harm</a:t>
            </a:r>
            <a:r>
              <a:rPr lang="en-US" sz="1400" dirty="0">
                <a:solidFill>
                  <a:srgbClr val="000000"/>
                </a:solidFill>
                <a:latin typeface="Inter"/>
              </a:rPr>
              <a:t> to the health / safety of the person / other employees that cannot be eliminated by reasonable accommodation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0478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52651" y="643467"/>
            <a:ext cx="2213403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>
                <a:solidFill>
                  <a:srgbClr val="FFFFFF"/>
                </a:solidFill>
              </a:rPr>
              <a:t>What Laws Protect Me From Discrimination at Work?</a:t>
            </a:r>
            <a:endParaRPr lang="en-US" sz="2400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231FB-9023-D9BB-12BC-BB02BBA65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5871239"/>
            <a:ext cx="9144000" cy="986763"/>
          </a:xfrm>
          <a:prstGeom prst="rect">
            <a:avLst/>
          </a:prstGeom>
        </p:spPr>
      </p:pic>
      <p:graphicFrame>
        <p:nvGraphicFramePr>
          <p:cNvPr id="26" name="Subtitle 2">
            <a:extLst>
              <a:ext uri="{FF2B5EF4-FFF2-40B4-BE49-F238E27FC236}">
                <a16:creationId xmlns:a16="http://schemas.microsoft.com/office/drawing/2014/main" id="{DE15C334-E50B-448D-7A2A-B521C5FE378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29731" y="643467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2012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76775" y="141404"/>
            <a:ext cx="7044316" cy="93325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/>
              <a:t>Reasonable </a:t>
            </a:r>
            <a:r>
              <a:rPr lang="en-US" b="1" i="0">
                <a:effectLst/>
              </a:rPr>
              <a:t>Accommodations </a:t>
            </a:r>
            <a:endParaRPr lang="en-US" b="1" i="0" dirty="0">
              <a:effectLst/>
            </a:endParaRPr>
          </a:p>
        </p:txBody>
      </p:sp>
      <p:graphicFrame>
        <p:nvGraphicFramePr>
          <p:cNvPr id="10" name="Subtitle 2">
            <a:extLst>
              <a:ext uri="{FF2B5EF4-FFF2-40B4-BE49-F238E27FC236}">
                <a16:creationId xmlns:a16="http://schemas.microsoft.com/office/drawing/2014/main" id="{E964CBF5-1CC5-86C9-1863-811CB5009A6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759671" y="1443830"/>
          <a:ext cx="8436056" cy="3970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22231FB-9023-D9BB-12BC-BB02BBA650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08841" y="5871239"/>
            <a:ext cx="8978772" cy="98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2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.S. DOL Revises FMLA Forms - HRWatchdog">
            <a:extLst>
              <a:ext uri="{FF2B5EF4-FFF2-40B4-BE49-F238E27FC236}">
                <a16:creationId xmlns:a16="http://schemas.microsoft.com/office/drawing/2014/main" id="{F402F7B1-263B-42B6-8280-F92537D4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4" r="9992" b="2"/>
          <a:stretch/>
        </p:blipFill>
        <p:spPr bwMode="auto">
          <a:xfrm>
            <a:off x="1845860" y="1848849"/>
            <a:ext cx="4034131" cy="381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D74BF-AB35-C125-5E26-B6F31C1E1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51136" y="1801959"/>
            <a:ext cx="4362272" cy="3908587"/>
          </a:xfrm>
        </p:spPr>
        <p:txBody>
          <a:bodyPr vert="horz" lIns="91440" tIns="45720" rIns="91440" bIns="45720" rtlCol="0">
            <a:normAutofit/>
          </a:bodyPr>
          <a:lstStyle/>
          <a:p>
            <a:pPr marL="631825" lvl="1"/>
            <a:r>
              <a:rPr lang="en-US" sz="1600" dirty="0"/>
              <a:t>Require of most private employers and most government employers</a:t>
            </a:r>
          </a:p>
          <a:p>
            <a:pPr marL="1031875" lvl="2"/>
            <a:r>
              <a:rPr lang="en-US" sz="1600" dirty="0"/>
              <a:t>Employers with over 50 employees </a:t>
            </a:r>
          </a:p>
          <a:p>
            <a:pPr marL="1031875" lvl="2"/>
            <a:r>
              <a:rPr lang="en-US" sz="1600" dirty="0"/>
              <a:t>Provides up to 12 weeks of leave per year </a:t>
            </a:r>
          </a:p>
          <a:p>
            <a:pPr marL="1031875" lvl="2"/>
            <a:r>
              <a:rPr lang="en-US" sz="1600" dirty="0"/>
              <a:t>For worker’s (or an immediate family member’s) serious health condition.</a:t>
            </a:r>
          </a:p>
          <a:p>
            <a:pPr marL="1031875" lvl="2"/>
            <a:endParaRPr lang="en-US" sz="1600" dirty="0"/>
          </a:p>
          <a:p>
            <a:pPr marL="803275" lvl="2"/>
            <a:endParaRPr lang="en-US" sz="1600" dirty="0"/>
          </a:p>
          <a:p>
            <a:pPr marL="631825" lvl="1"/>
            <a:r>
              <a:rPr lang="en-US" sz="1600" dirty="0"/>
              <a:t>Can be taken in small blocks of time or all at once</a:t>
            </a:r>
          </a:p>
          <a:p>
            <a:pPr marL="1031875" lvl="2"/>
            <a:r>
              <a:rPr lang="en-US" sz="1600" dirty="0"/>
              <a:t>Examples: Time for managing blood glucose levels or for doctor's appointments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8837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30795" y="204604"/>
            <a:ext cx="8128123" cy="18432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dirty="0"/>
              <a:t>What are My Rights if I am Terminated From My Job Because of my Diabetes?</a:t>
            </a:r>
            <a:endParaRPr lang="en-US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231FB-9023-D9BB-12BC-BB02BBA65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6311901"/>
            <a:ext cx="9144000" cy="546101"/>
          </a:xfrm>
          <a:prstGeom prst="rect">
            <a:avLst/>
          </a:prstGeom>
        </p:spPr>
      </p:pic>
      <p:graphicFrame>
        <p:nvGraphicFramePr>
          <p:cNvPr id="10" name="Subtitle 2">
            <a:extLst>
              <a:ext uri="{FF2B5EF4-FFF2-40B4-BE49-F238E27FC236}">
                <a16:creationId xmlns:a16="http://schemas.microsoft.com/office/drawing/2014/main" id="{FE8BFE14-8F3B-11B3-8C44-E690F5629C7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111230" y="1879043"/>
          <a:ext cx="6201642" cy="4250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947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1" y="0"/>
            <a:ext cx="9059159" cy="108865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dirty="0"/>
              <a:t>Alabama Department of Rehabilitation Services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Subtitle 2">
            <a:extLst>
              <a:ext uri="{FF2B5EF4-FFF2-40B4-BE49-F238E27FC236}">
                <a16:creationId xmlns:a16="http://schemas.microsoft.com/office/drawing/2014/main" id="{406F13A6-B104-AB7C-6307-45C223A28E8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524001" y="1116636"/>
          <a:ext cx="9059159" cy="5032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22231FB-9023-D9BB-12BC-BB02BBA650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08841" y="6177571"/>
            <a:ext cx="8974318" cy="68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617</Words>
  <Application>Microsoft Office PowerPoint</Application>
  <PresentationFormat>Widescreen</PresentationFormat>
  <Paragraphs>81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Inter</vt:lpstr>
      <vt:lpstr>Office Theme</vt:lpstr>
      <vt:lpstr>PowerPoint Presentation</vt:lpstr>
      <vt:lpstr>Diabetes and the Workplace</vt:lpstr>
      <vt:lpstr>Qualified Person with a Disability</vt:lpstr>
      <vt:lpstr>Workplace Rights</vt:lpstr>
      <vt:lpstr>What Laws Protect Me From Discrimination at Work?</vt:lpstr>
      <vt:lpstr>Reasonable Accommodations </vt:lpstr>
      <vt:lpstr>PowerPoint Presentation</vt:lpstr>
      <vt:lpstr>What are My Rights if I am Terminated From My Job Because of my Diabetes?</vt:lpstr>
      <vt:lpstr>Alabama Department of Rehabilitation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Foster, Christy A</dc:creator>
  <cp:lastModifiedBy>Foster, Christy A</cp:lastModifiedBy>
  <cp:revision>1</cp:revision>
  <dcterms:created xsi:type="dcterms:W3CDTF">2026-05-11T18:28:37Z</dcterms:created>
  <dcterms:modified xsi:type="dcterms:W3CDTF">2026-05-11T18:28:49Z</dcterms:modified>
</cp:coreProperties>
</file>