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autoAdjust="0"/>
    <p:restoredTop sz="94660"/>
  </p:normalViewPr>
  <p:slideViewPr>
    <p:cSldViewPr snapToGrid="0">
      <p:cViewPr varScale="1">
        <p:scale>
          <a:sx n="79" d="100"/>
          <a:sy n="79"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_rels/drawing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11799-BFBD-4A17-8F75-3493866305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F96C910-007C-4A4D-A9FF-8B9C78C5E84B}">
      <dgm:prSet/>
      <dgm:spPr/>
      <dgm:t>
        <a:bodyPr/>
        <a:lstStyle/>
        <a:p>
          <a:r>
            <a:rPr lang="en-US" b="0" i="0"/>
            <a:t>Medicaid ends the month of your </a:t>
          </a:r>
          <a:r>
            <a:rPr lang="en-US" b="1" i="0"/>
            <a:t>19</a:t>
          </a:r>
          <a:r>
            <a:rPr lang="en-US" b="1" i="0" baseline="30000"/>
            <a:t>th</a:t>
          </a:r>
          <a:r>
            <a:rPr lang="en-US" b="1" i="0"/>
            <a:t> Birthday</a:t>
          </a:r>
          <a:endParaRPr lang="en-US"/>
        </a:p>
      </dgm:t>
    </dgm:pt>
    <dgm:pt modelId="{90F2C1C2-61F2-4A61-A131-33986D356F5E}" type="parTrans" cxnId="{8EFB01AD-398B-4463-9A0F-040EC792379C}">
      <dgm:prSet/>
      <dgm:spPr/>
      <dgm:t>
        <a:bodyPr/>
        <a:lstStyle/>
        <a:p>
          <a:endParaRPr lang="en-US"/>
        </a:p>
      </dgm:t>
    </dgm:pt>
    <dgm:pt modelId="{2D80CE52-998E-44AA-AD88-3FF953DE173B}" type="sibTrans" cxnId="{8EFB01AD-398B-4463-9A0F-040EC792379C}">
      <dgm:prSet/>
      <dgm:spPr/>
      <dgm:t>
        <a:bodyPr/>
        <a:lstStyle/>
        <a:p>
          <a:endParaRPr lang="en-US"/>
        </a:p>
      </dgm:t>
    </dgm:pt>
    <dgm:pt modelId="{3A37BCF4-615A-49B0-B102-1098BF52825B}">
      <dgm:prSet/>
      <dgm:spPr/>
      <dgm:t>
        <a:bodyPr/>
        <a:lstStyle/>
        <a:p>
          <a:r>
            <a:rPr lang="en-US" b="0" i="0" dirty="0"/>
            <a:t>It you are on your parents’ insurance, most plans can keep you covered up to </a:t>
          </a:r>
          <a:r>
            <a:rPr lang="en-US" b="1" i="0" dirty="0"/>
            <a:t>age 26</a:t>
          </a:r>
          <a:endParaRPr lang="en-US" b="1" dirty="0"/>
        </a:p>
      </dgm:t>
    </dgm:pt>
    <dgm:pt modelId="{CAA19909-66F4-4E5D-95CD-00EBFDF22AC7}" type="parTrans" cxnId="{8498B042-1573-4544-958E-1C5D96EE1D54}">
      <dgm:prSet/>
      <dgm:spPr/>
      <dgm:t>
        <a:bodyPr/>
        <a:lstStyle/>
        <a:p>
          <a:endParaRPr lang="en-US"/>
        </a:p>
      </dgm:t>
    </dgm:pt>
    <dgm:pt modelId="{617AA6E0-6482-431D-8B78-1C6806204FD6}" type="sibTrans" cxnId="{8498B042-1573-4544-958E-1C5D96EE1D54}">
      <dgm:prSet/>
      <dgm:spPr/>
      <dgm:t>
        <a:bodyPr/>
        <a:lstStyle/>
        <a:p>
          <a:endParaRPr lang="en-US"/>
        </a:p>
      </dgm:t>
    </dgm:pt>
    <dgm:pt modelId="{1A27F0CA-8901-4D65-AB73-B5C70C7815E8}">
      <dgm:prSet/>
      <dgm:spPr/>
      <dgm:t>
        <a:bodyPr/>
        <a:lstStyle/>
        <a:p>
          <a:r>
            <a:rPr lang="en-US" b="0" i="0" dirty="0"/>
            <a:t>When seeking employment, insurance coverage, especially health insurance, is often a key factor in choosing a job.</a:t>
          </a:r>
          <a:endParaRPr lang="en-US" dirty="0"/>
        </a:p>
      </dgm:t>
    </dgm:pt>
    <dgm:pt modelId="{0C2FF289-513D-4B3E-AE17-B105B665A62A}" type="parTrans" cxnId="{8CD4B58F-6A22-44B9-AA8B-E2116D66DBE0}">
      <dgm:prSet/>
      <dgm:spPr/>
      <dgm:t>
        <a:bodyPr/>
        <a:lstStyle/>
        <a:p>
          <a:endParaRPr lang="en-US"/>
        </a:p>
      </dgm:t>
    </dgm:pt>
    <dgm:pt modelId="{B79EC15D-9D62-4248-BB60-152D6F2B15D3}" type="sibTrans" cxnId="{8CD4B58F-6A22-44B9-AA8B-E2116D66DBE0}">
      <dgm:prSet/>
      <dgm:spPr/>
      <dgm:t>
        <a:bodyPr/>
        <a:lstStyle/>
        <a:p>
          <a:endParaRPr lang="en-US"/>
        </a:p>
      </dgm:t>
    </dgm:pt>
    <dgm:pt modelId="{6F0CEBDD-FA51-4291-83F1-BF31BB2CABEE}" type="pres">
      <dgm:prSet presAssocID="{3BB11799-BFBD-4A17-8F75-349386630536}" presName="linear" presStyleCnt="0">
        <dgm:presLayoutVars>
          <dgm:animLvl val="lvl"/>
          <dgm:resizeHandles val="exact"/>
        </dgm:presLayoutVars>
      </dgm:prSet>
      <dgm:spPr/>
    </dgm:pt>
    <dgm:pt modelId="{D4EDBE1A-0783-45CD-B427-308450CF2ACA}" type="pres">
      <dgm:prSet presAssocID="{CF96C910-007C-4A4D-A9FF-8B9C78C5E84B}" presName="parentText" presStyleLbl="node1" presStyleIdx="0" presStyleCnt="3">
        <dgm:presLayoutVars>
          <dgm:chMax val="0"/>
          <dgm:bulletEnabled val="1"/>
        </dgm:presLayoutVars>
      </dgm:prSet>
      <dgm:spPr/>
    </dgm:pt>
    <dgm:pt modelId="{D7B1243B-7E4B-45DF-904C-2597D708BBF4}" type="pres">
      <dgm:prSet presAssocID="{2D80CE52-998E-44AA-AD88-3FF953DE173B}" presName="spacer" presStyleCnt="0"/>
      <dgm:spPr/>
    </dgm:pt>
    <dgm:pt modelId="{81057795-8B7D-435D-910C-F52593A076F3}" type="pres">
      <dgm:prSet presAssocID="{3A37BCF4-615A-49B0-B102-1098BF52825B}" presName="parentText" presStyleLbl="node1" presStyleIdx="1" presStyleCnt="3">
        <dgm:presLayoutVars>
          <dgm:chMax val="0"/>
          <dgm:bulletEnabled val="1"/>
        </dgm:presLayoutVars>
      </dgm:prSet>
      <dgm:spPr/>
    </dgm:pt>
    <dgm:pt modelId="{72E20257-57ED-4DD7-AC1E-B80E4F4F7417}" type="pres">
      <dgm:prSet presAssocID="{617AA6E0-6482-431D-8B78-1C6806204FD6}" presName="spacer" presStyleCnt="0"/>
      <dgm:spPr/>
    </dgm:pt>
    <dgm:pt modelId="{23C6D272-1C9A-4139-A965-A9B843B4BE4E}" type="pres">
      <dgm:prSet presAssocID="{1A27F0CA-8901-4D65-AB73-B5C70C7815E8}" presName="parentText" presStyleLbl="node1" presStyleIdx="2" presStyleCnt="3">
        <dgm:presLayoutVars>
          <dgm:chMax val="0"/>
          <dgm:bulletEnabled val="1"/>
        </dgm:presLayoutVars>
      </dgm:prSet>
      <dgm:spPr/>
    </dgm:pt>
  </dgm:ptLst>
  <dgm:cxnLst>
    <dgm:cxn modelId="{00B56328-AA1E-4EDF-A6CF-6598148EECBD}" type="presOf" srcId="{3BB11799-BFBD-4A17-8F75-349386630536}" destId="{6F0CEBDD-FA51-4291-83F1-BF31BB2CABEE}" srcOrd="0" destOrd="0" presId="urn:microsoft.com/office/officeart/2005/8/layout/vList2"/>
    <dgm:cxn modelId="{8498B042-1573-4544-958E-1C5D96EE1D54}" srcId="{3BB11799-BFBD-4A17-8F75-349386630536}" destId="{3A37BCF4-615A-49B0-B102-1098BF52825B}" srcOrd="1" destOrd="0" parTransId="{CAA19909-66F4-4E5D-95CD-00EBFDF22AC7}" sibTransId="{617AA6E0-6482-431D-8B78-1C6806204FD6}"/>
    <dgm:cxn modelId="{8CD4B58F-6A22-44B9-AA8B-E2116D66DBE0}" srcId="{3BB11799-BFBD-4A17-8F75-349386630536}" destId="{1A27F0CA-8901-4D65-AB73-B5C70C7815E8}" srcOrd="2" destOrd="0" parTransId="{0C2FF289-513D-4B3E-AE17-B105B665A62A}" sibTransId="{B79EC15D-9D62-4248-BB60-152D6F2B15D3}"/>
    <dgm:cxn modelId="{8EFB01AD-398B-4463-9A0F-040EC792379C}" srcId="{3BB11799-BFBD-4A17-8F75-349386630536}" destId="{CF96C910-007C-4A4D-A9FF-8B9C78C5E84B}" srcOrd="0" destOrd="0" parTransId="{90F2C1C2-61F2-4A61-A131-33986D356F5E}" sibTransId="{2D80CE52-998E-44AA-AD88-3FF953DE173B}"/>
    <dgm:cxn modelId="{B320BEBD-2C03-44BE-AB60-C84CB57ACBE4}" type="presOf" srcId="{CF96C910-007C-4A4D-A9FF-8B9C78C5E84B}" destId="{D4EDBE1A-0783-45CD-B427-308450CF2ACA}" srcOrd="0" destOrd="0" presId="urn:microsoft.com/office/officeart/2005/8/layout/vList2"/>
    <dgm:cxn modelId="{33598BD1-61F3-4A0B-AF28-95F6A9219990}" type="presOf" srcId="{1A27F0CA-8901-4D65-AB73-B5C70C7815E8}" destId="{23C6D272-1C9A-4139-A965-A9B843B4BE4E}" srcOrd="0" destOrd="0" presId="urn:microsoft.com/office/officeart/2005/8/layout/vList2"/>
    <dgm:cxn modelId="{B2BE91DA-5D48-44F7-8E31-9D5CFA7AD634}" type="presOf" srcId="{3A37BCF4-615A-49B0-B102-1098BF52825B}" destId="{81057795-8B7D-435D-910C-F52593A076F3}" srcOrd="0" destOrd="0" presId="urn:microsoft.com/office/officeart/2005/8/layout/vList2"/>
    <dgm:cxn modelId="{DE019C69-85D1-4811-B2B1-96A8029EC0D8}" type="presParOf" srcId="{6F0CEBDD-FA51-4291-83F1-BF31BB2CABEE}" destId="{D4EDBE1A-0783-45CD-B427-308450CF2ACA}" srcOrd="0" destOrd="0" presId="urn:microsoft.com/office/officeart/2005/8/layout/vList2"/>
    <dgm:cxn modelId="{D143C973-043D-4CCE-A832-A4E57E1651D6}" type="presParOf" srcId="{6F0CEBDD-FA51-4291-83F1-BF31BB2CABEE}" destId="{D7B1243B-7E4B-45DF-904C-2597D708BBF4}" srcOrd="1" destOrd="0" presId="urn:microsoft.com/office/officeart/2005/8/layout/vList2"/>
    <dgm:cxn modelId="{FED05519-5AA6-4ECA-8C38-6D9282273748}" type="presParOf" srcId="{6F0CEBDD-FA51-4291-83F1-BF31BB2CABEE}" destId="{81057795-8B7D-435D-910C-F52593A076F3}" srcOrd="2" destOrd="0" presId="urn:microsoft.com/office/officeart/2005/8/layout/vList2"/>
    <dgm:cxn modelId="{14CC9EB8-BDEC-4BF4-A6DB-91DBACF7A837}" type="presParOf" srcId="{6F0CEBDD-FA51-4291-83F1-BF31BB2CABEE}" destId="{72E20257-57ED-4DD7-AC1E-B80E4F4F7417}" srcOrd="3" destOrd="0" presId="urn:microsoft.com/office/officeart/2005/8/layout/vList2"/>
    <dgm:cxn modelId="{82C742B5-BC1D-42ED-89F2-5E5D069483DB}" type="presParOf" srcId="{6F0CEBDD-FA51-4291-83F1-BF31BB2CABEE}" destId="{23C6D272-1C9A-4139-A965-A9B843B4BE4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09450-71F5-4386-B2AD-486BF89F02D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E9F0283-272F-40ED-9DB1-E2D036082E2B}">
      <dgm:prSet/>
      <dgm:spPr/>
      <dgm:t>
        <a:bodyPr/>
        <a:lstStyle/>
        <a:p>
          <a:r>
            <a:rPr lang="en-US" b="0" i="0" dirty="0"/>
            <a:t>1. Financial Security and Peace of Mind:</a:t>
          </a:r>
          <a:endParaRPr lang="en-US" dirty="0"/>
        </a:p>
      </dgm:t>
    </dgm:pt>
    <dgm:pt modelId="{419B4994-66BB-4D84-A65B-1379A38B7CF1}" type="parTrans" cxnId="{37D3D7BF-917C-4DDC-9710-FF0A95E8D7A1}">
      <dgm:prSet/>
      <dgm:spPr/>
      <dgm:t>
        <a:bodyPr/>
        <a:lstStyle/>
        <a:p>
          <a:endParaRPr lang="en-US"/>
        </a:p>
      </dgm:t>
    </dgm:pt>
    <dgm:pt modelId="{2F985637-ADAA-4400-AAEC-DAAF165814A4}" type="sibTrans" cxnId="{37D3D7BF-917C-4DDC-9710-FF0A95E8D7A1}">
      <dgm:prSet/>
      <dgm:spPr/>
      <dgm:t>
        <a:bodyPr/>
        <a:lstStyle/>
        <a:p>
          <a:endParaRPr lang="en-US"/>
        </a:p>
      </dgm:t>
    </dgm:pt>
    <dgm:pt modelId="{CFAC0680-9FDE-4C18-AB2C-3BD9F0A08416}">
      <dgm:prSet/>
      <dgm:spPr/>
      <dgm:t>
        <a:bodyPr/>
        <a:lstStyle/>
        <a:p>
          <a:r>
            <a:rPr lang="en-US" b="0" i="0"/>
            <a:t>Protection from Unexpected Costs:</a:t>
          </a:r>
          <a:endParaRPr lang="en-US"/>
        </a:p>
      </dgm:t>
    </dgm:pt>
    <dgm:pt modelId="{A8263FE3-F4DB-432D-B9DE-FF55E7C600E9}" type="parTrans" cxnId="{500B0CE1-4DB4-4EEC-ACA3-520E771730D8}">
      <dgm:prSet/>
      <dgm:spPr/>
      <dgm:t>
        <a:bodyPr/>
        <a:lstStyle/>
        <a:p>
          <a:endParaRPr lang="en-US"/>
        </a:p>
      </dgm:t>
    </dgm:pt>
    <dgm:pt modelId="{3220F769-82F0-43B6-9947-E9EAFB857916}" type="sibTrans" cxnId="{500B0CE1-4DB4-4EEC-ACA3-520E771730D8}">
      <dgm:prSet/>
      <dgm:spPr/>
      <dgm:t>
        <a:bodyPr/>
        <a:lstStyle/>
        <a:p>
          <a:endParaRPr lang="en-US"/>
        </a:p>
      </dgm:t>
    </dgm:pt>
    <dgm:pt modelId="{C0A4F69D-CC5C-4379-844A-7D10E0AA4CA9}">
      <dgm:prSet/>
      <dgm:spPr/>
      <dgm:t>
        <a:bodyPr/>
        <a:lstStyle/>
        <a:p>
          <a:r>
            <a:rPr lang="en-US" b="0" i="0"/>
            <a:t>Health insurance helps protect employees from the financial burden of unexpected medical expenses, allowing them to access necessary care without the fear of crippling debt.</a:t>
          </a:r>
          <a:endParaRPr lang="en-US"/>
        </a:p>
      </dgm:t>
    </dgm:pt>
    <dgm:pt modelId="{1CCB56DF-D626-45F6-989B-0BA45D311A02}" type="parTrans" cxnId="{6D5D4CA4-6936-45C1-9082-2E367DEB0414}">
      <dgm:prSet/>
      <dgm:spPr/>
      <dgm:t>
        <a:bodyPr/>
        <a:lstStyle/>
        <a:p>
          <a:endParaRPr lang="en-US"/>
        </a:p>
      </dgm:t>
    </dgm:pt>
    <dgm:pt modelId="{8CC6E621-8A12-4A43-9AB0-62777FD7DB76}" type="sibTrans" cxnId="{6D5D4CA4-6936-45C1-9082-2E367DEB0414}">
      <dgm:prSet/>
      <dgm:spPr/>
      <dgm:t>
        <a:bodyPr/>
        <a:lstStyle/>
        <a:p>
          <a:endParaRPr lang="en-US"/>
        </a:p>
      </dgm:t>
    </dgm:pt>
    <dgm:pt modelId="{32238CAE-C5D5-4C2E-B091-8C721F2C249F}">
      <dgm:prSet/>
      <dgm:spPr/>
      <dgm:t>
        <a:bodyPr/>
        <a:lstStyle/>
        <a:p>
          <a:r>
            <a:rPr lang="en-US" b="0" i="0"/>
            <a:t>Access to Quality Healthcare:</a:t>
          </a:r>
          <a:endParaRPr lang="en-US"/>
        </a:p>
      </dgm:t>
    </dgm:pt>
    <dgm:pt modelId="{CDF101A8-FB63-4C5A-9FD5-CF74E024B087}" type="parTrans" cxnId="{A17E4B5E-4224-45E4-A519-801B33B088F0}">
      <dgm:prSet/>
      <dgm:spPr/>
      <dgm:t>
        <a:bodyPr/>
        <a:lstStyle/>
        <a:p>
          <a:endParaRPr lang="en-US"/>
        </a:p>
      </dgm:t>
    </dgm:pt>
    <dgm:pt modelId="{6F2A9000-E3FF-47EF-B293-DCCBC4B63E74}" type="sibTrans" cxnId="{A17E4B5E-4224-45E4-A519-801B33B088F0}">
      <dgm:prSet/>
      <dgm:spPr/>
      <dgm:t>
        <a:bodyPr/>
        <a:lstStyle/>
        <a:p>
          <a:endParaRPr lang="en-US"/>
        </a:p>
      </dgm:t>
    </dgm:pt>
    <dgm:pt modelId="{2DA4BBF4-5780-465B-B0DC-515564B77340}">
      <dgm:prSet/>
      <dgm:spPr/>
      <dgm:t>
        <a:bodyPr/>
        <a:lstStyle/>
        <a:p>
          <a:r>
            <a:rPr lang="en-US" b="0" i="0"/>
            <a:t>Insurance coverage ensures access to quality medical care, leading to better health outcomes and a higher quality of life.</a:t>
          </a:r>
          <a:endParaRPr lang="en-US"/>
        </a:p>
      </dgm:t>
    </dgm:pt>
    <dgm:pt modelId="{817FDCBF-1628-40C8-8076-7AFECF1C6647}" type="parTrans" cxnId="{AC7859AE-9063-4CAB-8F1B-89C92B685D8F}">
      <dgm:prSet/>
      <dgm:spPr/>
      <dgm:t>
        <a:bodyPr/>
        <a:lstStyle/>
        <a:p>
          <a:endParaRPr lang="en-US"/>
        </a:p>
      </dgm:t>
    </dgm:pt>
    <dgm:pt modelId="{59D506A2-C743-402F-83D8-002CB4527743}" type="sibTrans" cxnId="{AC7859AE-9063-4CAB-8F1B-89C92B685D8F}">
      <dgm:prSet/>
      <dgm:spPr/>
      <dgm:t>
        <a:bodyPr/>
        <a:lstStyle/>
        <a:p>
          <a:endParaRPr lang="en-US"/>
        </a:p>
      </dgm:t>
    </dgm:pt>
    <dgm:pt modelId="{301B39BA-FC61-4EBA-8699-FC4AFFB49F87}">
      <dgm:prSet/>
      <dgm:spPr/>
      <dgm:t>
        <a:bodyPr/>
        <a:lstStyle/>
        <a:p>
          <a:r>
            <a:rPr lang="en-US" b="0" i="0"/>
            <a:t>Reduced Financial Strain:</a:t>
          </a:r>
          <a:endParaRPr lang="en-US"/>
        </a:p>
      </dgm:t>
    </dgm:pt>
    <dgm:pt modelId="{9BC33503-DAB8-4A79-98D7-D2D798E654EE}" type="parTrans" cxnId="{A6DFC904-79D0-4B00-844F-8E719773CFF9}">
      <dgm:prSet/>
      <dgm:spPr/>
      <dgm:t>
        <a:bodyPr/>
        <a:lstStyle/>
        <a:p>
          <a:endParaRPr lang="en-US"/>
        </a:p>
      </dgm:t>
    </dgm:pt>
    <dgm:pt modelId="{6DD677C7-3A65-4E8E-BB46-CB2901F90F2F}" type="sibTrans" cxnId="{A6DFC904-79D0-4B00-844F-8E719773CFF9}">
      <dgm:prSet/>
      <dgm:spPr/>
      <dgm:t>
        <a:bodyPr/>
        <a:lstStyle/>
        <a:p>
          <a:endParaRPr lang="en-US"/>
        </a:p>
      </dgm:t>
    </dgm:pt>
    <dgm:pt modelId="{73885098-8C63-47A3-BECD-BBC731095851}">
      <dgm:prSet/>
      <dgm:spPr/>
      <dgm:t>
        <a:bodyPr/>
        <a:lstStyle/>
        <a:p>
          <a:r>
            <a:rPr lang="en-US" b="0" i="0"/>
            <a:t>Knowing that medical expenses are covered can alleviate financial stress and allow individuals to focus on other aspects of their lives.</a:t>
          </a:r>
          <a:endParaRPr lang="en-US"/>
        </a:p>
      </dgm:t>
    </dgm:pt>
    <dgm:pt modelId="{D249134A-0396-4495-B824-5FFB4D50E8C4}" type="parTrans" cxnId="{A6AC118F-0D9F-4547-A89A-E7BA4365D627}">
      <dgm:prSet/>
      <dgm:spPr/>
      <dgm:t>
        <a:bodyPr/>
        <a:lstStyle/>
        <a:p>
          <a:endParaRPr lang="en-US"/>
        </a:p>
      </dgm:t>
    </dgm:pt>
    <dgm:pt modelId="{D914D974-C7AC-413B-83DC-E4F4D667DA4F}" type="sibTrans" cxnId="{A6AC118F-0D9F-4547-A89A-E7BA4365D627}">
      <dgm:prSet/>
      <dgm:spPr/>
      <dgm:t>
        <a:bodyPr/>
        <a:lstStyle/>
        <a:p>
          <a:endParaRPr lang="en-US"/>
        </a:p>
      </dgm:t>
    </dgm:pt>
    <dgm:pt modelId="{53539B3D-D80A-4447-B83C-5571F88C1D8C}" type="pres">
      <dgm:prSet presAssocID="{C3609450-71F5-4386-B2AD-486BF89F02D4}" presName="Name0" presStyleCnt="0">
        <dgm:presLayoutVars>
          <dgm:dir/>
          <dgm:animLvl val="lvl"/>
          <dgm:resizeHandles val="exact"/>
        </dgm:presLayoutVars>
      </dgm:prSet>
      <dgm:spPr/>
    </dgm:pt>
    <dgm:pt modelId="{A5AA9786-0C57-47EC-B95B-18DF3CD010B6}" type="pres">
      <dgm:prSet presAssocID="{1E9F0283-272F-40ED-9DB1-E2D036082E2B}" presName="linNode" presStyleCnt="0"/>
      <dgm:spPr/>
    </dgm:pt>
    <dgm:pt modelId="{BFE9814D-30EB-404F-BB31-01E4C9C4BF04}" type="pres">
      <dgm:prSet presAssocID="{1E9F0283-272F-40ED-9DB1-E2D036082E2B}" presName="parentText" presStyleLbl="node1" presStyleIdx="0" presStyleCnt="4" custScaleX="277778">
        <dgm:presLayoutVars>
          <dgm:chMax val="1"/>
          <dgm:bulletEnabled val="1"/>
        </dgm:presLayoutVars>
      </dgm:prSet>
      <dgm:spPr/>
    </dgm:pt>
    <dgm:pt modelId="{EB37A830-2182-4015-86F1-B37D5FA4B4F6}" type="pres">
      <dgm:prSet presAssocID="{2F985637-ADAA-4400-AAEC-DAAF165814A4}" presName="sp" presStyleCnt="0"/>
      <dgm:spPr/>
    </dgm:pt>
    <dgm:pt modelId="{3D956C82-E3A3-49D6-89D0-1517137567BC}" type="pres">
      <dgm:prSet presAssocID="{CFAC0680-9FDE-4C18-AB2C-3BD9F0A08416}" presName="linNode" presStyleCnt="0"/>
      <dgm:spPr/>
    </dgm:pt>
    <dgm:pt modelId="{81A12062-B887-4620-AF64-FEADE93422B5}" type="pres">
      <dgm:prSet presAssocID="{CFAC0680-9FDE-4C18-AB2C-3BD9F0A08416}" presName="parentText" presStyleLbl="node1" presStyleIdx="1" presStyleCnt="4">
        <dgm:presLayoutVars>
          <dgm:chMax val="1"/>
          <dgm:bulletEnabled val="1"/>
        </dgm:presLayoutVars>
      </dgm:prSet>
      <dgm:spPr/>
    </dgm:pt>
    <dgm:pt modelId="{0BE24CEC-3C4C-4A85-8AD5-C1E0334A73B4}" type="pres">
      <dgm:prSet presAssocID="{CFAC0680-9FDE-4C18-AB2C-3BD9F0A08416}" presName="descendantText" presStyleLbl="alignAccFollowNode1" presStyleIdx="0" presStyleCnt="3">
        <dgm:presLayoutVars>
          <dgm:bulletEnabled val="1"/>
        </dgm:presLayoutVars>
      </dgm:prSet>
      <dgm:spPr/>
    </dgm:pt>
    <dgm:pt modelId="{58A95EBB-5D97-4E41-8C53-F5E7AEC27C78}" type="pres">
      <dgm:prSet presAssocID="{3220F769-82F0-43B6-9947-E9EAFB857916}" presName="sp" presStyleCnt="0"/>
      <dgm:spPr/>
    </dgm:pt>
    <dgm:pt modelId="{86926EE2-730F-439B-BEDE-F72C135B8F1A}" type="pres">
      <dgm:prSet presAssocID="{32238CAE-C5D5-4C2E-B091-8C721F2C249F}" presName="linNode" presStyleCnt="0"/>
      <dgm:spPr/>
    </dgm:pt>
    <dgm:pt modelId="{49712C6F-7AE3-4794-B1E5-53F3CABF5F28}" type="pres">
      <dgm:prSet presAssocID="{32238CAE-C5D5-4C2E-B091-8C721F2C249F}" presName="parentText" presStyleLbl="node1" presStyleIdx="2" presStyleCnt="4">
        <dgm:presLayoutVars>
          <dgm:chMax val="1"/>
          <dgm:bulletEnabled val="1"/>
        </dgm:presLayoutVars>
      </dgm:prSet>
      <dgm:spPr/>
    </dgm:pt>
    <dgm:pt modelId="{BB55A8CB-6A59-4BEB-8F0C-1C3C49BF8972}" type="pres">
      <dgm:prSet presAssocID="{32238CAE-C5D5-4C2E-B091-8C721F2C249F}" presName="descendantText" presStyleLbl="alignAccFollowNode1" presStyleIdx="1" presStyleCnt="3">
        <dgm:presLayoutVars>
          <dgm:bulletEnabled val="1"/>
        </dgm:presLayoutVars>
      </dgm:prSet>
      <dgm:spPr/>
    </dgm:pt>
    <dgm:pt modelId="{F229DE5C-2E38-4393-88A2-95B6964B434D}" type="pres">
      <dgm:prSet presAssocID="{6F2A9000-E3FF-47EF-B293-DCCBC4B63E74}" presName="sp" presStyleCnt="0"/>
      <dgm:spPr/>
    </dgm:pt>
    <dgm:pt modelId="{311C484D-57FD-46A0-83AA-B8FF77C76745}" type="pres">
      <dgm:prSet presAssocID="{301B39BA-FC61-4EBA-8699-FC4AFFB49F87}" presName="linNode" presStyleCnt="0"/>
      <dgm:spPr/>
    </dgm:pt>
    <dgm:pt modelId="{130698C1-19F6-478B-AE0F-576E6BF77039}" type="pres">
      <dgm:prSet presAssocID="{301B39BA-FC61-4EBA-8699-FC4AFFB49F87}" presName="parentText" presStyleLbl="node1" presStyleIdx="3" presStyleCnt="4">
        <dgm:presLayoutVars>
          <dgm:chMax val="1"/>
          <dgm:bulletEnabled val="1"/>
        </dgm:presLayoutVars>
      </dgm:prSet>
      <dgm:spPr/>
    </dgm:pt>
    <dgm:pt modelId="{C5E3D954-9012-47C1-A4DD-410D391DD882}" type="pres">
      <dgm:prSet presAssocID="{301B39BA-FC61-4EBA-8699-FC4AFFB49F87}" presName="descendantText" presStyleLbl="alignAccFollowNode1" presStyleIdx="2" presStyleCnt="3">
        <dgm:presLayoutVars>
          <dgm:bulletEnabled val="1"/>
        </dgm:presLayoutVars>
      </dgm:prSet>
      <dgm:spPr/>
    </dgm:pt>
  </dgm:ptLst>
  <dgm:cxnLst>
    <dgm:cxn modelId="{DAB0E101-D2A3-490B-98B5-10E96B19B96A}" type="presOf" srcId="{1E9F0283-272F-40ED-9DB1-E2D036082E2B}" destId="{BFE9814D-30EB-404F-BB31-01E4C9C4BF04}" srcOrd="0" destOrd="0" presId="urn:microsoft.com/office/officeart/2005/8/layout/vList5"/>
    <dgm:cxn modelId="{A6DFC904-79D0-4B00-844F-8E719773CFF9}" srcId="{C3609450-71F5-4386-B2AD-486BF89F02D4}" destId="{301B39BA-FC61-4EBA-8699-FC4AFFB49F87}" srcOrd="3" destOrd="0" parTransId="{9BC33503-DAB8-4A79-98D7-D2D798E654EE}" sibTransId="{6DD677C7-3A65-4E8E-BB46-CB2901F90F2F}"/>
    <dgm:cxn modelId="{01BAAA10-A018-4BBA-8ED6-8ACD5F77DE34}" type="presOf" srcId="{32238CAE-C5D5-4C2E-B091-8C721F2C249F}" destId="{49712C6F-7AE3-4794-B1E5-53F3CABF5F28}" srcOrd="0" destOrd="0" presId="urn:microsoft.com/office/officeart/2005/8/layout/vList5"/>
    <dgm:cxn modelId="{A17E4B5E-4224-45E4-A519-801B33B088F0}" srcId="{C3609450-71F5-4386-B2AD-486BF89F02D4}" destId="{32238CAE-C5D5-4C2E-B091-8C721F2C249F}" srcOrd="2" destOrd="0" parTransId="{CDF101A8-FB63-4C5A-9FD5-CF74E024B087}" sibTransId="{6F2A9000-E3FF-47EF-B293-DCCBC4B63E74}"/>
    <dgm:cxn modelId="{5BD4E746-00B5-4098-9DBC-EC585C977933}" type="presOf" srcId="{C3609450-71F5-4386-B2AD-486BF89F02D4}" destId="{53539B3D-D80A-4447-B83C-5571F88C1D8C}" srcOrd="0" destOrd="0" presId="urn:microsoft.com/office/officeart/2005/8/layout/vList5"/>
    <dgm:cxn modelId="{9EF0D652-3637-402A-A32A-F19E5A13D829}" type="presOf" srcId="{C0A4F69D-CC5C-4379-844A-7D10E0AA4CA9}" destId="{0BE24CEC-3C4C-4A85-8AD5-C1E0334A73B4}" srcOrd="0" destOrd="0" presId="urn:microsoft.com/office/officeart/2005/8/layout/vList5"/>
    <dgm:cxn modelId="{59564659-1B32-4A87-AFCA-D6BB568F3775}" type="presOf" srcId="{73885098-8C63-47A3-BECD-BBC731095851}" destId="{C5E3D954-9012-47C1-A4DD-410D391DD882}" srcOrd="0" destOrd="0" presId="urn:microsoft.com/office/officeart/2005/8/layout/vList5"/>
    <dgm:cxn modelId="{A6AC118F-0D9F-4547-A89A-E7BA4365D627}" srcId="{301B39BA-FC61-4EBA-8699-FC4AFFB49F87}" destId="{73885098-8C63-47A3-BECD-BBC731095851}" srcOrd="0" destOrd="0" parTransId="{D249134A-0396-4495-B824-5FFB4D50E8C4}" sibTransId="{D914D974-C7AC-413B-83DC-E4F4D667DA4F}"/>
    <dgm:cxn modelId="{6D5D4CA4-6936-45C1-9082-2E367DEB0414}" srcId="{CFAC0680-9FDE-4C18-AB2C-3BD9F0A08416}" destId="{C0A4F69D-CC5C-4379-844A-7D10E0AA4CA9}" srcOrd="0" destOrd="0" parTransId="{1CCB56DF-D626-45F6-989B-0BA45D311A02}" sibTransId="{8CC6E621-8A12-4A43-9AB0-62777FD7DB76}"/>
    <dgm:cxn modelId="{AC7859AE-9063-4CAB-8F1B-89C92B685D8F}" srcId="{32238CAE-C5D5-4C2E-B091-8C721F2C249F}" destId="{2DA4BBF4-5780-465B-B0DC-515564B77340}" srcOrd="0" destOrd="0" parTransId="{817FDCBF-1628-40C8-8076-7AFECF1C6647}" sibTransId="{59D506A2-C743-402F-83D8-002CB4527743}"/>
    <dgm:cxn modelId="{37D3D7BF-917C-4DDC-9710-FF0A95E8D7A1}" srcId="{C3609450-71F5-4386-B2AD-486BF89F02D4}" destId="{1E9F0283-272F-40ED-9DB1-E2D036082E2B}" srcOrd="0" destOrd="0" parTransId="{419B4994-66BB-4D84-A65B-1379A38B7CF1}" sibTransId="{2F985637-ADAA-4400-AAEC-DAAF165814A4}"/>
    <dgm:cxn modelId="{A7E13FD3-3CE5-4123-9D6A-686FC14E46E5}" type="presOf" srcId="{301B39BA-FC61-4EBA-8699-FC4AFFB49F87}" destId="{130698C1-19F6-478B-AE0F-576E6BF77039}" srcOrd="0" destOrd="0" presId="urn:microsoft.com/office/officeart/2005/8/layout/vList5"/>
    <dgm:cxn modelId="{500B0CE1-4DB4-4EEC-ACA3-520E771730D8}" srcId="{C3609450-71F5-4386-B2AD-486BF89F02D4}" destId="{CFAC0680-9FDE-4C18-AB2C-3BD9F0A08416}" srcOrd="1" destOrd="0" parTransId="{A8263FE3-F4DB-432D-B9DE-FF55E7C600E9}" sibTransId="{3220F769-82F0-43B6-9947-E9EAFB857916}"/>
    <dgm:cxn modelId="{F0830BE7-68B0-48AA-8AA5-F143B13A3240}" type="presOf" srcId="{2DA4BBF4-5780-465B-B0DC-515564B77340}" destId="{BB55A8CB-6A59-4BEB-8F0C-1C3C49BF8972}" srcOrd="0" destOrd="0" presId="urn:microsoft.com/office/officeart/2005/8/layout/vList5"/>
    <dgm:cxn modelId="{E46F70F8-F3EF-4E2E-8460-DB4A571EFD2C}" type="presOf" srcId="{CFAC0680-9FDE-4C18-AB2C-3BD9F0A08416}" destId="{81A12062-B887-4620-AF64-FEADE93422B5}" srcOrd="0" destOrd="0" presId="urn:microsoft.com/office/officeart/2005/8/layout/vList5"/>
    <dgm:cxn modelId="{CB444642-0FA0-4FBC-A330-03E3D12DE43B}" type="presParOf" srcId="{53539B3D-D80A-4447-B83C-5571F88C1D8C}" destId="{A5AA9786-0C57-47EC-B95B-18DF3CD010B6}" srcOrd="0" destOrd="0" presId="urn:microsoft.com/office/officeart/2005/8/layout/vList5"/>
    <dgm:cxn modelId="{AA2BBD03-ECA3-4394-86D3-412B58684E34}" type="presParOf" srcId="{A5AA9786-0C57-47EC-B95B-18DF3CD010B6}" destId="{BFE9814D-30EB-404F-BB31-01E4C9C4BF04}" srcOrd="0" destOrd="0" presId="urn:microsoft.com/office/officeart/2005/8/layout/vList5"/>
    <dgm:cxn modelId="{FE615AB8-44C1-43A0-AB15-A1AABC0A23F7}" type="presParOf" srcId="{53539B3D-D80A-4447-B83C-5571F88C1D8C}" destId="{EB37A830-2182-4015-86F1-B37D5FA4B4F6}" srcOrd="1" destOrd="0" presId="urn:microsoft.com/office/officeart/2005/8/layout/vList5"/>
    <dgm:cxn modelId="{83DB6735-74B6-4BDC-AD2B-A9B0C52D3286}" type="presParOf" srcId="{53539B3D-D80A-4447-B83C-5571F88C1D8C}" destId="{3D956C82-E3A3-49D6-89D0-1517137567BC}" srcOrd="2" destOrd="0" presId="urn:microsoft.com/office/officeart/2005/8/layout/vList5"/>
    <dgm:cxn modelId="{12AB39ED-FF07-423F-B59A-EF2F28334C59}" type="presParOf" srcId="{3D956C82-E3A3-49D6-89D0-1517137567BC}" destId="{81A12062-B887-4620-AF64-FEADE93422B5}" srcOrd="0" destOrd="0" presId="urn:microsoft.com/office/officeart/2005/8/layout/vList5"/>
    <dgm:cxn modelId="{A0813541-170A-46D8-AFE4-AD8C1E9357D4}" type="presParOf" srcId="{3D956C82-E3A3-49D6-89D0-1517137567BC}" destId="{0BE24CEC-3C4C-4A85-8AD5-C1E0334A73B4}" srcOrd="1" destOrd="0" presId="urn:microsoft.com/office/officeart/2005/8/layout/vList5"/>
    <dgm:cxn modelId="{F0E73FB4-F11C-4876-9538-14E2373165D4}" type="presParOf" srcId="{53539B3D-D80A-4447-B83C-5571F88C1D8C}" destId="{58A95EBB-5D97-4E41-8C53-F5E7AEC27C78}" srcOrd="3" destOrd="0" presId="urn:microsoft.com/office/officeart/2005/8/layout/vList5"/>
    <dgm:cxn modelId="{87CBB54F-B0E2-4B16-81F7-7709006400F3}" type="presParOf" srcId="{53539B3D-D80A-4447-B83C-5571F88C1D8C}" destId="{86926EE2-730F-439B-BEDE-F72C135B8F1A}" srcOrd="4" destOrd="0" presId="urn:microsoft.com/office/officeart/2005/8/layout/vList5"/>
    <dgm:cxn modelId="{BED2F369-72F3-49EA-81A8-090E8709A94C}" type="presParOf" srcId="{86926EE2-730F-439B-BEDE-F72C135B8F1A}" destId="{49712C6F-7AE3-4794-B1E5-53F3CABF5F28}" srcOrd="0" destOrd="0" presId="urn:microsoft.com/office/officeart/2005/8/layout/vList5"/>
    <dgm:cxn modelId="{ADB2865B-3A20-49D3-83FB-2818884BFBA8}" type="presParOf" srcId="{86926EE2-730F-439B-BEDE-F72C135B8F1A}" destId="{BB55A8CB-6A59-4BEB-8F0C-1C3C49BF8972}" srcOrd="1" destOrd="0" presId="urn:microsoft.com/office/officeart/2005/8/layout/vList5"/>
    <dgm:cxn modelId="{573360D9-DA6B-408D-8B2E-4AD652C74A48}" type="presParOf" srcId="{53539B3D-D80A-4447-B83C-5571F88C1D8C}" destId="{F229DE5C-2E38-4393-88A2-95B6964B434D}" srcOrd="5" destOrd="0" presId="urn:microsoft.com/office/officeart/2005/8/layout/vList5"/>
    <dgm:cxn modelId="{B858CB77-A823-46F1-9677-4EEE1B34F7B0}" type="presParOf" srcId="{53539B3D-D80A-4447-B83C-5571F88C1D8C}" destId="{311C484D-57FD-46A0-83AA-B8FF77C76745}" srcOrd="6" destOrd="0" presId="urn:microsoft.com/office/officeart/2005/8/layout/vList5"/>
    <dgm:cxn modelId="{95BF0344-B52C-4B54-BB51-041AA7AABE6F}" type="presParOf" srcId="{311C484D-57FD-46A0-83AA-B8FF77C76745}" destId="{130698C1-19F6-478B-AE0F-576E6BF77039}" srcOrd="0" destOrd="0" presId="urn:microsoft.com/office/officeart/2005/8/layout/vList5"/>
    <dgm:cxn modelId="{7E0BD830-0227-446C-AAF5-4FC1110CE498}" type="presParOf" srcId="{311C484D-57FD-46A0-83AA-B8FF77C76745}" destId="{C5E3D954-9012-47C1-A4DD-410D391DD88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E8D7E-1219-4D23-B0D7-62807180E1F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C5E175D-70B5-400A-81A0-5D428BCE550E}">
      <dgm:prSet/>
      <dgm:spPr/>
      <dgm:t>
        <a:bodyPr/>
        <a:lstStyle/>
        <a:p>
          <a:r>
            <a:rPr lang="en-US" dirty="0"/>
            <a:t>2. </a:t>
          </a:r>
          <a:r>
            <a:rPr lang="en-US" b="0" i="0" dirty="0"/>
            <a:t>A Key Factor in Job Decisions:</a:t>
          </a:r>
          <a:endParaRPr lang="en-US" dirty="0"/>
        </a:p>
      </dgm:t>
    </dgm:pt>
    <dgm:pt modelId="{DBF0FF18-73BA-4660-8FAD-94A73C4FB302}" type="parTrans" cxnId="{70826B36-C724-43F9-BCDB-32BC5B68198D}">
      <dgm:prSet/>
      <dgm:spPr/>
      <dgm:t>
        <a:bodyPr/>
        <a:lstStyle/>
        <a:p>
          <a:endParaRPr lang="en-US"/>
        </a:p>
      </dgm:t>
    </dgm:pt>
    <dgm:pt modelId="{6A4C6496-6F7B-4335-8508-65EDCC7F2ED5}" type="sibTrans" cxnId="{70826B36-C724-43F9-BCDB-32BC5B68198D}">
      <dgm:prSet/>
      <dgm:spPr/>
      <dgm:t>
        <a:bodyPr/>
        <a:lstStyle/>
        <a:p>
          <a:endParaRPr lang="en-US"/>
        </a:p>
      </dgm:t>
    </dgm:pt>
    <dgm:pt modelId="{81521E0F-3C97-4F31-8664-0EB75F66A30F}">
      <dgm:prSet/>
      <dgm:spPr/>
      <dgm:t>
        <a:bodyPr/>
        <a:lstStyle/>
        <a:p>
          <a:r>
            <a:rPr lang="en-US" b="0" i="0"/>
            <a:t>Employee Preference:</a:t>
          </a:r>
          <a:endParaRPr lang="en-US"/>
        </a:p>
      </dgm:t>
    </dgm:pt>
    <dgm:pt modelId="{22473F1A-38B7-43A2-BD82-283B2F2EA2D9}" type="parTrans" cxnId="{AFC6F0BF-E865-4D08-B739-C5B8312453D5}">
      <dgm:prSet/>
      <dgm:spPr/>
      <dgm:t>
        <a:bodyPr/>
        <a:lstStyle/>
        <a:p>
          <a:endParaRPr lang="en-US"/>
        </a:p>
      </dgm:t>
    </dgm:pt>
    <dgm:pt modelId="{08E1896A-7BBD-4F6B-B498-1B0ADEBBA37D}" type="sibTrans" cxnId="{AFC6F0BF-E865-4D08-B739-C5B8312453D5}">
      <dgm:prSet/>
      <dgm:spPr/>
      <dgm:t>
        <a:bodyPr/>
        <a:lstStyle/>
        <a:p>
          <a:endParaRPr lang="en-US"/>
        </a:p>
      </dgm:t>
    </dgm:pt>
    <dgm:pt modelId="{9B98572B-32F7-4771-86D4-E0E06265C0E0}">
      <dgm:prSet/>
      <dgm:spPr/>
      <dgm:t>
        <a:bodyPr/>
        <a:lstStyle/>
        <a:p>
          <a:r>
            <a:rPr lang="en-US" b="0" i="0"/>
            <a:t>Many employees prioritize health insurance when deciding to accept a job, with surveys showing that a large percentage consider it a "very important" factor.</a:t>
          </a:r>
          <a:endParaRPr lang="en-US"/>
        </a:p>
      </dgm:t>
    </dgm:pt>
    <dgm:pt modelId="{BC309702-E803-42B1-A425-CBF491C756B4}" type="parTrans" cxnId="{AACDD82A-BD21-416D-ACE2-B4C31AF21581}">
      <dgm:prSet/>
      <dgm:spPr/>
      <dgm:t>
        <a:bodyPr/>
        <a:lstStyle/>
        <a:p>
          <a:endParaRPr lang="en-US"/>
        </a:p>
      </dgm:t>
    </dgm:pt>
    <dgm:pt modelId="{D4A70C84-EB1E-4F75-86FF-2F6941BADBBB}" type="sibTrans" cxnId="{AACDD82A-BD21-416D-ACE2-B4C31AF21581}">
      <dgm:prSet/>
      <dgm:spPr/>
      <dgm:t>
        <a:bodyPr/>
        <a:lstStyle/>
        <a:p>
          <a:endParaRPr lang="en-US"/>
        </a:p>
      </dgm:t>
    </dgm:pt>
    <dgm:pt modelId="{B1F988FD-BEA0-42DD-BB7B-19FFF6C50CFB}">
      <dgm:prSet/>
      <dgm:spPr/>
      <dgm:t>
        <a:bodyPr/>
        <a:lstStyle/>
        <a:p>
          <a:r>
            <a:rPr lang="en-US" b="0" i="0"/>
            <a:t>Job Satisfaction:</a:t>
          </a:r>
          <a:endParaRPr lang="en-US"/>
        </a:p>
      </dgm:t>
    </dgm:pt>
    <dgm:pt modelId="{ACFE8C66-96B1-4A0A-824F-538832153DAA}" type="parTrans" cxnId="{74FD483C-F878-444E-9F52-A300BA79BCFB}">
      <dgm:prSet/>
      <dgm:spPr/>
      <dgm:t>
        <a:bodyPr/>
        <a:lstStyle/>
        <a:p>
          <a:endParaRPr lang="en-US"/>
        </a:p>
      </dgm:t>
    </dgm:pt>
    <dgm:pt modelId="{6BEBD893-2C68-4CCD-A505-3B906C9E56A8}" type="sibTrans" cxnId="{74FD483C-F878-444E-9F52-A300BA79BCFB}">
      <dgm:prSet/>
      <dgm:spPr/>
      <dgm:t>
        <a:bodyPr/>
        <a:lstStyle/>
        <a:p>
          <a:endParaRPr lang="en-US"/>
        </a:p>
      </dgm:t>
    </dgm:pt>
    <dgm:pt modelId="{ACB25548-FB72-40D3-8391-9E41A64E9B8B}">
      <dgm:prSet/>
      <dgm:spPr/>
      <dgm:t>
        <a:bodyPr/>
        <a:lstStyle/>
        <a:p>
          <a:r>
            <a:rPr lang="en-US" b="0" i="0"/>
            <a:t>Having access to comprehensive health benefits can contribute to higher job satisfaction and employee retention.</a:t>
          </a:r>
          <a:endParaRPr lang="en-US"/>
        </a:p>
      </dgm:t>
    </dgm:pt>
    <dgm:pt modelId="{BE8CAA00-5B31-45EE-A099-B44970A67FC4}" type="parTrans" cxnId="{C2E85BBE-ABC6-4636-9A51-4E3C094AFB14}">
      <dgm:prSet/>
      <dgm:spPr/>
      <dgm:t>
        <a:bodyPr/>
        <a:lstStyle/>
        <a:p>
          <a:endParaRPr lang="en-US"/>
        </a:p>
      </dgm:t>
    </dgm:pt>
    <dgm:pt modelId="{F47AB396-3BEE-4DBE-94A8-B8CBB411291E}" type="sibTrans" cxnId="{C2E85BBE-ABC6-4636-9A51-4E3C094AFB14}">
      <dgm:prSet/>
      <dgm:spPr/>
      <dgm:t>
        <a:bodyPr/>
        <a:lstStyle/>
        <a:p>
          <a:endParaRPr lang="en-US"/>
        </a:p>
      </dgm:t>
    </dgm:pt>
    <dgm:pt modelId="{7D523E54-02A5-4F93-931A-8302895B1952}">
      <dgm:prSet/>
      <dgm:spPr/>
      <dgm:t>
        <a:bodyPr/>
        <a:lstStyle/>
        <a:p>
          <a:r>
            <a:rPr lang="en-US" b="0" i="0"/>
            <a:t>Competitive Advantage:</a:t>
          </a:r>
          <a:endParaRPr lang="en-US"/>
        </a:p>
      </dgm:t>
    </dgm:pt>
    <dgm:pt modelId="{B8A306DB-A8D4-4D50-AA60-F9258673112C}" type="parTrans" cxnId="{768820DD-F56C-43DE-AF05-D3F4589F9657}">
      <dgm:prSet/>
      <dgm:spPr/>
      <dgm:t>
        <a:bodyPr/>
        <a:lstStyle/>
        <a:p>
          <a:endParaRPr lang="en-US"/>
        </a:p>
      </dgm:t>
    </dgm:pt>
    <dgm:pt modelId="{9E00496B-383A-4398-BF71-F4F3D14B2392}" type="sibTrans" cxnId="{768820DD-F56C-43DE-AF05-D3F4589F9657}">
      <dgm:prSet/>
      <dgm:spPr/>
      <dgm:t>
        <a:bodyPr/>
        <a:lstStyle/>
        <a:p>
          <a:endParaRPr lang="en-US"/>
        </a:p>
      </dgm:t>
    </dgm:pt>
    <dgm:pt modelId="{8AC9B0F5-5495-462D-A55E-9ACAD3A7A98E}">
      <dgm:prSet/>
      <dgm:spPr/>
      <dgm:t>
        <a:bodyPr/>
        <a:lstStyle/>
        <a:p>
          <a:r>
            <a:rPr lang="en-US" b="0" i="0"/>
            <a:t>Employers who offer strong insurance packages are often seen as more desirable employers, attracting and retaining top talent.</a:t>
          </a:r>
          <a:endParaRPr lang="en-US"/>
        </a:p>
      </dgm:t>
    </dgm:pt>
    <dgm:pt modelId="{569D30E1-DD41-4B79-8D7F-5984032918B0}" type="parTrans" cxnId="{C9D85557-E05F-4142-B70A-A2E7617BD26D}">
      <dgm:prSet/>
      <dgm:spPr/>
      <dgm:t>
        <a:bodyPr/>
        <a:lstStyle/>
        <a:p>
          <a:endParaRPr lang="en-US"/>
        </a:p>
      </dgm:t>
    </dgm:pt>
    <dgm:pt modelId="{271298EC-6A61-492F-A186-F7138B2F829E}" type="sibTrans" cxnId="{C9D85557-E05F-4142-B70A-A2E7617BD26D}">
      <dgm:prSet/>
      <dgm:spPr/>
      <dgm:t>
        <a:bodyPr/>
        <a:lstStyle/>
        <a:p>
          <a:endParaRPr lang="en-US"/>
        </a:p>
      </dgm:t>
    </dgm:pt>
    <dgm:pt modelId="{3831E2BD-5E40-47F8-9549-A7906EF200F8}" type="pres">
      <dgm:prSet presAssocID="{F37E8D7E-1219-4D23-B0D7-62807180E1F3}" presName="Name0" presStyleCnt="0">
        <dgm:presLayoutVars>
          <dgm:dir/>
          <dgm:animLvl val="lvl"/>
          <dgm:resizeHandles val="exact"/>
        </dgm:presLayoutVars>
      </dgm:prSet>
      <dgm:spPr/>
    </dgm:pt>
    <dgm:pt modelId="{825FD96C-8D69-4E4E-9AF5-998C46F4B2DC}" type="pres">
      <dgm:prSet presAssocID="{0C5E175D-70B5-400A-81A0-5D428BCE550E}" presName="linNode" presStyleCnt="0"/>
      <dgm:spPr/>
    </dgm:pt>
    <dgm:pt modelId="{65CFE41D-72C7-4135-95FA-25C224E81D59}" type="pres">
      <dgm:prSet presAssocID="{0C5E175D-70B5-400A-81A0-5D428BCE550E}" presName="parentText" presStyleLbl="node1" presStyleIdx="0" presStyleCnt="4" custScaleX="277778">
        <dgm:presLayoutVars>
          <dgm:chMax val="1"/>
          <dgm:bulletEnabled val="1"/>
        </dgm:presLayoutVars>
      </dgm:prSet>
      <dgm:spPr/>
    </dgm:pt>
    <dgm:pt modelId="{107AD53A-E0AB-49A1-8649-4A383F823618}" type="pres">
      <dgm:prSet presAssocID="{6A4C6496-6F7B-4335-8508-65EDCC7F2ED5}" presName="sp" presStyleCnt="0"/>
      <dgm:spPr/>
    </dgm:pt>
    <dgm:pt modelId="{A6DB5F51-A6D0-41DA-A3FA-09783088B030}" type="pres">
      <dgm:prSet presAssocID="{81521E0F-3C97-4F31-8664-0EB75F66A30F}" presName="linNode" presStyleCnt="0"/>
      <dgm:spPr/>
    </dgm:pt>
    <dgm:pt modelId="{D079BB96-7215-4E2F-BEC5-727E4486507D}" type="pres">
      <dgm:prSet presAssocID="{81521E0F-3C97-4F31-8664-0EB75F66A30F}" presName="parentText" presStyleLbl="node1" presStyleIdx="1" presStyleCnt="4">
        <dgm:presLayoutVars>
          <dgm:chMax val="1"/>
          <dgm:bulletEnabled val="1"/>
        </dgm:presLayoutVars>
      </dgm:prSet>
      <dgm:spPr/>
    </dgm:pt>
    <dgm:pt modelId="{E0EFFFB1-729A-45E9-ADCD-232C67E585AD}" type="pres">
      <dgm:prSet presAssocID="{81521E0F-3C97-4F31-8664-0EB75F66A30F}" presName="descendantText" presStyleLbl="alignAccFollowNode1" presStyleIdx="0" presStyleCnt="3">
        <dgm:presLayoutVars>
          <dgm:bulletEnabled val="1"/>
        </dgm:presLayoutVars>
      </dgm:prSet>
      <dgm:spPr/>
    </dgm:pt>
    <dgm:pt modelId="{8FFD6C99-3061-416B-B29B-2AF32C06C25C}" type="pres">
      <dgm:prSet presAssocID="{08E1896A-7BBD-4F6B-B498-1B0ADEBBA37D}" presName="sp" presStyleCnt="0"/>
      <dgm:spPr/>
    </dgm:pt>
    <dgm:pt modelId="{CE2E85B3-01DE-4A9D-9EA2-3881BD83DC5E}" type="pres">
      <dgm:prSet presAssocID="{B1F988FD-BEA0-42DD-BB7B-19FFF6C50CFB}" presName="linNode" presStyleCnt="0"/>
      <dgm:spPr/>
    </dgm:pt>
    <dgm:pt modelId="{E5490D85-81AD-4492-93D2-CD094A191A76}" type="pres">
      <dgm:prSet presAssocID="{B1F988FD-BEA0-42DD-BB7B-19FFF6C50CFB}" presName="parentText" presStyleLbl="node1" presStyleIdx="2" presStyleCnt="4">
        <dgm:presLayoutVars>
          <dgm:chMax val="1"/>
          <dgm:bulletEnabled val="1"/>
        </dgm:presLayoutVars>
      </dgm:prSet>
      <dgm:spPr/>
    </dgm:pt>
    <dgm:pt modelId="{AC125621-DDE7-4643-BA70-FEB3C6CB5291}" type="pres">
      <dgm:prSet presAssocID="{B1F988FD-BEA0-42DD-BB7B-19FFF6C50CFB}" presName="descendantText" presStyleLbl="alignAccFollowNode1" presStyleIdx="1" presStyleCnt="3">
        <dgm:presLayoutVars>
          <dgm:bulletEnabled val="1"/>
        </dgm:presLayoutVars>
      </dgm:prSet>
      <dgm:spPr/>
    </dgm:pt>
    <dgm:pt modelId="{1662F665-4A1A-4E13-86CD-4D09B4DB1E7A}" type="pres">
      <dgm:prSet presAssocID="{6BEBD893-2C68-4CCD-A505-3B906C9E56A8}" presName="sp" presStyleCnt="0"/>
      <dgm:spPr/>
    </dgm:pt>
    <dgm:pt modelId="{2B61F47B-08AB-4B61-85B0-310F59AD99A7}" type="pres">
      <dgm:prSet presAssocID="{7D523E54-02A5-4F93-931A-8302895B1952}" presName="linNode" presStyleCnt="0"/>
      <dgm:spPr/>
    </dgm:pt>
    <dgm:pt modelId="{CB6C12FD-AFB3-4200-8544-6BB64950D554}" type="pres">
      <dgm:prSet presAssocID="{7D523E54-02A5-4F93-931A-8302895B1952}" presName="parentText" presStyleLbl="node1" presStyleIdx="3" presStyleCnt="4">
        <dgm:presLayoutVars>
          <dgm:chMax val="1"/>
          <dgm:bulletEnabled val="1"/>
        </dgm:presLayoutVars>
      </dgm:prSet>
      <dgm:spPr/>
    </dgm:pt>
    <dgm:pt modelId="{8B844F7B-2E58-4B87-B5C3-60FB3CE43A14}" type="pres">
      <dgm:prSet presAssocID="{7D523E54-02A5-4F93-931A-8302895B1952}" presName="descendantText" presStyleLbl="alignAccFollowNode1" presStyleIdx="2" presStyleCnt="3">
        <dgm:presLayoutVars>
          <dgm:bulletEnabled val="1"/>
        </dgm:presLayoutVars>
      </dgm:prSet>
      <dgm:spPr/>
    </dgm:pt>
  </dgm:ptLst>
  <dgm:cxnLst>
    <dgm:cxn modelId="{8384A118-0153-4454-8D98-C8EE5CD6DBAE}" type="presOf" srcId="{9B98572B-32F7-4771-86D4-E0E06265C0E0}" destId="{E0EFFFB1-729A-45E9-ADCD-232C67E585AD}" srcOrd="0" destOrd="0" presId="urn:microsoft.com/office/officeart/2005/8/layout/vList5"/>
    <dgm:cxn modelId="{AACDD82A-BD21-416D-ACE2-B4C31AF21581}" srcId="{81521E0F-3C97-4F31-8664-0EB75F66A30F}" destId="{9B98572B-32F7-4771-86D4-E0E06265C0E0}" srcOrd="0" destOrd="0" parTransId="{BC309702-E803-42B1-A425-CBF491C756B4}" sibTransId="{D4A70C84-EB1E-4F75-86FF-2F6941BADBBB}"/>
    <dgm:cxn modelId="{70826B36-C724-43F9-BCDB-32BC5B68198D}" srcId="{F37E8D7E-1219-4D23-B0D7-62807180E1F3}" destId="{0C5E175D-70B5-400A-81A0-5D428BCE550E}" srcOrd="0" destOrd="0" parTransId="{DBF0FF18-73BA-4660-8FAD-94A73C4FB302}" sibTransId="{6A4C6496-6F7B-4335-8508-65EDCC7F2ED5}"/>
    <dgm:cxn modelId="{74FD483C-F878-444E-9F52-A300BA79BCFB}" srcId="{F37E8D7E-1219-4D23-B0D7-62807180E1F3}" destId="{B1F988FD-BEA0-42DD-BB7B-19FFF6C50CFB}" srcOrd="2" destOrd="0" parTransId="{ACFE8C66-96B1-4A0A-824F-538832153DAA}" sibTransId="{6BEBD893-2C68-4CCD-A505-3B906C9E56A8}"/>
    <dgm:cxn modelId="{C9D85557-E05F-4142-B70A-A2E7617BD26D}" srcId="{7D523E54-02A5-4F93-931A-8302895B1952}" destId="{8AC9B0F5-5495-462D-A55E-9ACAD3A7A98E}" srcOrd="0" destOrd="0" parTransId="{569D30E1-DD41-4B79-8D7F-5984032918B0}" sibTransId="{271298EC-6A61-492F-A186-F7138B2F829E}"/>
    <dgm:cxn modelId="{F4CFDE7B-35E0-4063-A930-6AAB5EFC3B94}" type="presOf" srcId="{8AC9B0F5-5495-462D-A55E-9ACAD3A7A98E}" destId="{8B844F7B-2E58-4B87-B5C3-60FB3CE43A14}" srcOrd="0" destOrd="0" presId="urn:microsoft.com/office/officeart/2005/8/layout/vList5"/>
    <dgm:cxn modelId="{A7717193-DE08-4D97-8626-90E15F906758}" type="presOf" srcId="{B1F988FD-BEA0-42DD-BB7B-19FFF6C50CFB}" destId="{E5490D85-81AD-4492-93D2-CD094A191A76}" srcOrd="0" destOrd="0" presId="urn:microsoft.com/office/officeart/2005/8/layout/vList5"/>
    <dgm:cxn modelId="{80CE8FB4-93CD-46A8-8CA6-9B01660A2824}" type="presOf" srcId="{0C5E175D-70B5-400A-81A0-5D428BCE550E}" destId="{65CFE41D-72C7-4135-95FA-25C224E81D59}" srcOrd="0" destOrd="0" presId="urn:microsoft.com/office/officeart/2005/8/layout/vList5"/>
    <dgm:cxn modelId="{40636CB5-4AD7-48B0-877A-65D7E1879501}" type="presOf" srcId="{81521E0F-3C97-4F31-8664-0EB75F66A30F}" destId="{D079BB96-7215-4E2F-BEC5-727E4486507D}" srcOrd="0" destOrd="0" presId="urn:microsoft.com/office/officeart/2005/8/layout/vList5"/>
    <dgm:cxn modelId="{C2E85BBE-ABC6-4636-9A51-4E3C094AFB14}" srcId="{B1F988FD-BEA0-42DD-BB7B-19FFF6C50CFB}" destId="{ACB25548-FB72-40D3-8391-9E41A64E9B8B}" srcOrd="0" destOrd="0" parTransId="{BE8CAA00-5B31-45EE-A099-B44970A67FC4}" sibTransId="{F47AB396-3BEE-4DBE-94A8-B8CBB411291E}"/>
    <dgm:cxn modelId="{AFC6F0BF-E865-4D08-B739-C5B8312453D5}" srcId="{F37E8D7E-1219-4D23-B0D7-62807180E1F3}" destId="{81521E0F-3C97-4F31-8664-0EB75F66A30F}" srcOrd="1" destOrd="0" parTransId="{22473F1A-38B7-43A2-BD82-283B2F2EA2D9}" sibTransId="{08E1896A-7BBD-4F6B-B498-1B0ADEBBA37D}"/>
    <dgm:cxn modelId="{9EE04ADC-A1D9-49DB-82CD-9FDB9FDFABF3}" type="presOf" srcId="{F37E8D7E-1219-4D23-B0D7-62807180E1F3}" destId="{3831E2BD-5E40-47F8-9549-A7906EF200F8}" srcOrd="0" destOrd="0" presId="urn:microsoft.com/office/officeart/2005/8/layout/vList5"/>
    <dgm:cxn modelId="{768820DD-F56C-43DE-AF05-D3F4589F9657}" srcId="{F37E8D7E-1219-4D23-B0D7-62807180E1F3}" destId="{7D523E54-02A5-4F93-931A-8302895B1952}" srcOrd="3" destOrd="0" parTransId="{B8A306DB-A8D4-4D50-AA60-F9258673112C}" sibTransId="{9E00496B-383A-4398-BF71-F4F3D14B2392}"/>
    <dgm:cxn modelId="{50458CEA-AED8-4FE5-896B-D2E2163C504E}" type="presOf" srcId="{ACB25548-FB72-40D3-8391-9E41A64E9B8B}" destId="{AC125621-DDE7-4643-BA70-FEB3C6CB5291}" srcOrd="0" destOrd="0" presId="urn:microsoft.com/office/officeart/2005/8/layout/vList5"/>
    <dgm:cxn modelId="{C46ACEF1-EB80-4541-A153-217DCDA7C372}" type="presOf" srcId="{7D523E54-02A5-4F93-931A-8302895B1952}" destId="{CB6C12FD-AFB3-4200-8544-6BB64950D554}" srcOrd="0" destOrd="0" presId="urn:microsoft.com/office/officeart/2005/8/layout/vList5"/>
    <dgm:cxn modelId="{92CA55F9-3695-44AD-AFAD-B918386CBF74}" type="presParOf" srcId="{3831E2BD-5E40-47F8-9549-A7906EF200F8}" destId="{825FD96C-8D69-4E4E-9AF5-998C46F4B2DC}" srcOrd="0" destOrd="0" presId="urn:microsoft.com/office/officeart/2005/8/layout/vList5"/>
    <dgm:cxn modelId="{6E27382E-8709-4CDF-B325-ADF9017DE625}" type="presParOf" srcId="{825FD96C-8D69-4E4E-9AF5-998C46F4B2DC}" destId="{65CFE41D-72C7-4135-95FA-25C224E81D59}" srcOrd="0" destOrd="0" presId="urn:microsoft.com/office/officeart/2005/8/layout/vList5"/>
    <dgm:cxn modelId="{A01FD942-2205-4612-A493-5BB2C69139E4}" type="presParOf" srcId="{3831E2BD-5E40-47F8-9549-A7906EF200F8}" destId="{107AD53A-E0AB-49A1-8649-4A383F823618}" srcOrd="1" destOrd="0" presId="urn:microsoft.com/office/officeart/2005/8/layout/vList5"/>
    <dgm:cxn modelId="{A77031CC-2437-4981-9B47-DCAA11B0CBB4}" type="presParOf" srcId="{3831E2BD-5E40-47F8-9549-A7906EF200F8}" destId="{A6DB5F51-A6D0-41DA-A3FA-09783088B030}" srcOrd="2" destOrd="0" presId="urn:microsoft.com/office/officeart/2005/8/layout/vList5"/>
    <dgm:cxn modelId="{3CC6631C-9DA9-410D-89E8-C056B6C7AB90}" type="presParOf" srcId="{A6DB5F51-A6D0-41DA-A3FA-09783088B030}" destId="{D079BB96-7215-4E2F-BEC5-727E4486507D}" srcOrd="0" destOrd="0" presId="urn:microsoft.com/office/officeart/2005/8/layout/vList5"/>
    <dgm:cxn modelId="{B4DF5F04-F659-469C-8C83-CB1F318ABD75}" type="presParOf" srcId="{A6DB5F51-A6D0-41DA-A3FA-09783088B030}" destId="{E0EFFFB1-729A-45E9-ADCD-232C67E585AD}" srcOrd="1" destOrd="0" presId="urn:microsoft.com/office/officeart/2005/8/layout/vList5"/>
    <dgm:cxn modelId="{55241746-D61A-423C-94A5-785C89981DEA}" type="presParOf" srcId="{3831E2BD-5E40-47F8-9549-A7906EF200F8}" destId="{8FFD6C99-3061-416B-B29B-2AF32C06C25C}" srcOrd="3" destOrd="0" presId="urn:microsoft.com/office/officeart/2005/8/layout/vList5"/>
    <dgm:cxn modelId="{D7FBC634-3132-40D3-A1D8-EF53DA728F31}" type="presParOf" srcId="{3831E2BD-5E40-47F8-9549-A7906EF200F8}" destId="{CE2E85B3-01DE-4A9D-9EA2-3881BD83DC5E}" srcOrd="4" destOrd="0" presId="urn:microsoft.com/office/officeart/2005/8/layout/vList5"/>
    <dgm:cxn modelId="{4A9273E7-1D70-41CA-9D5A-41272E374CB9}" type="presParOf" srcId="{CE2E85B3-01DE-4A9D-9EA2-3881BD83DC5E}" destId="{E5490D85-81AD-4492-93D2-CD094A191A76}" srcOrd="0" destOrd="0" presId="urn:microsoft.com/office/officeart/2005/8/layout/vList5"/>
    <dgm:cxn modelId="{B3A1575E-8855-4183-B37A-C9B43ED2F4A9}" type="presParOf" srcId="{CE2E85B3-01DE-4A9D-9EA2-3881BD83DC5E}" destId="{AC125621-DDE7-4643-BA70-FEB3C6CB5291}" srcOrd="1" destOrd="0" presId="urn:microsoft.com/office/officeart/2005/8/layout/vList5"/>
    <dgm:cxn modelId="{0AEC488B-37AB-4302-BC25-2AD694C384D7}" type="presParOf" srcId="{3831E2BD-5E40-47F8-9549-A7906EF200F8}" destId="{1662F665-4A1A-4E13-86CD-4D09B4DB1E7A}" srcOrd="5" destOrd="0" presId="urn:microsoft.com/office/officeart/2005/8/layout/vList5"/>
    <dgm:cxn modelId="{AFC53581-7EF3-4310-875B-E5835E840B27}" type="presParOf" srcId="{3831E2BD-5E40-47F8-9549-A7906EF200F8}" destId="{2B61F47B-08AB-4B61-85B0-310F59AD99A7}" srcOrd="6" destOrd="0" presId="urn:microsoft.com/office/officeart/2005/8/layout/vList5"/>
    <dgm:cxn modelId="{EB9B460A-5641-4F21-AD40-96F457B3E29B}" type="presParOf" srcId="{2B61F47B-08AB-4B61-85B0-310F59AD99A7}" destId="{CB6C12FD-AFB3-4200-8544-6BB64950D554}" srcOrd="0" destOrd="0" presId="urn:microsoft.com/office/officeart/2005/8/layout/vList5"/>
    <dgm:cxn modelId="{266468AE-E27D-4D59-AC30-40B9FA8FC029}" type="presParOf" srcId="{2B61F47B-08AB-4B61-85B0-310F59AD99A7}" destId="{8B844F7B-2E58-4B87-B5C3-60FB3CE43A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7F06CC-02DB-4630-85B8-EF96AFC9C8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AC7BBD-7A8F-4FEB-A8FF-1E98299BEA1D}">
      <dgm:prSet/>
      <dgm:spPr/>
      <dgm:t>
        <a:bodyPr/>
        <a:lstStyle/>
        <a:p>
          <a:r>
            <a:rPr lang="en-US" b="0" i="0" dirty="0"/>
            <a:t>3.  Beyond Health Insurance:</a:t>
          </a:r>
          <a:endParaRPr lang="en-US" dirty="0"/>
        </a:p>
      </dgm:t>
    </dgm:pt>
    <dgm:pt modelId="{EFD4A7BC-9056-4714-AA21-97FBFADA9503}" type="parTrans" cxnId="{636C6F1E-A8DE-4EEB-B907-690806D3F43B}">
      <dgm:prSet/>
      <dgm:spPr/>
      <dgm:t>
        <a:bodyPr/>
        <a:lstStyle/>
        <a:p>
          <a:endParaRPr lang="en-US"/>
        </a:p>
      </dgm:t>
    </dgm:pt>
    <dgm:pt modelId="{6D294E2B-6DC4-4671-801E-6B098954ED15}" type="sibTrans" cxnId="{636C6F1E-A8DE-4EEB-B907-690806D3F43B}">
      <dgm:prSet/>
      <dgm:spPr/>
      <dgm:t>
        <a:bodyPr/>
        <a:lstStyle/>
        <a:p>
          <a:endParaRPr lang="en-US"/>
        </a:p>
      </dgm:t>
    </dgm:pt>
    <dgm:pt modelId="{4F3F03DB-8DEC-4D91-8BCB-AB565844DE8B}">
      <dgm:prSet/>
      <dgm:spPr/>
      <dgm:t>
        <a:bodyPr/>
        <a:lstStyle/>
        <a:p>
          <a:r>
            <a:rPr lang="en-US" b="0" i="0" dirty="0"/>
            <a:t>Other Types of Insurance:</a:t>
          </a:r>
          <a:endParaRPr lang="en-US" dirty="0"/>
        </a:p>
      </dgm:t>
    </dgm:pt>
    <dgm:pt modelId="{69181A5A-9880-40C8-A916-E0924730911F}" type="parTrans" cxnId="{1C902848-AA33-461E-8062-9617C68C2EBC}">
      <dgm:prSet/>
      <dgm:spPr/>
      <dgm:t>
        <a:bodyPr/>
        <a:lstStyle/>
        <a:p>
          <a:endParaRPr lang="en-US"/>
        </a:p>
      </dgm:t>
    </dgm:pt>
    <dgm:pt modelId="{D99F03DA-854D-4CFD-BD27-C2B98B81ED75}" type="sibTrans" cxnId="{1C902848-AA33-461E-8062-9617C68C2EBC}">
      <dgm:prSet/>
      <dgm:spPr/>
      <dgm:t>
        <a:bodyPr/>
        <a:lstStyle/>
        <a:p>
          <a:endParaRPr lang="en-US"/>
        </a:p>
      </dgm:t>
    </dgm:pt>
    <dgm:pt modelId="{0065F162-4312-4701-B72C-8D70E819F5E8}">
      <dgm:prSet/>
      <dgm:spPr/>
      <dgm:t>
        <a:bodyPr/>
        <a:lstStyle/>
        <a:p>
          <a:r>
            <a:rPr lang="en-US" b="0" i="0"/>
            <a:t>Beyond health insurance, other types of insurance, like life insurance and disability insurance, can provide valuable financial security and peace of mind, especially for families.</a:t>
          </a:r>
          <a:endParaRPr lang="en-US"/>
        </a:p>
      </dgm:t>
    </dgm:pt>
    <dgm:pt modelId="{D6781B39-F245-4556-9F79-A43743AEDA6A}" type="parTrans" cxnId="{38A0C3E3-BF64-4F86-B3B3-B0619645039E}">
      <dgm:prSet/>
      <dgm:spPr/>
      <dgm:t>
        <a:bodyPr/>
        <a:lstStyle/>
        <a:p>
          <a:endParaRPr lang="en-US"/>
        </a:p>
      </dgm:t>
    </dgm:pt>
    <dgm:pt modelId="{43C7C832-62A4-4DB5-96C1-300A9EEB76F9}" type="sibTrans" cxnId="{38A0C3E3-BF64-4F86-B3B3-B0619645039E}">
      <dgm:prSet/>
      <dgm:spPr/>
      <dgm:t>
        <a:bodyPr/>
        <a:lstStyle/>
        <a:p>
          <a:endParaRPr lang="en-US"/>
        </a:p>
      </dgm:t>
    </dgm:pt>
    <dgm:pt modelId="{CFD7E572-3F6C-4C56-8EFF-36F72D7BD751}">
      <dgm:prSet/>
      <dgm:spPr/>
      <dgm:t>
        <a:bodyPr/>
        <a:lstStyle/>
        <a:p>
          <a:r>
            <a:rPr lang="en-US" b="0" i="0"/>
            <a:t>Understanding Coverage:</a:t>
          </a:r>
          <a:endParaRPr lang="en-US"/>
        </a:p>
      </dgm:t>
    </dgm:pt>
    <dgm:pt modelId="{B99669A9-4DCB-43FD-AD9C-3A63D58D2BE6}" type="parTrans" cxnId="{3CFC6AC3-FCEE-43E8-9DDC-AACC00FD5156}">
      <dgm:prSet/>
      <dgm:spPr/>
      <dgm:t>
        <a:bodyPr/>
        <a:lstStyle/>
        <a:p>
          <a:endParaRPr lang="en-US"/>
        </a:p>
      </dgm:t>
    </dgm:pt>
    <dgm:pt modelId="{7BAF305C-6E96-4195-9B40-5AAE60114C32}" type="sibTrans" cxnId="{3CFC6AC3-FCEE-43E8-9DDC-AACC00FD5156}">
      <dgm:prSet/>
      <dgm:spPr/>
      <dgm:t>
        <a:bodyPr/>
        <a:lstStyle/>
        <a:p>
          <a:endParaRPr lang="en-US"/>
        </a:p>
      </dgm:t>
    </dgm:pt>
    <dgm:pt modelId="{6E1EA8DE-F7A7-4EC7-BC97-A691EC2C016F}">
      <dgm:prSet/>
      <dgm:spPr/>
      <dgm:t>
        <a:bodyPr/>
        <a:lstStyle/>
        <a:p>
          <a:r>
            <a:rPr lang="en-US" b="0" i="0"/>
            <a:t>It's crucial to understand the types of insurance offered by employers and how they work to ensure you have adequate coverage and can make informed decisions.</a:t>
          </a:r>
          <a:endParaRPr lang="en-US"/>
        </a:p>
      </dgm:t>
    </dgm:pt>
    <dgm:pt modelId="{0F8D4059-7B20-4316-8CFA-BDFADD89EDCF}" type="parTrans" cxnId="{CB2C6167-E865-4F66-8B60-41AFF8F9E97C}">
      <dgm:prSet/>
      <dgm:spPr/>
      <dgm:t>
        <a:bodyPr/>
        <a:lstStyle/>
        <a:p>
          <a:endParaRPr lang="en-US"/>
        </a:p>
      </dgm:t>
    </dgm:pt>
    <dgm:pt modelId="{9B6EC190-0447-4562-A499-FE4E01246613}" type="sibTrans" cxnId="{CB2C6167-E865-4F66-8B60-41AFF8F9E97C}">
      <dgm:prSet/>
      <dgm:spPr/>
      <dgm:t>
        <a:bodyPr/>
        <a:lstStyle/>
        <a:p>
          <a:endParaRPr lang="en-US"/>
        </a:p>
      </dgm:t>
    </dgm:pt>
    <dgm:pt modelId="{2FA16205-D21F-43BC-A799-2A03DFDD7DF4}">
      <dgm:prSet/>
      <dgm:spPr/>
      <dgm:t>
        <a:bodyPr/>
        <a:lstStyle/>
        <a:p>
          <a:r>
            <a:rPr lang="en-US" b="0" i="0"/>
            <a:t>Employer-Sponsored Insurance:</a:t>
          </a:r>
          <a:endParaRPr lang="en-US"/>
        </a:p>
      </dgm:t>
    </dgm:pt>
    <dgm:pt modelId="{27AA1AF4-8FCF-41B1-892D-C0D112402CD8}" type="parTrans" cxnId="{DB772BF5-77F5-4BB4-93E4-2864EF491BDF}">
      <dgm:prSet/>
      <dgm:spPr/>
      <dgm:t>
        <a:bodyPr/>
        <a:lstStyle/>
        <a:p>
          <a:endParaRPr lang="en-US"/>
        </a:p>
      </dgm:t>
    </dgm:pt>
    <dgm:pt modelId="{E5E02494-AE22-4F79-9BAE-A43A53D81253}" type="sibTrans" cxnId="{DB772BF5-77F5-4BB4-93E4-2864EF491BDF}">
      <dgm:prSet/>
      <dgm:spPr/>
      <dgm:t>
        <a:bodyPr/>
        <a:lstStyle/>
        <a:p>
          <a:endParaRPr lang="en-US"/>
        </a:p>
      </dgm:t>
    </dgm:pt>
    <dgm:pt modelId="{7696A367-48E7-484B-B0ED-CFFC60AD7138}">
      <dgm:prSet/>
      <dgm:spPr/>
      <dgm:t>
        <a:bodyPr/>
        <a:lstStyle/>
        <a:p>
          <a:r>
            <a:rPr lang="en-US" b="0" i="0"/>
            <a:t>Employer-sponsored insurance is often a more affordable and efficient way to obtain coverage, with employers often sharing the cost of premiums and offering tax advantages.</a:t>
          </a:r>
          <a:endParaRPr lang="en-US"/>
        </a:p>
      </dgm:t>
    </dgm:pt>
    <dgm:pt modelId="{F961EFBF-0D7C-45E1-9C07-D806233A5446}" type="parTrans" cxnId="{C325F566-C29C-4CD5-BB35-EF4AA46CA760}">
      <dgm:prSet/>
      <dgm:spPr/>
      <dgm:t>
        <a:bodyPr/>
        <a:lstStyle/>
        <a:p>
          <a:endParaRPr lang="en-US"/>
        </a:p>
      </dgm:t>
    </dgm:pt>
    <dgm:pt modelId="{DA749150-78BD-4ABC-8108-9328BCF6A0B3}" type="sibTrans" cxnId="{C325F566-C29C-4CD5-BB35-EF4AA46CA760}">
      <dgm:prSet/>
      <dgm:spPr/>
      <dgm:t>
        <a:bodyPr/>
        <a:lstStyle/>
        <a:p>
          <a:endParaRPr lang="en-US"/>
        </a:p>
      </dgm:t>
    </dgm:pt>
    <dgm:pt modelId="{6339528E-842E-4D60-B68C-10594392912D}" type="pres">
      <dgm:prSet presAssocID="{B17F06CC-02DB-4630-85B8-EF96AFC9C887}" presName="linear" presStyleCnt="0">
        <dgm:presLayoutVars>
          <dgm:animLvl val="lvl"/>
          <dgm:resizeHandles val="exact"/>
        </dgm:presLayoutVars>
      </dgm:prSet>
      <dgm:spPr/>
    </dgm:pt>
    <dgm:pt modelId="{5142AD58-D48F-40E5-AEAA-2730122D1045}" type="pres">
      <dgm:prSet presAssocID="{5DAC7BBD-7A8F-4FEB-A8FF-1E98299BEA1D}" presName="parentText" presStyleLbl="node1" presStyleIdx="0" presStyleCnt="4">
        <dgm:presLayoutVars>
          <dgm:chMax val="0"/>
          <dgm:bulletEnabled val="1"/>
        </dgm:presLayoutVars>
      </dgm:prSet>
      <dgm:spPr/>
    </dgm:pt>
    <dgm:pt modelId="{F0DF6031-53AD-4CA0-BC5A-5DF341C01BAA}" type="pres">
      <dgm:prSet presAssocID="{6D294E2B-6DC4-4671-801E-6B098954ED15}" presName="spacer" presStyleCnt="0"/>
      <dgm:spPr/>
    </dgm:pt>
    <dgm:pt modelId="{8B8F3B2B-9C84-49D8-889D-8D24E4432423}" type="pres">
      <dgm:prSet presAssocID="{4F3F03DB-8DEC-4D91-8BCB-AB565844DE8B}" presName="parentText" presStyleLbl="node1" presStyleIdx="1" presStyleCnt="4">
        <dgm:presLayoutVars>
          <dgm:chMax val="0"/>
          <dgm:bulletEnabled val="1"/>
        </dgm:presLayoutVars>
      </dgm:prSet>
      <dgm:spPr/>
    </dgm:pt>
    <dgm:pt modelId="{D2FD71BD-65D5-49E9-A97E-262791228864}" type="pres">
      <dgm:prSet presAssocID="{4F3F03DB-8DEC-4D91-8BCB-AB565844DE8B}" presName="childText" presStyleLbl="revTx" presStyleIdx="0" presStyleCnt="3">
        <dgm:presLayoutVars>
          <dgm:bulletEnabled val="1"/>
        </dgm:presLayoutVars>
      </dgm:prSet>
      <dgm:spPr/>
    </dgm:pt>
    <dgm:pt modelId="{CAB49470-0C3F-4EB6-A07C-E47650B2BEB0}" type="pres">
      <dgm:prSet presAssocID="{CFD7E572-3F6C-4C56-8EFF-36F72D7BD751}" presName="parentText" presStyleLbl="node1" presStyleIdx="2" presStyleCnt="4">
        <dgm:presLayoutVars>
          <dgm:chMax val="0"/>
          <dgm:bulletEnabled val="1"/>
        </dgm:presLayoutVars>
      </dgm:prSet>
      <dgm:spPr/>
    </dgm:pt>
    <dgm:pt modelId="{6E5A5877-AD83-45BA-95D8-44DDC21BE4B5}" type="pres">
      <dgm:prSet presAssocID="{CFD7E572-3F6C-4C56-8EFF-36F72D7BD751}" presName="childText" presStyleLbl="revTx" presStyleIdx="1" presStyleCnt="3">
        <dgm:presLayoutVars>
          <dgm:bulletEnabled val="1"/>
        </dgm:presLayoutVars>
      </dgm:prSet>
      <dgm:spPr/>
    </dgm:pt>
    <dgm:pt modelId="{3B16688A-7C55-43F4-B97F-3E92B82ED03E}" type="pres">
      <dgm:prSet presAssocID="{2FA16205-D21F-43BC-A799-2A03DFDD7DF4}" presName="parentText" presStyleLbl="node1" presStyleIdx="3" presStyleCnt="4">
        <dgm:presLayoutVars>
          <dgm:chMax val="0"/>
          <dgm:bulletEnabled val="1"/>
        </dgm:presLayoutVars>
      </dgm:prSet>
      <dgm:spPr/>
    </dgm:pt>
    <dgm:pt modelId="{515E5E28-8338-483C-9714-60ADC200FF3F}" type="pres">
      <dgm:prSet presAssocID="{2FA16205-D21F-43BC-A799-2A03DFDD7DF4}" presName="childText" presStyleLbl="revTx" presStyleIdx="2" presStyleCnt="3">
        <dgm:presLayoutVars>
          <dgm:bulletEnabled val="1"/>
        </dgm:presLayoutVars>
      </dgm:prSet>
      <dgm:spPr/>
    </dgm:pt>
  </dgm:ptLst>
  <dgm:cxnLst>
    <dgm:cxn modelId="{31A63A07-7156-4C44-A4BE-0C59E83597ED}" type="presOf" srcId="{2FA16205-D21F-43BC-A799-2A03DFDD7DF4}" destId="{3B16688A-7C55-43F4-B97F-3E92B82ED03E}" srcOrd="0" destOrd="0" presId="urn:microsoft.com/office/officeart/2005/8/layout/vList2"/>
    <dgm:cxn modelId="{636C6F1E-A8DE-4EEB-B907-690806D3F43B}" srcId="{B17F06CC-02DB-4630-85B8-EF96AFC9C887}" destId="{5DAC7BBD-7A8F-4FEB-A8FF-1E98299BEA1D}" srcOrd="0" destOrd="0" parTransId="{EFD4A7BC-9056-4714-AA21-97FBFADA9503}" sibTransId="{6D294E2B-6DC4-4671-801E-6B098954ED15}"/>
    <dgm:cxn modelId="{C92D8364-3901-4BE4-AE5C-91476C6A3F51}" type="presOf" srcId="{4F3F03DB-8DEC-4D91-8BCB-AB565844DE8B}" destId="{8B8F3B2B-9C84-49D8-889D-8D24E4432423}" srcOrd="0" destOrd="0" presId="urn:microsoft.com/office/officeart/2005/8/layout/vList2"/>
    <dgm:cxn modelId="{C325F566-C29C-4CD5-BB35-EF4AA46CA760}" srcId="{2FA16205-D21F-43BC-A799-2A03DFDD7DF4}" destId="{7696A367-48E7-484B-B0ED-CFFC60AD7138}" srcOrd="0" destOrd="0" parTransId="{F961EFBF-0D7C-45E1-9C07-D806233A5446}" sibTransId="{DA749150-78BD-4ABC-8108-9328BCF6A0B3}"/>
    <dgm:cxn modelId="{CB2C6167-E865-4F66-8B60-41AFF8F9E97C}" srcId="{CFD7E572-3F6C-4C56-8EFF-36F72D7BD751}" destId="{6E1EA8DE-F7A7-4EC7-BC97-A691EC2C016F}" srcOrd="0" destOrd="0" parTransId="{0F8D4059-7B20-4316-8CFA-BDFADD89EDCF}" sibTransId="{9B6EC190-0447-4562-A499-FE4E01246613}"/>
    <dgm:cxn modelId="{1C902848-AA33-461E-8062-9617C68C2EBC}" srcId="{B17F06CC-02DB-4630-85B8-EF96AFC9C887}" destId="{4F3F03DB-8DEC-4D91-8BCB-AB565844DE8B}" srcOrd="1" destOrd="0" parTransId="{69181A5A-9880-40C8-A916-E0924730911F}" sibTransId="{D99F03DA-854D-4CFD-BD27-C2B98B81ED75}"/>
    <dgm:cxn modelId="{C96D804A-55BF-4709-A5BC-E525E00E9DBD}" type="presOf" srcId="{0065F162-4312-4701-B72C-8D70E819F5E8}" destId="{D2FD71BD-65D5-49E9-A97E-262791228864}" srcOrd="0" destOrd="0" presId="urn:microsoft.com/office/officeart/2005/8/layout/vList2"/>
    <dgm:cxn modelId="{17FC2055-7816-4F2E-8264-D2CD8BBDD887}" type="presOf" srcId="{CFD7E572-3F6C-4C56-8EFF-36F72D7BD751}" destId="{CAB49470-0C3F-4EB6-A07C-E47650B2BEB0}" srcOrd="0" destOrd="0" presId="urn:microsoft.com/office/officeart/2005/8/layout/vList2"/>
    <dgm:cxn modelId="{C4DC1983-77C3-4FB8-88D2-234A75A1EB46}" type="presOf" srcId="{5DAC7BBD-7A8F-4FEB-A8FF-1E98299BEA1D}" destId="{5142AD58-D48F-40E5-AEAA-2730122D1045}" srcOrd="0" destOrd="0" presId="urn:microsoft.com/office/officeart/2005/8/layout/vList2"/>
    <dgm:cxn modelId="{011550A1-BAB6-4F07-A055-11CA89AAA373}" type="presOf" srcId="{6E1EA8DE-F7A7-4EC7-BC97-A691EC2C016F}" destId="{6E5A5877-AD83-45BA-95D8-44DDC21BE4B5}" srcOrd="0" destOrd="0" presId="urn:microsoft.com/office/officeart/2005/8/layout/vList2"/>
    <dgm:cxn modelId="{AFDDFEAF-08B2-4F5D-B18B-73F3795E6E68}" type="presOf" srcId="{B17F06CC-02DB-4630-85B8-EF96AFC9C887}" destId="{6339528E-842E-4D60-B68C-10594392912D}" srcOrd="0" destOrd="0" presId="urn:microsoft.com/office/officeart/2005/8/layout/vList2"/>
    <dgm:cxn modelId="{3CFC6AC3-FCEE-43E8-9DDC-AACC00FD5156}" srcId="{B17F06CC-02DB-4630-85B8-EF96AFC9C887}" destId="{CFD7E572-3F6C-4C56-8EFF-36F72D7BD751}" srcOrd="2" destOrd="0" parTransId="{B99669A9-4DCB-43FD-AD9C-3A63D58D2BE6}" sibTransId="{7BAF305C-6E96-4195-9B40-5AAE60114C32}"/>
    <dgm:cxn modelId="{0CF19AE2-1849-496F-8A6C-DF3570ABFAAB}" type="presOf" srcId="{7696A367-48E7-484B-B0ED-CFFC60AD7138}" destId="{515E5E28-8338-483C-9714-60ADC200FF3F}" srcOrd="0" destOrd="0" presId="urn:microsoft.com/office/officeart/2005/8/layout/vList2"/>
    <dgm:cxn modelId="{38A0C3E3-BF64-4F86-B3B3-B0619645039E}" srcId="{4F3F03DB-8DEC-4D91-8BCB-AB565844DE8B}" destId="{0065F162-4312-4701-B72C-8D70E819F5E8}" srcOrd="0" destOrd="0" parTransId="{D6781B39-F245-4556-9F79-A43743AEDA6A}" sibTransId="{43C7C832-62A4-4DB5-96C1-300A9EEB76F9}"/>
    <dgm:cxn modelId="{DB772BF5-77F5-4BB4-93E4-2864EF491BDF}" srcId="{B17F06CC-02DB-4630-85B8-EF96AFC9C887}" destId="{2FA16205-D21F-43BC-A799-2A03DFDD7DF4}" srcOrd="3" destOrd="0" parTransId="{27AA1AF4-8FCF-41B1-892D-C0D112402CD8}" sibTransId="{E5E02494-AE22-4F79-9BAE-A43A53D81253}"/>
    <dgm:cxn modelId="{01D7551F-48DE-42BD-95C0-359796C8643E}" type="presParOf" srcId="{6339528E-842E-4D60-B68C-10594392912D}" destId="{5142AD58-D48F-40E5-AEAA-2730122D1045}" srcOrd="0" destOrd="0" presId="urn:microsoft.com/office/officeart/2005/8/layout/vList2"/>
    <dgm:cxn modelId="{4C641622-A061-4E8A-95BE-6E9BA4214231}" type="presParOf" srcId="{6339528E-842E-4D60-B68C-10594392912D}" destId="{F0DF6031-53AD-4CA0-BC5A-5DF341C01BAA}" srcOrd="1" destOrd="0" presId="urn:microsoft.com/office/officeart/2005/8/layout/vList2"/>
    <dgm:cxn modelId="{AAB8C6D7-3303-4907-A660-601957E7ABF6}" type="presParOf" srcId="{6339528E-842E-4D60-B68C-10594392912D}" destId="{8B8F3B2B-9C84-49D8-889D-8D24E4432423}" srcOrd="2" destOrd="0" presId="urn:microsoft.com/office/officeart/2005/8/layout/vList2"/>
    <dgm:cxn modelId="{8BF113D5-64BF-4021-9B3A-766077E625C5}" type="presParOf" srcId="{6339528E-842E-4D60-B68C-10594392912D}" destId="{D2FD71BD-65D5-49E9-A97E-262791228864}" srcOrd="3" destOrd="0" presId="urn:microsoft.com/office/officeart/2005/8/layout/vList2"/>
    <dgm:cxn modelId="{F5B9A9EC-0D14-439C-A1B8-250BF7BD2657}" type="presParOf" srcId="{6339528E-842E-4D60-B68C-10594392912D}" destId="{CAB49470-0C3F-4EB6-A07C-E47650B2BEB0}" srcOrd="4" destOrd="0" presId="urn:microsoft.com/office/officeart/2005/8/layout/vList2"/>
    <dgm:cxn modelId="{668EEAF3-541C-4AD7-8156-59B2E0874EAE}" type="presParOf" srcId="{6339528E-842E-4D60-B68C-10594392912D}" destId="{6E5A5877-AD83-45BA-95D8-44DDC21BE4B5}" srcOrd="5" destOrd="0" presId="urn:microsoft.com/office/officeart/2005/8/layout/vList2"/>
    <dgm:cxn modelId="{DDF8F1E7-5F5C-401E-BD59-9C4324369DCF}" type="presParOf" srcId="{6339528E-842E-4D60-B68C-10594392912D}" destId="{3B16688A-7C55-43F4-B97F-3E92B82ED03E}" srcOrd="6" destOrd="0" presId="urn:microsoft.com/office/officeart/2005/8/layout/vList2"/>
    <dgm:cxn modelId="{DE6712CD-5490-482C-A9EF-0F53B536A9E8}" type="presParOf" srcId="{6339528E-842E-4D60-B68C-10594392912D}" destId="{515E5E28-8338-483C-9714-60ADC200FF3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0F5D9-D59F-4785-8E09-8F475F578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C88085-36D7-4CE6-A06C-00E529289A05}">
      <dgm:prSet/>
      <dgm:spPr/>
      <dgm:t>
        <a:bodyPr/>
        <a:lstStyle/>
        <a:p>
          <a:r>
            <a:rPr lang="en-US"/>
            <a:t>A f</a:t>
          </a:r>
          <a:r>
            <a:rPr lang="en-US" b="0" i="0"/>
            <a:t>ixed amount you pay for a covered health care service, usually at the time of service. </a:t>
          </a:r>
          <a:endParaRPr lang="en-US"/>
        </a:p>
      </dgm:t>
    </dgm:pt>
    <dgm:pt modelId="{DD6748CB-457B-4294-8EF4-74CE2C534B03}" type="parTrans" cxnId="{26F9E09C-2D8A-4A3D-83EC-1951C4DDE0F0}">
      <dgm:prSet/>
      <dgm:spPr/>
      <dgm:t>
        <a:bodyPr/>
        <a:lstStyle/>
        <a:p>
          <a:endParaRPr lang="en-US"/>
        </a:p>
      </dgm:t>
    </dgm:pt>
    <dgm:pt modelId="{223E9F48-A37A-41FB-88D0-86D01B0D4C44}" type="sibTrans" cxnId="{26F9E09C-2D8A-4A3D-83EC-1951C4DDE0F0}">
      <dgm:prSet/>
      <dgm:spPr/>
      <dgm:t>
        <a:bodyPr/>
        <a:lstStyle/>
        <a:p>
          <a:endParaRPr lang="en-US"/>
        </a:p>
      </dgm:t>
    </dgm:pt>
    <dgm:pt modelId="{CA38EE2C-C4E7-4684-AD86-27676E3B33FC}">
      <dgm:prSet/>
      <dgm:spPr/>
      <dgm:t>
        <a:bodyPr/>
        <a:lstStyle/>
        <a:p>
          <a:r>
            <a:rPr lang="en-US"/>
            <a:t>A</a:t>
          </a:r>
          <a:r>
            <a:rPr lang="en-US" b="0" i="0"/>
            <a:t> standard part of many health insurance plans</a:t>
          </a:r>
          <a:endParaRPr lang="en-US"/>
        </a:p>
      </dgm:t>
    </dgm:pt>
    <dgm:pt modelId="{F588E300-4C9E-4A01-B4F1-37AE2BDD2CBE}" type="parTrans" cxnId="{CD58E95A-C989-4792-9A6D-AC8396EEF63B}">
      <dgm:prSet/>
      <dgm:spPr/>
      <dgm:t>
        <a:bodyPr/>
        <a:lstStyle/>
        <a:p>
          <a:endParaRPr lang="en-US"/>
        </a:p>
      </dgm:t>
    </dgm:pt>
    <dgm:pt modelId="{1B98EB06-21B3-4604-B85B-14D5FE20A58D}" type="sibTrans" cxnId="{CD58E95A-C989-4792-9A6D-AC8396EEF63B}">
      <dgm:prSet/>
      <dgm:spPr/>
      <dgm:t>
        <a:bodyPr/>
        <a:lstStyle/>
        <a:p>
          <a:endParaRPr lang="en-US"/>
        </a:p>
      </dgm:t>
    </dgm:pt>
    <dgm:pt modelId="{EF915181-3C4F-44E8-BC7E-5891798E52AA}">
      <dgm:prSet/>
      <dgm:spPr/>
      <dgm:t>
        <a:bodyPr/>
        <a:lstStyle/>
        <a:p>
          <a:r>
            <a:rPr lang="en-US" b="0" i="0"/>
            <a:t>How copays work:</a:t>
          </a:r>
          <a:endParaRPr lang="en-US"/>
        </a:p>
      </dgm:t>
    </dgm:pt>
    <dgm:pt modelId="{5CBF1E4F-D367-4CD3-BF04-BC577FB2970E}" type="parTrans" cxnId="{762FA444-C8CF-42F4-BDEE-67D3F6953C20}">
      <dgm:prSet/>
      <dgm:spPr/>
      <dgm:t>
        <a:bodyPr/>
        <a:lstStyle/>
        <a:p>
          <a:endParaRPr lang="en-US"/>
        </a:p>
      </dgm:t>
    </dgm:pt>
    <dgm:pt modelId="{D8CB8F8F-05F8-46E0-AFFC-49B33AD141FD}" type="sibTrans" cxnId="{762FA444-C8CF-42F4-BDEE-67D3F6953C20}">
      <dgm:prSet/>
      <dgm:spPr/>
      <dgm:t>
        <a:bodyPr/>
        <a:lstStyle/>
        <a:p>
          <a:endParaRPr lang="en-US"/>
        </a:p>
      </dgm:t>
    </dgm:pt>
    <dgm:pt modelId="{7503EDEE-C67E-49FF-9B8F-2FBBE671DD54}">
      <dgm:prSet/>
      <dgm:spPr/>
      <dgm:t>
        <a:bodyPr/>
        <a:lstStyle/>
        <a:p>
          <a:r>
            <a:rPr lang="en-US" b="0" i="0"/>
            <a:t>You pay your copay after you've paid your deductible.</a:t>
          </a:r>
          <a:endParaRPr lang="en-US"/>
        </a:p>
      </dgm:t>
    </dgm:pt>
    <dgm:pt modelId="{7D0F9C65-C0AA-4510-948C-3AF81EC66882}" type="parTrans" cxnId="{3C9F47B0-2791-49A4-8C72-7115545F8168}">
      <dgm:prSet/>
      <dgm:spPr/>
      <dgm:t>
        <a:bodyPr/>
        <a:lstStyle/>
        <a:p>
          <a:endParaRPr lang="en-US"/>
        </a:p>
      </dgm:t>
    </dgm:pt>
    <dgm:pt modelId="{78C7FBAC-9C4E-4734-8DA2-0F0E5AB490D2}" type="sibTrans" cxnId="{3C9F47B0-2791-49A4-8C72-7115545F8168}">
      <dgm:prSet/>
      <dgm:spPr/>
      <dgm:t>
        <a:bodyPr/>
        <a:lstStyle/>
        <a:p>
          <a:endParaRPr lang="en-US"/>
        </a:p>
      </dgm:t>
    </dgm:pt>
    <dgm:pt modelId="{6E9DEAAA-EA99-4068-9A64-C01E24B9601D}">
      <dgm:prSet/>
      <dgm:spPr/>
      <dgm:t>
        <a:bodyPr/>
        <a:lstStyle/>
        <a:p>
          <a:r>
            <a:rPr lang="en-US" b="0" i="0"/>
            <a:t>The amount of your copay can vary depending on the type of service and the provider.</a:t>
          </a:r>
          <a:endParaRPr lang="en-US"/>
        </a:p>
      </dgm:t>
    </dgm:pt>
    <dgm:pt modelId="{CA91EB8E-77B7-4DAE-AE6F-65D163E8EA7C}" type="parTrans" cxnId="{524A2713-2A97-45C4-B800-A781370CB725}">
      <dgm:prSet/>
      <dgm:spPr/>
      <dgm:t>
        <a:bodyPr/>
        <a:lstStyle/>
        <a:p>
          <a:endParaRPr lang="en-US"/>
        </a:p>
      </dgm:t>
    </dgm:pt>
    <dgm:pt modelId="{BF5F3EF2-9A20-4EBC-A9F7-F39F18B3716A}" type="sibTrans" cxnId="{524A2713-2A97-45C4-B800-A781370CB725}">
      <dgm:prSet/>
      <dgm:spPr/>
      <dgm:t>
        <a:bodyPr/>
        <a:lstStyle/>
        <a:p>
          <a:endParaRPr lang="en-US"/>
        </a:p>
      </dgm:t>
    </dgm:pt>
    <dgm:pt modelId="{DB3446DC-3A39-43FB-9017-392B31E93204}">
      <dgm:prSet/>
      <dgm:spPr/>
      <dgm:t>
        <a:bodyPr/>
        <a:lstStyle/>
        <a:p>
          <a:r>
            <a:rPr lang="en-US" b="0" i="0"/>
            <a:t>For example, a copay for a doctor's office visit might be lower than a copay for a prescription or lab test.</a:t>
          </a:r>
          <a:endParaRPr lang="en-US"/>
        </a:p>
      </dgm:t>
    </dgm:pt>
    <dgm:pt modelId="{D7583323-244E-4E9F-BD03-42D875944DDC}" type="parTrans" cxnId="{47315C5E-33AC-4DED-A1AB-A70DF943F64B}">
      <dgm:prSet/>
      <dgm:spPr/>
      <dgm:t>
        <a:bodyPr/>
        <a:lstStyle/>
        <a:p>
          <a:endParaRPr lang="en-US"/>
        </a:p>
      </dgm:t>
    </dgm:pt>
    <dgm:pt modelId="{D3F2B225-EA33-4816-A9B1-9A52863ABD76}" type="sibTrans" cxnId="{47315C5E-33AC-4DED-A1AB-A70DF943F64B}">
      <dgm:prSet/>
      <dgm:spPr/>
      <dgm:t>
        <a:bodyPr/>
        <a:lstStyle/>
        <a:p>
          <a:endParaRPr lang="en-US"/>
        </a:p>
      </dgm:t>
    </dgm:pt>
    <dgm:pt modelId="{C2592554-0A18-45F1-8A7A-14FC567E4330}">
      <dgm:prSet/>
      <dgm:spPr/>
      <dgm:t>
        <a:bodyPr/>
        <a:lstStyle/>
        <a:p>
          <a:r>
            <a:rPr lang="en-US" b="0" i="0"/>
            <a:t>Copays are usually paid at the time of service, such as at the doctor's office.</a:t>
          </a:r>
          <a:endParaRPr lang="en-US"/>
        </a:p>
      </dgm:t>
    </dgm:pt>
    <dgm:pt modelId="{7B30C057-A1C2-43A2-96F8-247514B14436}" type="parTrans" cxnId="{47C8C1C6-00FE-4281-98FA-CEB6A8E31D4F}">
      <dgm:prSet/>
      <dgm:spPr/>
      <dgm:t>
        <a:bodyPr/>
        <a:lstStyle/>
        <a:p>
          <a:endParaRPr lang="en-US"/>
        </a:p>
      </dgm:t>
    </dgm:pt>
    <dgm:pt modelId="{F8A6347D-CBBC-4E1D-B09E-2817B1DF22E7}" type="sibTrans" cxnId="{47C8C1C6-00FE-4281-98FA-CEB6A8E31D4F}">
      <dgm:prSet/>
      <dgm:spPr/>
      <dgm:t>
        <a:bodyPr/>
        <a:lstStyle/>
        <a:p>
          <a:endParaRPr lang="en-US"/>
        </a:p>
      </dgm:t>
    </dgm:pt>
    <dgm:pt modelId="{A2C38971-B313-4AF9-A374-7DCF777AC6AB}" type="pres">
      <dgm:prSet presAssocID="{0750F5D9-D59F-4785-8E09-8F475F578A89}" presName="linear" presStyleCnt="0">
        <dgm:presLayoutVars>
          <dgm:animLvl val="lvl"/>
          <dgm:resizeHandles val="exact"/>
        </dgm:presLayoutVars>
      </dgm:prSet>
      <dgm:spPr/>
    </dgm:pt>
    <dgm:pt modelId="{661C198E-1F90-45A0-9050-CA48DA2A485B}" type="pres">
      <dgm:prSet presAssocID="{04C88085-36D7-4CE6-A06C-00E529289A05}" presName="parentText" presStyleLbl="node1" presStyleIdx="0" presStyleCnt="3">
        <dgm:presLayoutVars>
          <dgm:chMax val="0"/>
          <dgm:bulletEnabled val="1"/>
        </dgm:presLayoutVars>
      </dgm:prSet>
      <dgm:spPr/>
    </dgm:pt>
    <dgm:pt modelId="{11636B64-6FAE-4B5A-AFC5-C33F6A8D58D8}" type="pres">
      <dgm:prSet presAssocID="{223E9F48-A37A-41FB-88D0-86D01B0D4C44}" presName="spacer" presStyleCnt="0"/>
      <dgm:spPr/>
    </dgm:pt>
    <dgm:pt modelId="{F4A2D317-1F25-4047-B087-12D8D94FA76D}" type="pres">
      <dgm:prSet presAssocID="{CA38EE2C-C4E7-4684-AD86-27676E3B33FC}" presName="parentText" presStyleLbl="node1" presStyleIdx="1" presStyleCnt="3">
        <dgm:presLayoutVars>
          <dgm:chMax val="0"/>
          <dgm:bulletEnabled val="1"/>
        </dgm:presLayoutVars>
      </dgm:prSet>
      <dgm:spPr/>
    </dgm:pt>
    <dgm:pt modelId="{84A7BFF8-3693-4DD3-9ABB-5C271E7EBC94}" type="pres">
      <dgm:prSet presAssocID="{1B98EB06-21B3-4604-B85B-14D5FE20A58D}" presName="spacer" presStyleCnt="0"/>
      <dgm:spPr/>
    </dgm:pt>
    <dgm:pt modelId="{4BECADF2-216C-4E3F-8CA8-2A8EF09749D0}" type="pres">
      <dgm:prSet presAssocID="{EF915181-3C4F-44E8-BC7E-5891798E52AA}" presName="parentText" presStyleLbl="node1" presStyleIdx="2" presStyleCnt="3">
        <dgm:presLayoutVars>
          <dgm:chMax val="0"/>
          <dgm:bulletEnabled val="1"/>
        </dgm:presLayoutVars>
      </dgm:prSet>
      <dgm:spPr/>
    </dgm:pt>
    <dgm:pt modelId="{E7E4B8FD-86AA-4330-A87D-AAF0AD84F1A6}" type="pres">
      <dgm:prSet presAssocID="{EF915181-3C4F-44E8-BC7E-5891798E52AA}" presName="childText" presStyleLbl="revTx" presStyleIdx="0" presStyleCnt="1">
        <dgm:presLayoutVars>
          <dgm:bulletEnabled val="1"/>
        </dgm:presLayoutVars>
      </dgm:prSet>
      <dgm:spPr/>
    </dgm:pt>
  </dgm:ptLst>
  <dgm:cxnLst>
    <dgm:cxn modelId="{524A2713-2A97-45C4-B800-A781370CB725}" srcId="{EF915181-3C4F-44E8-BC7E-5891798E52AA}" destId="{6E9DEAAA-EA99-4068-9A64-C01E24B9601D}" srcOrd="1" destOrd="0" parTransId="{CA91EB8E-77B7-4DAE-AE6F-65D163E8EA7C}" sibTransId="{BF5F3EF2-9A20-4EBC-A9F7-F39F18B3716A}"/>
    <dgm:cxn modelId="{1527C119-99DC-45D4-84C5-14C270642F9E}" type="presOf" srcId="{0750F5D9-D59F-4785-8E09-8F475F578A89}" destId="{A2C38971-B313-4AF9-A374-7DCF777AC6AB}" srcOrd="0" destOrd="0" presId="urn:microsoft.com/office/officeart/2005/8/layout/vList2"/>
    <dgm:cxn modelId="{47315C5E-33AC-4DED-A1AB-A70DF943F64B}" srcId="{EF915181-3C4F-44E8-BC7E-5891798E52AA}" destId="{DB3446DC-3A39-43FB-9017-392B31E93204}" srcOrd="2" destOrd="0" parTransId="{D7583323-244E-4E9F-BD03-42D875944DDC}" sibTransId="{D3F2B225-EA33-4816-A9B1-9A52863ABD76}"/>
    <dgm:cxn modelId="{762FA444-C8CF-42F4-BDEE-67D3F6953C20}" srcId="{0750F5D9-D59F-4785-8E09-8F475F578A89}" destId="{EF915181-3C4F-44E8-BC7E-5891798E52AA}" srcOrd="2" destOrd="0" parTransId="{5CBF1E4F-D367-4CD3-BF04-BC577FB2970E}" sibTransId="{D8CB8F8F-05F8-46E0-AFFC-49B33AD141FD}"/>
    <dgm:cxn modelId="{EB11994C-3914-41D6-8C22-1D393AA39761}" type="presOf" srcId="{6E9DEAAA-EA99-4068-9A64-C01E24B9601D}" destId="{E7E4B8FD-86AA-4330-A87D-AAF0AD84F1A6}" srcOrd="0" destOrd="1" presId="urn:microsoft.com/office/officeart/2005/8/layout/vList2"/>
    <dgm:cxn modelId="{90BC8476-A6FD-4782-BB84-59615F33BD9B}" type="presOf" srcId="{C2592554-0A18-45F1-8A7A-14FC567E4330}" destId="{E7E4B8FD-86AA-4330-A87D-AAF0AD84F1A6}" srcOrd="0" destOrd="3" presId="urn:microsoft.com/office/officeart/2005/8/layout/vList2"/>
    <dgm:cxn modelId="{CD58E95A-C989-4792-9A6D-AC8396EEF63B}" srcId="{0750F5D9-D59F-4785-8E09-8F475F578A89}" destId="{CA38EE2C-C4E7-4684-AD86-27676E3B33FC}" srcOrd="1" destOrd="0" parTransId="{F588E300-4C9E-4A01-B4F1-37AE2BDD2CBE}" sibTransId="{1B98EB06-21B3-4604-B85B-14D5FE20A58D}"/>
    <dgm:cxn modelId="{1BE1C28D-5DCB-4F75-BA81-A6567440E775}" type="presOf" srcId="{EF915181-3C4F-44E8-BC7E-5891798E52AA}" destId="{4BECADF2-216C-4E3F-8CA8-2A8EF09749D0}" srcOrd="0" destOrd="0" presId="urn:microsoft.com/office/officeart/2005/8/layout/vList2"/>
    <dgm:cxn modelId="{BE17E793-63CF-4F76-A116-46B7936361AA}" type="presOf" srcId="{DB3446DC-3A39-43FB-9017-392B31E93204}" destId="{E7E4B8FD-86AA-4330-A87D-AAF0AD84F1A6}" srcOrd="0" destOrd="2" presId="urn:microsoft.com/office/officeart/2005/8/layout/vList2"/>
    <dgm:cxn modelId="{26F9E09C-2D8A-4A3D-83EC-1951C4DDE0F0}" srcId="{0750F5D9-D59F-4785-8E09-8F475F578A89}" destId="{04C88085-36D7-4CE6-A06C-00E529289A05}" srcOrd="0" destOrd="0" parTransId="{DD6748CB-457B-4294-8EF4-74CE2C534B03}" sibTransId="{223E9F48-A37A-41FB-88D0-86D01B0D4C44}"/>
    <dgm:cxn modelId="{3C9F47B0-2791-49A4-8C72-7115545F8168}" srcId="{EF915181-3C4F-44E8-BC7E-5891798E52AA}" destId="{7503EDEE-C67E-49FF-9B8F-2FBBE671DD54}" srcOrd="0" destOrd="0" parTransId="{7D0F9C65-C0AA-4510-948C-3AF81EC66882}" sibTransId="{78C7FBAC-9C4E-4734-8DA2-0F0E5AB490D2}"/>
    <dgm:cxn modelId="{47C8C1C6-00FE-4281-98FA-CEB6A8E31D4F}" srcId="{EF915181-3C4F-44E8-BC7E-5891798E52AA}" destId="{C2592554-0A18-45F1-8A7A-14FC567E4330}" srcOrd="3" destOrd="0" parTransId="{7B30C057-A1C2-43A2-96F8-247514B14436}" sibTransId="{F8A6347D-CBBC-4E1D-B09E-2817B1DF22E7}"/>
    <dgm:cxn modelId="{191FC2C9-D158-4772-826B-205BB54FFDE6}" type="presOf" srcId="{CA38EE2C-C4E7-4684-AD86-27676E3B33FC}" destId="{F4A2D317-1F25-4047-B087-12D8D94FA76D}" srcOrd="0" destOrd="0" presId="urn:microsoft.com/office/officeart/2005/8/layout/vList2"/>
    <dgm:cxn modelId="{C812A1D7-6343-43EE-83C7-D322A66737E2}" type="presOf" srcId="{04C88085-36D7-4CE6-A06C-00E529289A05}" destId="{661C198E-1F90-45A0-9050-CA48DA2A485B}" srcOrd="0" destOrd="0" presId="urn:microsoft.com/office/officeart/2005/8/layout/vList2"/>
    <dgm:cxn modelId="{809474E8-9145-4764-AE25-90E26204B6D2}" type="presOf" srcId="{7503EDEE-C67E-49FF-9B8F-2FBBE671DD54}" destId="{E7E4B8FD-86AA-4330-A87D-AAF0AD84F1A6}" srcOrd="0" destOrd="0" presId="urn:microsoft.com/office/officeart/2005/8/layout/vList2"/>
    <dgm:cxn modelId="{EE317CDA-AB8F-4588-BC79-3755B7B8F289}" type="presParOf" srcId="{A2C38971-B313-4AF9-A374-7DCF777AC6AB}" destId="{661C198E-1F90-45A0-9050-CA48DA2A485B}" srcOrd="0" destOrd="0" presId="urn:microsoft.com/office/officeart/2005/8/layout/vList2"/>
    <dgm:cxn modelId="{CA96B359-9FF7-4662-8C33-B8E32457C3C5}" type="presParOf" srcId="{A2C38971-B313-4AF9-A374-7DCF777AC6AB}" destId="{11636B64-6FAE-4B5A-AFC5-C33F6A8D58D8}" srcOrd="1" destOrd="0" presId="urn:microsoft.com/office/officeart/2005/8/layout/vList2"/>
    <dgm:cxn modelId="{2906969E-E412-42AF-8E82-8F4E1E6C013B}" type="presParOf" srcId="{A2C38971-B313-4AF9-A374-7DCF777AC6AB}" destId="{F4A2D317-1F25-4047-B087-12D8D94FA76D}" srcOrd="2" destOrd="0" presId="urn:microsoft.com/office/officeart/2005/8/layout/vList2"/>
    <dgm:cxn modelId="{1B0CE220-0592-4C02-813A-793770309465}" type="presParOf" srcId="{A2C38971-B313-4AF9-A374-7DCF777AC6AB}" destId="{84A7BFF8-3693-4DD3-9ABB-5C271E7EBC94}" srcOrd="3" destOrd="0" presId="urn:microsoft.com/office/officeart/2005/8/layout/vList2"/>
    <dgm:cxn modelId="{13739C11-185E-43AC-BB0F-95945D3A64C2}" type="presParOf" srcId="{A2C38971-B313-4AF9-A374-7DCF777AC6AB}" destId="{4BECADF2-216C-4E3F-8CA8-2A8EF09749D0}" srcOrd="4" destOrd="0" presId="urn:microsoft.com/office/officeart/2005/8/layout/vList2"/>
    <dgm:cxn modelId="{94327379-3B4B-44D9-83EC-BB309CAD16E2}" type="presParOf" srcId="{A2C38971-B313-4AF9-A374-7DCF777AC6AB}" destId="{E7E4B8FD-86AA-4330-A87D-AAF0AD84F1A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A9BA4D-E32D-42FB-A1F7-80C9AF3CE5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57DDF6-6D1B-4585-9520-6544DB59E5F7}">
      <dgm:prSet/>
      <dgm:spPr/>
      <dgm:t>
        <a:bodyPr/>
        <a:lstStyle/>
        <a:p>
          <a:r>
            <a:rPr lang="en-US" b="0" i="0" dirty="0"/>
            <a:t>Copays apply to many services, including doctor visits, prescriptions, physical therapy, occupational therapy, speech therapy, and emergency room visits.</a:t>
          </a:r>
          <a:endParaRPr lang="en-US" dirty="0"/>
        </a:p>
      </dgm:t>
    </dgm:pt>
    <dgm:pt modelId="{C7D22AF7-7E83-49C9-8601-35F4E31D4BC6}" type="parTrans" cxnId="{A00722E8-3B14-46FA-9170-000C322BC2A9}">
      <dgm:prSet/>
      <dgm:spPr/>
      <dgm:t>
        <a:bodyPr/>
        <a:lstStyle/>
        <a:p>
          <a:endParaRPr lang="en-US"/>
        </a:p>
      </dgm:t>
    </dgm:pt>
    <dgm:pt modelId="{B3C1BA60-DCCB-4691-AF24-373D08CD7CAE}" type="sibTrans" cxnId="{A00722E8-3B14-46FA-9170-000C322BC2A9}">
      <dgm:prSet/>
      <dgm:spPr/>
      <dgm:t>
        <a:bodyPr/>
        <a:lstStyle/>
        <a:p>
          <a:endParaRPr lang="en-US"/>
        </a:p>
      </dgm:t>
    </dgm:pt>
    <dgm:pt modelId="{1CEDB376-791A-41F0-A3A5-17565440E9A5}">
      <dgm:prSet/>
      <dgm:spPr/>
      <dgm:t>
        <a:bodyPr/>
        <a:lstStyle/>
        <a:p>
          <a:r>
            <a:rPr lang="en-US" b="0" i="0"/>
            <a:t>Some services may be covered at no additional cost, such as annual wellness exams.</a:t>
          </a:r>
          <a:endParaRPr lang="en-US"/>
        </a:p>
      </dgm:t>
    </dgm:pt>
    <dgm:pt modelId="{9E4FBA30-59ED-4A24-9966-0C2CEB4703BA}" type="parTrans" cxnId="{9CBEB1B3-7CBA-4C99-9500-E198EF77E07F}">
      <dgm:prSet/>
      <dgm:spPr/>
      <dgm:t>
        <a:bodyPr/>
        <a:lstStyle/>
        <a:p>
          <a:endParaRPr lang="en-US"/>
        </a:p>
      </dgm:t>
    </dgm:pt>
    <dgm:pt modelId="{2E3676E1-123C-4396-AE44-4F3C77BD361A}" type="sibTrans" cxnId="{9CBEB1B3-7CBA-4C99-9500-E198EF77E07F}">
      <dgm:prSet/>
      <dgm:spPr/>
      <dgm:t>
        <a:bodyPr/>
        <a:lstStyle/>
        <a:p>
          <a:endParaRPr lang="en-US"/>
        </a:p>
      </dgm:t>
    </dgm:pt>
    <dgm:pt modelId="{2F1FF167-23E3-4D23-A850-159E8FA6224D}" type="pres">
      <dgm:prSet presAssocID="{D2A9BA4D-E32D-42FB-A1F7-80C9AF3CE5A8}" presName="root" presStyleCnt="0">
        <dgm:presLayoutVars>
          <dgm:dir/>
          <dgm:resizeHandles val="exact"/>
        </dgm:presLayoutVars>
      </dgm:prSet>
      <dgm:spPr/>
    </dgm:pt>
    <dgm:pt modelId="{E3F3CA68-1C7C-436A-ACC1-762CC5A2D2D9}" type="pres">
      <dgm:prSet presAssocID="{DD57DDF6-6D1B-4585-9520-6544DB59E5F7}" presName="compNode" presStyleCnt="0"/>
      <dgm:spPr/>
    </dgm:pt>
    <dgm:pt modelId="{3CB48E7B-01A5-4BC0-95F0-A09B2236DAE7}" type="pres">
      <dgm:prSet presAssocID="{DD57DDF6-6D1B-4585-9520-6544DB59E5F7}" presName="bgRect" presStyleLbl="bgShp" presStyleIdx="0" presStyleCnt="2"/>
      <dgm:spPr/>
    </dgm:pt>
    <dgm:pt modelId="{E069ACD9-189D-4575-8595-B0C094B5992D}" type="pres">
      <dgm:prSet presAssocID="{DD57DDF6-6D1B-4585-9520-6544DB59E5F7}"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tor"/>
        </a:ext>
      </dgm:extLst>
    </dgm:pt>
    <dgm:pt modelId="{3E3524F9-9B70-4741-A76D-198A58EF56BF}" type="pres">
      <dgm:prSet presAssocID="{DD57DDF6-6D1B-4585-9520-6544DB59E5F7}" presName="spaceRect" presStyleCnt="0"/>
      <dgm:spPr/>
    </dgm:pt>
    <dgm:pt modelId="{656E4C9A-5A03-4510-9983-A1F6281DCC15}" type="pres">
      <dgm:prSet presAssocID="{DD57DDF6-6D1B-4585-9520-6544DB59E5F7}" presName="parTx" presStyleLbl="revTx" presStyleIdx="0" presStyleCnt="2">
        <dgm:presLayoutVars>
          <dgm:chMax val="0"/>
          <dgm:chPref val="0"/>
        </dgm:presLayoutVars>
      </dgm:prSet>
      <dgm:spPr/>
    </dgm:pt>
    <dgm:pt modelId="{E412B142-041E-4336-BFD0-34DE47B5E3F3}" type="pres">
      <dgm:prSet presAssocID="{B3C1BA60-DCCB-4691-AF24-373D08CD7CAE}" presName="sibTrans" presStyleCnt="0"/>
      <dgm:spPr/>
    </dgm:pt>
    <dgm:pt modelId="{37581E44-DA19-402C-B7DB-2E534B862242}" type="pres">
      <dgm:prSet presAssocID="{1CEDB376-791A-41F0-A3A5-17565440E9A5}" presName="compNode" presStyleCnt="0"/>
      <dgm:spPr/>
    </dgm:pt>
    <dgm:pt modelId="{BD2DBB74-4F9D-44CD-841F-63D1A41A4CD7}" type="pres">
      <dgm:prSet presAssocID="{1CEDB376-791A-41F0-A3A5-17565440E9A5}" presName="bgRect" presStyleLbl="bgShp" presStyleIdx="1" presStyleCnt="2"/>
      <dgm:spPr/>
    </dgm:pt>
    <dgm:pt modelId="{47595A27-6471-460E-B216-B92EAC0541BF}" type="pres">
      <dgm:prSet presAssocID="{1CEDB376-791A-41F0-A3A5-17565440E9A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267065A-9E9B-4DE8-9F00-09470875AE12}" type="pres">
      <dgm:prSet presAssocID="{1CEDB376-791A-41F0-A3A5-17565440E9A5}" presName="spaceRect" presStyleCnt="0"/>
      <dgm:spPr/>
    </dgm:pt>
    <dgm:pt modelId="{EC4732DB-A91B-472F-B731-DE26935C5B88}" type="pres">
      <dgm:prSet presAssocID="{1CEDB376-791A-41F0-A3A5-17565440E9A5}" presName="parTx" presStyleLbl="revTx" presStyleIdx="1" presStyleCnt="2">
        <dgm:presLayoutVars>
          <dgm:chMax val="0"/>
          <dgm:chPref val="0"/>
        </dgm:presLayoutVars>
      </dgm:prSet>
      <dgm:spPr/>
    </dgm:pt>
  </dgm:ptLst>
  <dgm:cxnLst>
    <dgm:cxn modelId="{B616E014-E7B0-4BBE-A792-1F703E34AE5F}" type="presOf" srcId="{1CEDB376-791A-41F0-A3A5-17565440E9A5}" destId="{EC4732DB-A91B-472F-B731-DE26935C5B88}" srcOrd="0" destOrd="0" presId="urn:microsoft.com/office/officeart/2018/2/layout/IconVerticalSolidList"/>
    <dgm:cxn modelId="{77C7E226-45C1-4109-AFFC-62E23BF1DB2D}" type="presOf" srcId="{DD57DDF6-6D1B-4585-9520-6544DB59E5F7}" destId="{656E4C9A-5A03-4510-9983-A1F6281DCC15}" srcOrd="0" destOrd="0" presId="urn:microsoft.com/office/officeart/2018/2/layout/IconVerticalSolidList"/>
    <dgm:cxn modelId="{9CBEB1B3-7CBA-4C99-9500-E198EF77E07F}" srcId="{D2A9BA4D-E32D-42FB-A1F7-80C9AF3CE5A8}" destId="{1CEDB376-791A-41F0-A3A5-17565440E9A5}" srcOrd="1" destOrd="0" parTransId="{9E4FBA30-59ED-4A24-9966-0C2CEB4703BA}" sibTransId="{2E3676E1-123C-4396-AE44-4F3C77BD361A}"/>
    <dgm:cxn modelId="{A00722E8-3B14-46FA-9170-000C322BC2A9}" srcId="{D2A9BA4D-E32D-42FB-A1F7-80C9AF3CE5A8}" destId="{DD57DDF6-6D1B-4585-9520-6544DB59E5F7}" srcOrd="0" destOrd="0" parTransId="{C7D22AF7-7E83-49C9-8601-35F4E31D4BC6}" sibTransId="{B3C1BA60-DCCB-4691-AF24-373D08CD7CAE}"/>
    <dgm:cxn modelId="{7D8A83F2-6960-45C0-A039-4402CA5CCCEC}" type="presOf" srcId="{D2A9BA4D-E32D-42FB-A1F7-80C9AF3CE5A8}" destId="{2F1FF167-23E3-4D23-A850-159E8FA6224D}" srcOrd="0" destOrd="0" presId="urn:microsoft.com/office/officeart/2018/2/layout/IconVerticalSolidList"/>
    <dgm:cxn modelId="{84987249-D520-49B8-8990-1111D2F1C340}" type="presParOf" srcId="{2F1FF167-23E3-4D23-A850-159E8FA6224D}" destId="{E3F3CA68-1C7C-436A-ACC1-762CC5A2D2D9}" srcOrd="0" destOrd="0" presId="urn:microsoft.com/office/officeart/2018/2/layout/IconVerticalSolidList"/>
    <dgm:cxn modelId="{32939C85-8A54-42AC-962A-791FBE27E2E2}" type="presParOf" srcId="{E3F3CA68-1C7C-436A-ACC1-762CC5A2D2D9}" destId="{3CB48E7B-01A5-4BC0-95F0-A09B2236DAE7}" srcOrd="0" destOrd="0" presId="urn:microsoft.com/office/officeart/2018/2/layout/IconVerticalSolidList"/>
    <dgm:cxn modelId="{4C8DBA68-871E-46EC-B6AE-1328A5CD6931}" type="presParOf" srcId="{E3F3CA68-1C7C-436A-ACC1-762CC5A2D2D9}" destId="{E069ACD9-189D-4575-8595-B0C094B5992D}" srcOrd="1" destOrd="0" presId="urn:microsoft.com/office/officeart/2018/2/layout/IconVerticalSolidList"/>
    <dgm:cxn modelId="{3A490257-A952-4708-AE62-145B61530EBE}" type="presParOf" srcId="{E3F3CA68-1C7C-436A-ACC1-762CC5A2D2D9}" destId="{3E3524F9-9B70-4741-A76D-198A58EF56BF}" srcOrd="2" destOrd="0" presId="urn:microsoft.com/office/officeart/2018/2/layout/IconVerticalSolidList"/>
    <dgm:cxn modelId="{5A9BF529-0411-426C-9C5B-3107A1C58199}" type="presParOf" srcId="{E3F3CA68-1C7C-436A-ACC1-762CC5A2D2D9}" destId="{656E4C9A-5A03-4510-9983-A1F6281DCC15}" srcOrd="3" destOrd="0" presId="urn:microsoft.com/office/officeart/2018/2/layout/IconVerticalSolidList"/>
    <dgm:cxn modelId="{51305CA1-6292-4CCB-8570-857095279F67}" type="presParOf" srcId="{2F1FF167-23E3-4D23-A850-159E8FA6224D}" destId="{E412B142-041E-4336-BFD0-34DE47B5E3F3}" srcOrd="1" destOrd="0" presId="urn:microsoft.com/office/officeart/2018/2/layout/IconVerticalSolidList"/>
    <dgm:cxn modelId="{E87A5165-80A8-42F4-8377-688E39C629C4}" type="presParOf" srcId="{2F1FF167-23E3-4D23-A850-159E8FA6224D}" destId="{37581E44-DA19-402C-B7DB-2E534B862242}" srcOrd="2" destOrd="0" presId="urn:microsoft.com/office/officeart/2018/2/layout/IconVerticalSolidList"/>
    <dgm:cxn modelId="{501F8CCF-C841-48CF-B414-A160D6E19BBD}" type="presParOf" srcId="{37581E44-DA19-402C-B7DB-2E534B862242}" destId="{BD2DBB74-4F9D-44CD-841F-63D1A41A4CD7}" srcOrd="0" destOrd="0" presId="urn:microsoft.com/office/officeart/2018/2/layout/IconVerticalSolidList"/>
    <dgm:cxn modelId="{D57DD465-41A5-48F8-8A59-728FC2569C75}" type="presParOf" srcId="{37581E44-DA19-402C-B7DB-2E534B862242}" destId="{47595A27-6471-460E-B216-B92EAC0541BF}" srcOrd="1" destOrd="0" presId="urn:microsoft.com/office/officeart/2018/2/layout/IconVerticalSolidList"/>
    <dgm:cxn modelId="{34F83465-535A-46EF-B0B1-CF74B1FA1FBE}" type="presParOf" srcId="{37581E44-DA19-402C-B7DB-2E534B862242}" destId="{9267065A-9E9B-4DE8-9F00-09470875AE12}" srcOrd="2" destOrd="0" presId="urn:microsoft.com/office/officeart/2018/2/layout/IconVerticalSolidList"/>
    <dgm:cxn modelId="{EAA1C0CF-D55D-46F0-A26B-3886D7158B38}" type="presParOf" srcId="{37581E44-DA19-402C-B7DB-2E534B862242}" destId="{EC4732DB-A91B-472F-B731-DE26935C5B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76EA62-CACF-4AA8-8788-8A55791FBF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21DC38-FC71-41D8-A7DC-04AA841E7DD2}">
      <dgm:prSet/>
      <dgm:spPr/>
      <dgm:t>
        <a:bodyPr/>
        <a:lstStyle/>
        <a:p>
          <a:r>
            <a:rPr lang="en-US" b="0" i="0"/>
            <a:t>A pharmacy benefit covers prescription medications that patients can self-administer at home. Typically with a co-pay. </a:t>
          </a:r>
          <a:endParaRPr lang="en-US"/>
        </a:p>
      </dgm:t>
    </dgm:pt>
    <dgm:pt modelId="{2E355E98-8E00-4147-B800-ABBA8ADC54A1}" type="parTrans" cxnId="{74D1AE14-469C-4BCA-8386-A811AD63A189}">
      <dgm:prSet/>
      <dgm:spPr/>
      <dgm:t>
        <a:bodyPr/>
        <a:lstStyle/>
        <a:p>
          <a:endParaRPr lang="en-US"/>
        </a:p>
      </dgm:t>
    </dgm:pt>
    <dgm:pt modelId="{926E2AF7-7C33-4C5D-AA0B-7B5106C1A636}" type="sibTrans" cxnId="{74D1AE14-469C-4BCA-8386-A811AD63A189}">
      <dgm:prSet/>
      <dgm:spPr/>
      <dgm:t>
        <a:bodyPr/>
        <a:lstStyle/>
        <a:p>
          <a:endParaRPr lang="en-US"/>
        </a:p>
      </dgm:t>
    </dgm:pt>
    <dgm:pt modelId="{513D80D1-5C34-4CB5-959D-A9B18D1D2A21}">
      <dgm:prSet/>
      <dgm:spPr/>
      <dgm:t>
        <a:bodyPr/>
        <a:lstStyle/>
        <a:p>
          <a:r>
            <a:rPr lang="en-US" b="0" i="0"/>
            <a:t>The key difference is that DME providers often focus on more complex medical devices requiring extensive patient education and support, whereas pharmacies primarily dispense medications with less in-depth device training involved</a:t>
          </a:r>
          <a:endParaRPr lang="en-US"/>
        </a:p>
      </dgm:t>
    </dgm:pt>
    <dgm:pt modelId="{665E4DD6-5557-47B2-97C3-D92FC0E01C30}" type="parTrans" cxnId="{4E886A53-6074-45C5-A4ED-91EC68C2E297}">
      <dgm:prSet/>
      <dgm:spPr/>
      <dgm:t>
        <a:bodyPr/>
        <a:lstStyle/>
        <a:p>
          <a:endParaRPr lang="en-US"/>
        </a:p>
      </dgm:t>
    </dgm:pt>
    <dgm:pt modelId="{395A9569-A93A-42C1-9BB3-345E4DF2A5E9}" type="sibTrans" cxnId="{4E886A53-6074-45C5-A4ED-91EC68C2E297}">
      <dgm:prSet/>
      <dgm:spPr/>
      <dgm:t>
        <a:bodyPr/>
        <a:lstStyle/>
        <a:p>
          <a:endParaRPr lang="en-US"/>
        </a:p>
      </dgm:t>
    </dgm:pt>
    <dgm:pt modelId="{05E58BAC-EFEE-4804-B57F-220BCF38A8C9}" type="pres">
      <dgm:prSet presAssocID="{DD76EA62-CACF-4AA8-8788-8A55791FBFB9}" presName="linear" presStyleCnt="0">
        <dgm:presLayoutVars>
          <dgm:animLvl val="lvl"/>
          <dgm:resizeHandles val="exact"/>
        </dgm:presLayoutVars>
      </dgm:prSet>
      <dgm:spPr/>
    </dgm:pt>
    <dgm:pt modelId="{B183D54A-36C3-4188-9436-AEF10EAC11D9}" type="pres">
      <dgm:prSet presAssocID="{EE21DC38-FC71-41D8-A7DC-04AA841E7DD2}" presName="parentText" presStyleLbl="node1" presStyleIdx="0" presStyleCnt="2">
        <dgm:presLayoutVars>
          <dgm:chMax val="0"/>
          <dgm:bulletEnabled val="1"/>
        </dgm:presLayoutVars>
      </dgm:prSet>
      <dgm:spPr/>
    </dgm:pt>
    <dgm:pt modelId="{DF8F6AA9-5CAE-4336-8FC1-CBFAE6A0684A}" type="pres">
      <dgm:prSet presAssocID="{926E2AF7-7C33-4C5D-AA0B-7B5106C1A636}" presName="spacer" presStyleCnt="0"/>
      <dgm:spPr/>
    </dgm:pt>
    <dgm:pt modelId="{19612379-C968-4254-B7E3-E67BB0D7BF7D}" type="pres">
      <dgm:prSet presAssocID="{513D80D1-5C34-4CB5-959D-A9B18D1D2A21}" presName="parentText" presStyleLbl="node1" presStyleIdx="1" presStyleCnt="2">
        <dgm:presLayoutVars>
          <dgm:chMax val="0"/>
          <dgm:bulletEnabled val="1"/>
        </dgm:presLayoutVars>
      </dgm:prSet>
      <dgm:spPr/>
    </dgm:pt>
  </dgm:ptLst>
  <dgm:cxnLst>
    <dgm:cxn modelId="{74D1AE14-469C-4BCA-8386-A811AD63A189}" srcId="{DD76EA62-CACF-4AA8-8788-8A55791FBFB9}" destId="{EE21DC38-FC71-41D8-A7DC-04AA841E7DD2}" srcOrd="0" destOrd="0" parTransId="{2E355E98-8E00-4147-B800-ABBA8ADC54A1}" sibTransId="{926E2AF7-7C33-4C5D-AA0B-7B5106C1A636}"/>
    <dgm:cxn modelId="{4E886A53-6074-45C5-A4ED-91EC68C2E297}" srcId="{DD76EA62-CACF-4AA8-8788-8A55791FBFB9}" destId="{513D80D1-5C34-4CB5-959D-A9B18D1D2A21}" srcOrd="1" destOrd="0" parTransId="{665E4DD6-5557-47B2-97C3-D92FC0E01C30}" sibTransId="{395A9569-A93A-42C1-9BB3-345E4DF2A5E9}"/>
    <dgm:cxn modelId="{6DA0C688-A121-41A7-8962-2ABBE4EF732F}" type="presOf" srcId="{513D80D1-5C34-4CB5-959D-A9B18D1D2A21}" destId="{19612379-C968-4254-B7E3-E67BB0D7BF7D}" srcOrd="0" destOrd="0" presId="urn:microsoft.com/office/officeart/2005/8/layout/vList2"/>
    <dgm:cxn modelId="{CEFB3AAE-7C02-4695-A8A9-360022840141}" type="presOf" srcId="{DD76EA62-CACF-4AA8-8788-8A55791FBFB9}" destId="{05E58BAC-EFEE-4804-B57F-220BCF38A8C9}" srcOrd="0" destOrd="0" presId="urn:microsoft.com/office/officeart/2005/8/layout/vList2"/>
    <dgm:cxn modelId="{F9F5B9D2-359A-4C4A-827A-91EB97A91125}" type="presOf" srcId="{EE21DC38-FC71-41D8-A7DC-04AA841E7DD2}" destId="{B183D54A-36C3-4188-9436-AEF10EAC11D9}" srcOrd="0" destOrd="0" presId="urn:microsoft.com/office/officeart/2005/8/layout/vList2"/>
    <dgm:cxn modelId="{0DCEEE08-1ACD-4C8D-B27B-57E3C09BCF7D}" type="presParOf" srcId="{05E58BAC-EFEE-4804-B57F-220BCF38A8C9}" destId="{B183D54A-36C3-4188-9436-AEF10EAC11D9}" srcOrd="0" destOrd="0" presId="urn:microsoft.com/office/officeart/2005/8/layout/vList2"/>
    <dgm:cxn modelId="{D7169FDE-65B7-49D6-812B-3EBD18EF691F}" type="presParOf" srcId="{05E58BAC-EFEE-4804-B57F-220BCF38A8C9}" destId="{DF8F6AA9-5CAE-4336-8FC1-CBFAE6A0684A}" srcOrd="1" destOrd="0" presId="urn:microsoft.com/office/officeart/2005/8/layout/vList2"/>
    <dgm:cxn modelId="{FA37BDE7-21CE-44EF-81B9-01CB877F150D}" type="presParOf" srcId="{05E58BAC-EFEE-4804-B57F-220BCF38A8C9}" destId="{19612379-C968-4254-B7E3-E67BB0D7BF7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A5DE2E-F2B1-4184-B2B1-EB40CDD454C4}"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A83F3F7-10A2-4959-9BB9-709B6F904B0C}">
      <dgm:prSet/>
      <dgm:spPr/>
      <dgm:t>
        <a:bodyPr/>
        <a:lstStyle/>
        <a:p>
          <a:r>
            <a:rPr lang="en-US" b="1" i="0" dirty="0"/>
            <a:t>What medications are available?</a:t>
          </a:r>
          <a:endParaRPr lang="en-US" b="1" dirty="0"/>
        </a:p>
      </dgm:t>
    </dgm:pt>
    <dgm:pt modelId="{5D7F2F51-5162-4144-ACDF-B20D65BDA30C}" type="parTrans" cxnId="{C016B325-9B3E-405D-9CAD-A14665559530}">
      <dgm:prSet/>
      <dgm:spPr/>
      <dgm:t>
        <a:bodyPr/>
        <a:lstStyle/>
        <a:p>
          <a:endParaRPr lang="en-US"/>
        </a:p>
      </dgm:t>
    </dgm:pt>
    <dgm:pt modelId="{51F24821-B612-4579-A424-51F4066F87D9}" type="sibTrans" cxnId="{C016B325-9B3E-405D-9CAD-A14665559530}">
      <dgm:prSet/>
      <dgm:spPr/>
      <dgm:t>
        <a:bodyPr/>
        <a:lstStyle/>
        <a:p>
          <a:endParaRPr lang="en-US"/>
        </a:p>
      </dgm:t>
    </dgm:pt>
    <dgm:pt modelId="{8031F7A5-0909-4383-B39E-398A1EE7B4DE}">
      <dgm:prSet/>
      <dgm:spPr/>
      <dgm:t>
        <a:bodyPr/>
        <a:lstStyle/>
        <a:p>
          <a:r>
            <a:rPr lang="en-US" b="0" i="0"/>
            <a:t>Basaglar</a:t>
          </a:r>
          <a:r>
            <a:rPr lang="en-US" b="0" i="0" baseline="30000"/>
            <a:t>®</a:t>
          </a:r>
          <a:r>
            <a:rPr lang="en-US" b="0" i="0"/>
            <a:t> (insulin glargine injection)</a:t>
          </a:r>
          <a:endParaRPr lang="en-US"/>
        </a:p>
      </dgm:t>
    </dgm:pt>
    <dgm:pt modelId="{1006FF2A-E6E0-42BA-AC40-4BDA1C2530AA}" type="parTrans" cxnId="{85A0F4A9-C495-4815-B639-D85FED1A6889}">
      <dgm:prSet/>
      <dgm:spPr/>
      <dgm:t>
        <a:bodyPr/>
        <a:lstStyle/>
        <a:p>
          <a:endParaRPr lang="en-US"/>
        </a:p>
      </dgm:t>
    </dgm:pt>
    <dgm:pt modelId="{4FE2281B-2B9E-483B-A550-C8F885E2CE47}" type="sibTrans" cxnId="{85A0F4A9-C495-4815-B639-D85FED1A6889}">
      <dgm:prSet/>
      <dgm:spPr/>
      <dgm:t>
        <a:bodyPr/>
        <a:lstStyle/>
        <a:p>
          <a:endParaRPr lang="en-US"/>
        </a:p>
      </dgm:t>
    </dgm:pt>
    <dgm:pt modelId="{D3E2220C-3075-4559-BDDB-E4F3B60DA694}">
      <dgm:prSet/>
      <dgm:spPr/>
      <dgm:t>
        <a:bodyPr/>
        <a:lstStyle/>
        <a:p>
          <a:r>
            <a:rPr lang="en-US" b="0" i="0"/>
            <a:t>Humalog</a:t>
          </a:r>
          <a:r>
            <a:rPr lang="en-US" b="0" i="0" baseline="30000"/>
            <a:t>®</a:t>
          </a:r>
          <a:r>
            <a:rPr lang="en-US" b="0" i="0"/>
            <a:t> U-200 (insulin lispro injection)</a:t>
          </a:r>
          <a:endParaRPr lang="en-US"/>
        </a:p>
      </dgm:t>
    </dgm:pt>
    <dgm:pt modelId="{15E696B7-AD3B-42B1-95B0-48BF9A1B0B37}" type="parTrans" cxnId="{F72A1F3D-E6CA-45FB-9706-862375E50346}">
      <dgm:prSet/>
      <dgm:spPr/>
      <dgm:t>
        <a:bodyPr/>
        <a:lstStyle/>
        <a:p>
          <a:endParaRPr lang="en-US"/>
        </a:p>
      </dgm:t>
    </dgm:pt>
    <dgm:pt modelId="{9D4A9ECA-C939-4575-94AA-5032772A733E}" type="sibTrans" cxnId="{F72A1F3D-E6CA-45FB-9706-862375E50346}">
      <dgm:prSet/>
      <dgm:spPr/>
      <dgm:t>
        <a:bodyPr/>
        <a:lstStyle/>
        <a:p>
          <a:endParaRPr lang="en-US"/>
        </a:p>
      </dgm:t>
    </dgm:pt>
    <dgm:pt modelId="{39B31E34-823D-43EE-8B72-12FB494785E2}">
      <dgm:prSet/>
      <dgm:spPr/>
      <dgm:t>
        <a:bodyPr/>
        <a:lstStyle/>
        <a:p>
          <a:r>
            <a:rPr lang="en-US" b="0" i="0"/>
            <a:t>Humalog</a:t>
          </a:r>
          <a:r>
            <a:rPr lang="en-US" b="0" i="0" baseline="30000"/>
            <a:t>®</a:t>
          </a:r>
          <a:r>
            <a:rPr lang="en-US" b="0" i="0"/>
            <a:t> Mix50/50</a:t>
          </a:r>
          <a:r>
            <a:rPr lang="en-US" b="0" i="0" baseline="30000"/>
            <a:t>™</a:t>
          </a:r>
          <a:r>
            <a:rPr lang="en-US" b="0" i="0"/>
            <a:t> (insulin lispro protamine and insulin lispro injectable suspension)</a:t>
          </a:r>
          <a:endParaRPr lang="en-US"/>
        </a:p>
      </dgm:t>
    </dgm:pt>
    <dgm:pt modelId="{9891794C-3CDF-4E3E-B00C-89E0AE2160EB}" type="parTrans" cxnId="{E187D576-48D5-43AF-AE9A-04A3B53C431E}">
      <dgm:prSet/>
      <dgm:spPr/>
      <dgm:t>
        <a:bodyPr/>
        <a:lstStyle/>
        <a:p>
          <a:endParaRPr lang="en-US"/>
        </a:p>
      </dgm:t>
    </dgm:pt>
    <dgm:pt modelId="{BAE8B712-D364-40D0-A739-BFA6CCBCE67D}" type="sibTrans" cxnId="{E187D576-48D5-43AF-AE9A-04A3B53C431E}">
      <dgm:prSet/>
      <dgm:spPr/>
      <dgm:t>
        <a:bodyPr/>
        <a:lstStyle/>
        <a:p>
          <a:endParaRPr lang="en-US"/>
        </a:p>
      </dgm:t>
    </dgm:pt>
    <dgm:pt modelId="{8D81446A-6DE9-4C6B-873E-6D042CBEA860}">
      <dgm:prSet/>
      <dgm:spPr/>
      <dgm:t>
        <a:bodyPr/>
        <a:lstStyle/>
        <a:p>
          <a:r>
            <a:rPr lang="en-US" b="0" i="0"/>
            <a:t>Humalog</a:t>
          </a:r>
          <a:r>
            <a:rPr lang="en-US" b="0" i="0" baseline="30000"/>
            <a:t>®</a:t>
          </a:r>
          <a:r>
            <a:rPr lang="en-US" b="0" i="0"/>
            <a:t> Mix75/25</a:t>
          </a:r>
          <a:r>
            <a:rPr lang="en-US" b="0" i="0" baseline="30000"/>
            <a:t>™</a:t>
          </a:r>
          <a:r>
            <a:rPr lang="en-US" b="0" i="0"/>
            <a:t> (insulin lispro protamine and insulin lispro injectable suspension)</a:t>
          </a:r>
          <a:endParaRPr lang="en-US"/>
        </a:p>
      </dgm:t>
    </dgm:pt>
    <dgm:pt modelId="{E0450A22-E27D-462C-B2A1-720DABD3D4C9}" type="parTrans" cxnId="{13EC0470-6737-4A83-A2F1-513131473509}">
      <dgm:prSet/>
      <dgm:spPr/>
      <dgm:t>
        <a:bodyPr/>
        <a:lstStyle/>
        <a:p>
          <a:endParaRPr lang="en-US"/>
        </a:p>
      </dgm:t>
    </dgm:pt>
    <dgm:pt modelId="{533F091D-42D1-4330-951E-8A0D6A3D27B2}" type="sibTrans" cxnId="{13EC0470-6737-4A83-A2F1-513131473509}">
      <dgm:prSet/>
      <dgm:spPr/>
      <dgm:t>
        <a:bodyPr/>
        <a:lstStyle/>
        <a:p>
          <a:endParaRPr lang="en-US"/>
        </a:p>
      </dgm:t>
    </dgm:pt>
    <dgm:pt modelId="{D6AD4AB1-8D6C-4485-9D92-BA7E08F74348}">
      <dgm:prSet/>
      <dgm:spPr/>
      <dgm:t>
        <a:bodyPr/>
        <a:lstStyle/>
        <a:p>
          <a:r>
            <a:rPr lang="en-US" b="0" i="0"/>
            <a:t>Humulin</a:t>
          </a:r>
          <a:r>
            <a:rPr lang="en-US" b="0" i="0" baseline="30000"/>
            <a:t>®</a:t>
          </a:r>
          <a:r>
            <a:rPr lang="en-US" b="0" i="0"/>
            <a:t> 70/30 (human insulin isophane suspension and human insulin injection)</a:t>
          </a:r>
          <a:endParaRPr lang="en-US"/>
        </a:p>
      </dgm:t>
    </dgm:pt>
    <dgm:pt modelId="{DAB649C8-2754-4274-95BE-2CE98C82AEF4}" type="parTrans" cxnId="{C12C7D1E-08C6-44A6-9DB9-C13B978FDDC3}">
      <dgm:prSet/>
      <dgm:spPr/>
      <dgm:t>
        <a:bodyPr/>
        <a:lstStyle/>
        <a:p>
          <a:endParaRPr lang="en-US"/>
        </a:p>
      </dgm:t>
    </dgm:pt>
    <dgm:pt modelId="{99ECB162-E059-4889-8B83-C625F231799B}" type="sibTrans" cxnId="{C12C7D1E-08C6-44A6-9DB9-C13B978FDDC3}">
      <dgm:prSet/>
      <dgm:spPr/>
      <dgm:t>
        <a:bodyPr/>
        <a:lstStyle/>
        <a:p>
          <a:endParaRPr lang="en-US"/>
        </a:p>
      </dgm:t>
    </dgm:pt>
    <dgm:pt modelId="{43F15C6B-F906-44E0-A36E-B5DCB9FDC342}">
      <dgm:prSet/>
      <dgm:spPr/>
      <dgm:t>
        <a:bodyPr/>
        <a:lstStyle/>
        <a:p>
          <a:r>
            <a:rPr lang="en-US" b="0" i="0"/>
            <a:t>Humulin</a:t>
          </a:r>
          <a:r>
            <a:rPr lang="en-US" b="0" i="0" baseline="30000"/>
            <a:t>®</a:t>
          </a:r>
          <a:r>
            <a:rPr lang="en-US" b="0" i="0"/>
            <a:t> N (isophane insulin human suspension)</a:t>
          </a:r>
          <a:endParaRPr lang="en-US"/>
        </a:p>
      </dgm:t>
    </dgm:pt>
    <dgm:pt modelId="{9936DED7-3314-4EEC-9EDE-9613CFAB4F5F}" type="parTrans" cxnId="{4DE12C65-D223-4D20-AC0D-D5E6DD3137B0}">
      <dgm:prSet/>
      <dgm:spPr/>
      <dgm:t>
        <a:bodyPr/>
        <a:lstStyle/>
        <a:p>
          <a:endParaRPr lang="en-US"/>
        </a:p>
      </dgm:t>
    </dgm:pt>
    <dgm:pt modelId="{A8AC5D53-BA63-458A-835B-AF338871954E}" type="sibTrans" cxnId="{4DE12C65-D223-4D20-AC0D-D5E6DD3137B0}">
      <dgm:prSet/>
      <dgm:spPr/>
      <dgm:t>
        <a:bodyPr/>
        <a:lstStyle/>
        <a:p>
          <a:endParaRPr lang="en-US"/>
        </a:p>
      </dgm:t>
    </dgm:pt>
    <dgm:pt modelId="{4A27EA7F-7297-41EF-8048-11C49819B1F5}">
      <dgm:prSet/>
      <dgm:spPr/>
      <dgm:t>
        <a:bodyPr/>
        <a:lstStyle/>
        <a:p>
          <a:r>
            <a:rPr lang="en-US" b="0" i="0"/>
            <a:t>Humulin</a:t>
          </a:r>
          <a:r>
            <a:rPr lang="en-US" b="0" i="0" baseline="30000"/>
            <a:t>®</a:t>
          </a:r>
          <a:r>
            <a:rPr lang="en-US" b="0" i="0"/>
            <a:t> R (insulin human injection)</a:t>
          </a:r>
          <a:endParaRPr lang="en-US"/>
        </a:p>
      </dgm:t>
    </dgm:pt>
    <dgm:pt modelId="{770BF11E-49BB-4DAA-A445-2C422C3BF413}" type="parTrans" cxnId="{59C9B6D0-926B-4E99-8D89-64DA8B49EFE8}">
      <dgm:prSet/>
      <dgm:spPr/>
      <dgm:t>
        <a:bodyPr/>
        <a:lstStyle/>
        <a:p>
          <a:endParaRPr lang="en-US"/>
        </a:p>
      </dgm:t>
    </dgm:pt>
    <dgm:pt modelId="{710EDB66-6769-4F35-BB01-14D535F822D9}" type="sibTrans" cxnId="{59C9B6D0-926B-4E99-8D89-64DA8B49EFE8}">
      <dgm:prSet/>
      <dgm:spPr/>
      <dgm:t>
        <a:bodyPr/>
        <a:lstStyle/>
        <a:p>
          <a:endParaRPr lang="en-US"/>
        </a:p>
      </dgm:t>
    </dgm:pt>
    <dgm:pt modelId="{19BAB73B-8E16-4E7A-A27C-F6C74B6872D9}">
      <dgm:prSet/>
      <dgm:spPr/>
      <dgm:t>
        <a:bodyPr/>
        <a:lstStyle/>
        <a:p>
          <a:r>
            <a:rPr lang="en-US" b="0" i="0"/>
            <a:t>Lyumjev</a:t>
          </a:r>
          <a:r>
            <a:rPr lang="en-US" b="0" i="0" baseline="30000"/>
            <a:t>®</a:t>
          </a:r>
          <a:r>
            <a:rPr lang="en-US" b="0" i="0"/>
            <a:t> (insulin lispro-aabc) injection</a:t>
          </a:r>
          <a:endParaRPr lang="en-US"/>
        </a:p>
      </dgm:t>
    </dgm:pt>
    <dgm:pt modelId="{93AEECD0-BFDD-4E5D-B594-39D2B3AB0702}" type="parTrans" cxnId="{640BAAC7-2E24-4154-A16F-C3CEC3BC8134}">
      <dgm:prSet/>
      <dgm:spPr/>
      <dgm:t>
        <a:bodyPr/>
        <a:lstStyle/>
        <a:p>
          <a:endParaRPr lang="en-US"/>
        </a:p>
      </dgm:t>
    </dgm:pt>
    <dgm:pt modelId="{BED763CA-0E99-4C9D-9804-87C914406F62}" type="sibTrans" cxnId="{640BAAC7-2E24-4154-A16F-C3CEC3BC8134}">
      <dgm:prSet/>
      <dgm:spPr/>
      <dgm:t>
        <a:bodyPr/>
        <a:lstStyle/>
        <a:p>
          <a:endParaRPr lang="en-US"/>
        </a:p>
      </dgm:t>
    </dgm:pt>
    <dgm:pt modelId="{607D83F3-C7DC-467C-AC1A-29DF5FC07090}" type="pres">
      <dgm:prSet presAssocID="{0BA5DE2E-F2B1-4184-B2B1-EB40CDD454C4}" presName="Name0" presStyleCnt="0">
        <dgm:presLayoutVars>
          <dgm:dir/>
          <dgm:resizeHandles val="exact"/>
        </dgm:presLayoutVars>
      </dgm:prSet>
      <dgm:spPr/>
    </dgm:pt>
    <dgm:pt modelId="{B779448F-3F25-42A5-966E-A5CEE75D0F1E}" type="pres">
      <dgm:prSet presAssocID="{DA83F3F7-10A2-4959-9BB9-709B6F904B0C}" presName="node" presStyleLbl="node1" presStyleIdx="0" presStyleCnt="9">
        <dgm:presLayoutVars>
          <dgm:bulletEnabled val="1"/>
        </dgm:presLayoutVars>
      </dgm:prSet>
      <dgm:spPr/>
    </dgm:pt>
    <dgm:pt modelId="{6D89846E-B066-455C-B6B7-60E64E9091C9}" type="pres">
      <dgm:prSet presAssocID="{51F24821-B612-4579-A424-51F4066F87D9}" presName="sibTrans" presStyleLbl="sibTrans1D1" presStyleIdx="0" presStyleCnt="8"/>
      <dgm:spPr/>
    </dgm:pt>
    <dgm:pt modelId="{F08C095A-3F85-4512-B0CE-5A4246BFEF8F}" type="pres">
      <dgm:prSet presAssocID="{51F24821-B612-4579-A424-51F4066F87D9}" presName="connectorText" presStyleLbl="sibTrans1D1" presStyleIdx="0" presStyleCnt="8"/>
      <dgm:spPr/>
    </dgm:pt>
    <dgm:pt modelId="{4080225F-96A3-47D2-8CCF-CC72B6EF194E}" type="pres">
      <dgm:prSet presAssocID="{8031F7A5-0909-4383-B39E-398A1EE7B4DE}" presName="node" presStyleLbl="node1" presStyleIdx="1" presStyleCnt="9">
        <dgm:presLayoutVars>
          <dgm:bulletEnabled val="1"/>
        </dgm:presLayoutVars>
      </dgm:prSet>
      <dgm:spPr/>
    </dgm:pt>
    <dgm:pt modelId="{0C241534-4FB2-40A4-B099-F428B44FFF68}" type="pres">
      <dgm:prSet presAssocID="{4FE2281B-2B9E-483B-A550-C8F885E2CE47}" presName="sibTrans" presStyleLbl="sibTrans1D1" presStyleIdx="1" presStyleCnt="8"/>
      <dgm:spPr/>
    </dgm:pt>
    <dgm:pt modelId="{7724BF92-1058-412F-9A12-425A06A99EC7}" type="pres">
      <dgm:prSet presAssocID="{4FE2281B-2B9E-483B-A550-C8F885E2CE47}" presName="connectorText" presStyleLbl="sibTrans1D1" presStyleIdx="1" presStyleCnt="8"/>
      <dgm:spPr/>
    </dgm:pt>
    <dgm:pt modelId="{A1D0BBCC-A3F5-4083-9FD9-8DCED6977BC8}" type="pres">
      <dgm:prSet presAssocID="{D3E2220C-3075-4559-BDDB-E4F3B60DA694}" presName="node" presStyleLbl="node1" presStyleIdx="2" presStyleCnt="9">
        <dgm:presLayoutVars>
          <dgm:bulletEnabled val="1"/>
        </dgm:presLayoutVars>
      </dgm:prSet>
      <dgm:spPr/>
    </dgm:pt>
    <dgm:pt modelId="{A607F922-4245-4ECC-A5F5-3F1F9FD8AF17}" type="pres">
      <dgm:prSet presAssocID="{9D4A9ECA-C939-4575-94AA-5032772A733E}" presName="sibTrans" presStyleLbl="sibTrans1D1" presStyleIdx="2" presStyleCnt="8"/>
      <dgm:spPr/>
    </dgm:pt>
    <dgm:pt modelId="{84A780CE-7551-434A-A4A7-29705089BB98}" type="pres">
      <dgm:prSet presAssocID="{9D4A9ECA-C939-4575-94AA-5032772A733E}" presName="connectorText" presStyleLbl="sibTrans1D1" presStyleIdx="2" presStyleCnt="8"/>
      <dgm:spPr/>
    </dgm:pt>
    <dgm:pt modelId="{82120B39-267C-4EC7-AD13-F45D5D9B70AD}" type="pres">
      <dgm:prSet presAssocID="{39B31E34-823D-43EE-8B72-12FB494785E2}" presName="node" presStyleLbl="node1" presStyleIdx="3" presStyleCnt="9" custScaleX="108847">
        <dgm:presLayoutVars>
          <dgm:bulletEnabled val="1"/>
        </dgm:presLayoutVars>
      </dgm:prSet>
      <dgm:spPr/>
    </dgm:pt>
    <dgm:pt modelId="{F2C86EF0-73A4-46FD-8879-C65E4C04863C}" type="pres">
      <dgm:prSet presAssocID="{BAE8B712-D364-40D0-A739-BFA6CCBCE67D}" presName="sibTrans" presStyleLbl="sibTrans1D1" presStyleIdx="3" presStyleCnt="8"/>
      <dgm:spPr/>
    </dgm:pt>
    <dgm:pt modelId="{29CC932C-FD0F-4D1C-885E-C02E80A73509}" type="pres">
      <dgm:prSet presAssocID="{BAE8B712-D364-40D0-A739-BFA6CCBCE67D}" presName="connectorText" presStyleLbl="sibTrans1D1" presStyleIdx="3" presStyleCnt="8"/>
      <dgm:spPr/>
    </dgm:pt>
    <dgm:pt modelId="{4F443788-D0AF-4A7F-8B3F-C54F0A07B48E}" type="pres">
      <dgm:prSet presAssocID="{8D81446A-6DE9-4C6B-873E-6D042CBEA860}" presName="node" presStyleLbl="node1" presStyleIdx="4" presStyleCnt="9">
        <dgm:presLayoutVars>
          <dgm:bulletEnabled val="1"/>
        </dgm:presLayoutVars>
      </dgm:prSet>
      <dgm:spPr/>
    </dgm:pt>
    <dgm:pt modelId="{0CA3DF6F-0F76-45AD-A2C1-B0D79BEDEB4D}" type="pres">
      <dgm:prSet presAssocID="{533F091D-42D1-4330-951E-8A0D6A3D27B2}" presName="sibTrans" presStyleLbl="sibTrans1D1" presStyleIdx="4" presStyleCnt="8"/>
      <dgm:spPr/>
    </dgm:pt>
    <dgm:pt modelId="{E7F057AB-BD0C-45CA-961B-00578DD5A8B7}" type="pres">
      <dgm:prSet presAssocID="{533F091D-42D1-4330-951E-8A0D6A3D27B2}" presName="connectorText" presStyleLbl="sibTrans1D1" presStyleIdx="4" presStyleCnt="8"/>
      <dgm:spPr/>
    </dgm:pt>
    <dgm:pt modelId="{2902746B-2FA1-4EFC-A35E-9100F1208C00}" type="pres">
      <dgm:prSet presAssocID="{D6AD4AB1-8D6C-4485-9D92-BA7E08F74348}" presName="node" presStyleLbl="node1" presStyleIdx="5" presStyleCnt="9">
        <dgm:presLayoutVars>
          <dgm:bulletEnabled val="1"/>
        </dgm:presLayoutVars>
      </dgm:prSet>
      <dgm:spPr/>
    </dgm:pt>
    <dgm:pt modelId="{FABBF0A0-CA33-40A4-B3D6-ECD5532598AB}" type="pres">
      <dgm:prSet presAssocID="{99ECB162-E059-4889-8B83-C625F231799B}" presName="sibTrans" presStyleLbl="sibTrans1D1" presStyleIdx="5" presStyleCnt="8"/>
      <dgm:spPr/>
    </dgm:pt>
    <dgm:pt modelId="{AA65AF64-E4D2-42A4-B040-79861BCB3BDC}" type="pres">
      <dgm:prSet presAssocID="{99ECB162-E059-4889-8B83-C625F231799B}" presName="connectorText" presStyleLbl="sibTrans1D1" presStyleIdx="5" presStyleCnt="8"/>
      <dgm:spPr/>
    </dgm:pt>
    <dgm:pt modelId="{A86146D4-7F91-4C2B-8CDC-0A36A9945EC2}" type="pres">
      <dgm:prSet presAssocID="{43F15C6B-F906-44E0-A36E-B5DCB9FDC342}" presName="node" presStyleLbl="node1" presStyleIdx="6" presStyleCnt="9">
        <dgm:presLayoutVars>
          <dgm:bulletEnabled val="1"/>
        </dgm:presLayoutVars>
      </dgm:prSet>
      <dgm:spPr/>
    </dgm:pt>
    <dgm:pt modelId="{634BCF1A-DA86-4D0B-8F40-FA7FAB3444B9}" type="pres">
      <dgm:prSet presAssocID="{A8AC5D53-BA63-458A-835B-AF338871954E}" presName="sibTrans" presStyleLbl="sibTrans1D1" presStyleIdx="6" presStyleCnt="8"/>
      <dgm:spPr/>
    </dgm:pt>
    <dgm:pt modelId="{2A2F99B8-C618-4953-B59B-C700CA4C37A1}" type="pres">
      <dgm:prSet presAssocID="{A8AC5D53-BA63-458A-835B-AF338871954E}" presName="connectorText" presStyleLbl="sibTrans1D1" presStyleIdx="6" presStyleCnt="8"/>
      <dgm:spPr/>
    </dgm:pt>
    <dgm:pt modelId="{A01FEF52-DD56-4740-8BA1-D36E32CA3ECD}" type="pres">
      <dgm:prSet presAssocID="{4A27EA7F-7297-41EF-8048-11C49819B1F5}" presName="node" presStyleLbl="node1" presStyleIdx="7" presStyleCnt="9">
        <dgm:presLayoutVars>
          <dgm:bulletEnabled val="1"/>
        </dgm:presLayoutVars>
      </dgm:prSet>
      <dgm:spPr/>
    </dgm:pt>
    <dgm:pt modelId="{3C333F9B-0855-4756-995D-780598BD530E}" type="pres">
      <dgm:prSet presAssocID="{710EDB66-6769-4F35-BB01-14D535F822D9}" presName="sibTrans" presStyleLbl="sibTrans1D1" presStyleIdx="7" presStyleCnt="8"/>
      <dgm:spPr/>
    </dgm:pt>
    <dgm:pt modelId="{66148EC8-87AB-4919-8470-734F9466D540}" type="pres">
      <dgm:prSet presAssocID="{710EDB66-6769-4F35-BB01-14D535F822D9}" presName="connectorText" presStyleLbl="sibTrans1D1" presStyleIdx="7" presStyleCnt="8"/>
      <dgm:spPr/>
    </dgm:pt>
    <dgm:pt modelId="{F2EDA6AE-BE14-4974-91A4-FDAD456C75AF}" type="pres">
      <dgm:prSet presAssocID="{19BAB73B-8E16-4E7A-A27C-F6C74B6872D9}" presName="node" presStyleLbl="node1" presStyleIdx="8" presStyleCnt="9">
        <dgm:presLayoutVars>
          <dgm:bulletEnabled val="1"/>
        </dgm:presLayoutVars>
      </dgm:prSet>
      <dgm:spPr/>
    </dgm:pt>
  </dgm:ptLst>
  <dgm:cxnLst>
    <dgm:cxn modelId="{C12C7D1E-08C6-44A6-9DB9-C13B978FDDC3}" srcId="{0BA5DE2E-F2B1-4184-B2B1-EB40CDD454C4}" destId="{D6AD4AB1-8D6C-4485-9D92-BA7E08F74348}" srcOrd="5" destOrd="0" parTransId="{DAB649C8-2754-4274-95BE-2CE98C82AEF4}" sibTransId="{99ECB162-E059-4889-8B83-C625F231799B}"/>
    <dgm:cxn modelId="{C016B325-9B3E-405D-9CAD-A14665559530}" srcId="{0BA5DE2E-F2B1-4184-B2B1-EB40CDD454C4}" destId="{DA83F3F7-10A2-4959-9BB9-709B6F904B0C}" srcOrd="0" destOrd="0" parTransId="{5D7F2F51-5162-4144-ACDF-B20D65BDA30C}" sibTransId="{51F24821-B612-4579-A424-51F4066F87D9}"/>
    <dgm:cxn modelId="{39011626-0B93-4C26-8E18-DF1EBD8CBB5A}" type="presOf" srcId="{8031F7A5-0909-4383-B39E-398A1EE7B4DE}" destId="{4080225F-96A3-47D2-8CCF-CC72B6EF194E}" srcOrd="0" destOrd="0" presId="urn:microsoft.com/office/officeart/2016/7/layout/RepeatingBendingProcessNew"/>
    <dgm:cxn modelId="{9B14BA29-2565-4482-A714-1D815B70D9CB}" type="presOf" srcId="{A8AC5D53-BA63-458A-835B-AF338871954E}" destId="{2A2F99B8-C618-4953-B59B-C700CA4C37A1}" srcOrd="1" destOrd="0" presId="urn:microsoft.com/office/officeart/2016/7/layout/RepeatingBendingProcessNew"/>
    <dgm:cxn modelId="{0739B12D-6392-4A6A-8C37-D5584C83FC42}" type="presOf" srcId="{710EDB66-6769-4F35-BB01-14D535F822D9}" destId="{66148EC8-87AB-4919-8470-734F9466D540}" srcOrd="1" destOrd="0" presId="urn:microsoft.com/office/officeart/2016/7/layout/RepeatingBendingProcessNew"/>
    <dgm:cxn modelId="{7BD73D2E-AD51-45BE-BB66-A7EB55E1B585}" type="presOf" srcId="{19BAB73B-8E16-4E7A-A27C-F6C74B6872D9}" destId="{F2EDA6AE-BE14-4974-91A4-FDAD456C75AF}" srcOrd="0" destOrd="0" presId="urn:microsoft.com/office/officeart/2016/7/layout/RepeatingBendingProcessNew"/>
    <dgm:cxn modelId="{29B41C31-3C61-4C90-9289-19A339DFF34D}" type="presOf" srcId="{4A27EA7F-7297-41EF-8048-11C49819B1F5}" destId="{A01FEF52-DD56-4740-8BA1-D36E32CA3ECD}" srcOrd="0" destOrd="0" presId="urn:microsoft.com/office/officeart/2016/7/layout/RepeatingBendingProcessNew"/>
    <dgm:cxn modelId="{67CAF035-AD7A-44A3-B3AB-C580F074EDFB}" type="presOf" srcId="{BAE8B712-D364-40D0-A739-BFA6CCBCE67D}" destId="{29CC932C-FD0F-4D1C-885E-C02E80A73509}" srcOrd="1" destOrd="0" presId="urn:microsoft.com/office/officeart/2016/7/layout/RepeatingBendingProcessNew"/>
    <dgm:cxn modelId="{078E8937-5D94-4464-8245-4FB6D7ACB7A0}" type="presOf" srcId="{51F24821-B612-4579-A424-51F4066F87D9}" destId="{F08C095A-3F85-4512-B0CE-5A4246BFEF8F}" srcOrd="1" destOrd="0" presId="urn:microsoft.com/office/officeart/2016/7/layout/RepeatingBendingProcessNew"/>
    <dgm:cxn modelId="{A8317E3C-E4A2-4FCD-8E0A-674575D28383}" type="presOf" srcId="{D6AD4AB1-8D6C-4485-9D92-BA7E08F74348}" destId="{2902746B-2FA1-4EFC-A35E-9100F1208C00}" srcOrd="0" destOrd="0" presId="urn:microsoft.com/office/officeart/2016/7/layout/RepeatingBendingProcessNew"/>
    <dgm:cxn modelId="{F72A1F3D-E6CA-45FB-9706-862375E50346}" srcId="{0BA5DE2E-F2B1-4184-B2B1-EB40CDD454C4}" destId="{D3E2220C-3075-4559-BDDB-E4F3B60DA694}" srcOrd="2" destOrd="0" parTransId="{15E696B7-AD3B-42B1-95B0-48BF9A1B0B37}" sibTransId="{9D4A9ECA-C939-4575-94AA-5032772A733E}"/>
    <dgm:cxn modelId="{BA0E5F44-3F9A-4972-865C-EB1287E4F542}" type="presOf" srcId="{4FE2281B-2B9E-483B-A550-C8F885E2CE47}" destId="{0C241534-4FB2-40A4-B099-F428B44FFF68}" srcOrd="0" destOrd="0" presId="urn:microsoft.com/office/officeart/2016/7/layout/RepeatingBendingProcessNew"/>
    <dgm:cxn modelId="{4DE12C65-D223-4D20-AC0D-D5E6DD3137B0}" srcId="{0BA5DE2E-F2B1-4184-B2B1-EB40CDD454C4}" destId="{43F15C6B-F906-44E0-A36E-B5DCB9FDC342}" srcOrd="6" destOrd="0" parTransId="{9936DED7-3314-4EEC-9EDE-9613CFAB4F5F}" sibTransId="{A8AC5D53-BA63-458A-835B-AF338871954E}"/>
    <dgm:cxn modelId="{7DB7214B-28D8-41F2-8390-67BA9BAF0F82}" type="presOf" srcId="{533F091D-42D1-4330-951E-8A0D6A3D27B2}" destId="{0CA3DF6F-0F76-45AD-A2C1-B0D79BEDEB4D}" srcOrd="0" destOrd="0" presId="urn:microsoft.com/office/officeart/2016/7/layout/RepeatingBendingProcessNew"/>
    <dgm:cxn modelId="{13EC0470-6737-4A83-A2F1-513131473509}" srcId="{0BA5DE2E-F2B1-4184-B2B1-EB40CDD454C4}" destId="{8D81446A-6DE9-4C6B-873E-6D042CBEA860}" srcOrd="4" destOrd="0" parTransId="{E0450A22-E27D-462C-B2A1-720DABD3D4C9}" sibTransId="{533F091D-42D1-4330-951E-8A0D6A3D27B2}"/>
    <dgm:cxn modelId="{7FAA3973-31FF-4FF6-952B-39B5A62E2095}" type="presOf" srcId="{4FE2281B-2B9E-483B-A550-C8F885E2CE47}" destId="{7724BF92-1058-412F-9A12-425A06A99EC7}" srcOrd="1" destOrd="0" presId="urn:microsoft.com/office/officeart/2016/7/layout/RepeatingBendingProcessNew"/>
    <dgm:cxn modelId="{83D7BA76-1A9D-49D3-8C22-B2EDC3A58641}" type="presOf" srcId="{533F091D-42D1-4330-951E-8A0D6A3D27B2}" destId="{E7F057AB-BD0C-45CA-961B-00578DD5A8B7}" srcOrd="1" destOrd="0" presId="urn:microsoft.com/office/officeart/2016/7/layout/RepeatingBendingProcessNew"/>
    <dgm:cxn modelId="{E187D576-48D5-43AF-AE9A-04A3B53C431E}" srcId="{0BA5DE2E-F2B1-4184-B2B1-EB40CDD454C4}" destId="{39B31E34-823D-43EE-8B72-12FB494785E2}" srcOrd="3" destOrd="0" parTransId="{9891794C-3CDF-4E3E-B00C-89E0AE2160EB}" sibTransId="{BAE8B712-D364-40D0-A739-BFA6CCBCE67D}"/>
    <dgm:cxn modelId="{724F7C78-552B-49FC-B5ED-9A1922BE9654}" type="presOf" srcId="{9D4A9ECA-C939-4575-94AA-5032772A733E}" destId="{A607F922-4245-4ECC-A5F5-3F1F9FD8AF17}" srcOrd="0" destOrd="0" presId="urn:microsoft.com/office/officeart/2016/7/layout/RepeatingBendingProcessNew"/>
    <dgm:cxn modelId="{7FA16AA6-88C9-4B2F-A2C2-108904D9AC0F}" type="presOf" srcId="{8D81446A-6DE9-4C6B-873E-6D042CBEA860}" destId="{4F443788-D0AF-4A7F-8B3F-C54F0A07B48E}" srcOrd="0" destOrd="0" presId="urn:microsoft.com/office/officeart/2016/7/layout/RepeatingBendingProcessNew"/>
    <dgm:cxn modelId="{85A0F4A9-C495-4815-B639-D85FED1A6889}" srcId="{0BA5DE2E-F2B1-4184-B2B1-EB40CDD454C4}" destId="{8031F7A5-0909-4383-B39E-398A1EE7B4DE}" srcOrd="1" destOrd="0" parTransId="{1006FF2A-E6E0-42BA-AC40-4BDA1C2530AA}" sibTransId="{4FE2281B-2B9E-483B-A550-C8F885E2CE47}"/>
    <dgm:cxn modelId="{D51382B1-1825-402F-9DE7-2A8D62CF596F}" type="presOf" srcId="{710EDB66-6769-4F35-BB01-14D535F822D9}" destId="{3C333F9B-0855-4756-995D-780598BD530E}" srcOrd="0" destOrd="0" presId="urn:microsoft.com/office/officeart/2016/7/layout/RepeatingBendingProcessNew"/>
    <dgm:cxn modelId="{46BEFFBD-C858-469A-8A38-B368D5416D21}" type="presOf" srcId="{39B31E34-823D-43EE-8B72-12FB494785E2}" destId="{82120B39-267C-4EC7-AD13-F45D5D9B70AD}" srcOrd="0" destOrd="0" presId="urn:microsoft.com/office/officeart/2016/7/layout/RepeatingBendingProcessNew"/>
    <dgm:cxn modelId="{640BAAC7-2E24-4154-A16F-C3CEC3BC8134}" srcId="{0BA5DE2E-F2B1-4184-B2B1-EB40CDD454C4}" destId="{19BAB73B-8E16-4E7A-A27C-F6C74B6872D9}" srcOrd="8" destOrd="0" parTransId="{93AEECD0-BFDD-4E5D-B594-39D2B3AB0702}" sibTransId="{BED763CA-0E99-4C9D-9804-87C914406F62}"/>
    <dgm:cxn modelId="{CA1871C9-536E-492E-8C95-4A35ABDA38C5}" type="presOf" srcId="{99ECB162-E059-4889-8B83-C625F231799B}" destId="{AA65AF64-E4D2-42A4-B040-79861BCB3BDC}" srcOrd="1" destOrd="0" presId="urn:microsoft.com/office/officeart/2016/7/layout/RepeatingBendingProcessNew"/>
    <dgm:cxn modelId="{637D1ECA-E2B5-422D-817E-C056877818FD}" type="presOf" srcId="{99ECB162-E059-4889-8B83-C625F231799B}" destId="{FABBF0A0-CA33-40A4-B3D6-ECD5532598AB}" srcOrd="0" destOrd="0" presId="urn:microsoft.com/office/officeart/2016/7/layout/RepeatingBendingProcessNew"/>
    <dgm:cxn modelId="{2ECA45CA-28C6-4BB8-8E5C-50AB3F16FF27}" type="presOf" srcId="{9D4A9ECA-C939-4575-94AA-5032772A733E}" destId="{84A780CE-7551-434A-A4A7-29705089BB98}" srcOrd="1" destOrd="0" presId="urn:microsoft.com/office/officeart/2016/7/layout/RepeatingBendingProcessNew"/>
    <dgm:cxn modelId="{CEB451CB-44E4-4BD4-BED9-3C82B7237476}" type="presOf" srcId="{A8AC5D53-BA63-458A-835B-AF338871954E}" destId="{634BCF1A-DA86-4D0B-8F40-FA7FAB3444B9}" srcOrd="0" destOrd="0" presId="urn:microsoft.com/office/officeart/2016/7/layout/RepeatingBendingProcessNew"/>
    <dgm:cxn modelId="{490410CC-C603-47A2-9D1F-D6DA198DEC6C}" type="presOf" srcId="{D3E2220C-3075-4559-BDDB-E4F3B60DA694}" destId="{A1D0BBCC-A3F5-4083-9FD9-8DCED6977BC8}" srcOrd="0" destOrd="0" presId="urn:microsoft.com/office/officeart/2016/7/layout/RepeatingBendingProcessNew"/>
    <dgm:cxn modelId="{59C9B6D0-926B-4E99-8D89-64DA8B49EFE8}" srcId="{0BA5DE2E-F2B1-4184-B2B1-EB40CDD454C4}" destId="{4A27EA7F-7297-41EF-8048-11C49819B1F5}" srcOrd="7" destOrd="0" parTransId="{770BF11E-49BB-4DAA-A445-2C422C3BF413}" sibTransId="{710EDB66-6769-4F35-BB01-14D535F822D9}"/>
    <dgm:cxn modelId="{6C0084DB-DF17-4706-8B96-0273F831DAFA}" type="presOf" srcId="{43F15C6B-F906-44E0-A36E-B5DCB9FDC342}" destId="{A86146D4-7F91-4C2B-8CDC-0A36A9945EC2}" srcOrd="0" destOrd="0" presId="urn:microsoft.com/office/officeart/2016/7/layout/RepeatingBendingProcessNew"/>
    <dgm:cxn modelId="{7AEC15E4-1749-494D-97BE-13DC4F5689C5}" type="presOf" srcId="{BAE8B712-D364-40D0-A739-BFA6CCBCE67D}" destId="{F2C86EF0-73A4-46FD-8879-C65E4C04863C}" srcOrd="0" destOrd="0" presId="urn:microsoft.com/office/officeart/2016/7/layout/RepeatingBendingProcessNew"/>
    <dgm:cxn modelId="{629949E9-B7CC-4FD2-B9A7-FF97E5573DA4}" type="presOf" srcId="{51F24821-B612-4579-A424-51F4066F87D9}" destId="{6D89846E-B066-455C-B6B7-60E64E9091C9}" srcOrd="0" destOrd="0" presId="urn:microsoft.com/office/officeart/2016/7/layout/RepeatingBendingProcessNew"/>
    <dgm:cxn modelId="{BDF5BFF3-393C-4EE1-B263-E5755F5AA435}" type="presOf" srcId="{DA83F3F7-10A2-4959-9BB9-709B6F904B0C}" destId="{B779448F-3F25-42A5-966E-A5CEE75D0F1E}" srcOrd="0" destOrd="0" presId="urn:microsoft.com/office/officeart/2016/7/layout/RepeatingBendingProcessNew"/>
    <dgm:cxn modelId="{72FB7DFE-22DE-4D80-9029-270FA5761242}" type="presOf" srcId="{0BA5DE2E-F2B1-4184-B2B1-EB40CDD454C4}" destId="{607D83F3-C7DC-467C-AC1A-29DF5FC07090}" srcOrd="0" destOrd="0" presId="urn:microsoft.com/office/officeart/2016/7/layout/RepeatingBendingProcessNew"/>
    <dgm:cxn modelId="{23E22FFD-B1BA-420E-94EA-949C81202AF5}" type="presParOf" srcId="{607D83F3-C7DC-467C-AC1A-29DF5FC07090}" destId="{B779448F-3F25-42A5-966E-A5CEE75D0F1E}" srcOrd="0" destOrd="0" presId="urn:microsoft.com/office/officeart/2016/7/layout/RepeatingBendingProcessNew"/>
    <dgm:cxn modelId="{94AFA509-3401-454A-B265-0961A43FD818}" type="presParOf" srcId="{607D83F3-C7DC-467C-AC1A-29DF5FC07090}" destId="{6D89846E-B066-455C-B6B7-60E64E9091C9}" srcOrd="1" destOrd="0" presId="urn:microsoft.com/office/officeart/2016/7/layout/RepeatingBendingProcessNew"/>
    <dgm:cxn modelId="{1E4A857C-037B-4730-B145-E2BB47BB393F}" type="presParOf" srcId="{6D89846E-B066-455C-B6B7-60E64E9091C9}" destId="{F08C095A-3F85-4512-B0CE-5A4246BFEF8F}" srcOrd="0" destOrd="0" presId="urn:microsoft.com/office/officeart/2016/7/layout/RepeatingBendingProcessNew"/>
    <dgm:cxn modelId="{933890A6-131E-4865-9373-AE576B1BDA2B}" type="presParOf" srcId="{607D83F3-C7DC-467C-AC1A-29DF5FC07090}" destId="{4080225F-96A3-47D2-8CCF-CC72B6EF194E}" srcOrd="2" destOrd="0" presId="urn:microsoft.com/office/officeart/2016/7/layout/RepeatingBendingProcessNew"/>
    <dgm:cxn modelId="{F59C995D-0F30-4E3D-81CA-1FE71D00F404}" type="presParOf" srcId="{607D83F3-C7DC-467C-AC1A-29DF5FC07090}" destId="{0C241534-4FB2-40A4-B099-F428B44FFF68}" srcOrd="3" destOrd="0" presId="urn:microsoft.com/office/officeart/2016/7/layout/RepeatingBendingProcessNew"/>
    <dgm:cxn modelId="{ED5019CB-979D-46BB-9335-386E9D9DC962}" type="presParOf" srcId="{0C241534-4FB2-40A4-B099-F428B44FFF68}" destId="{7724BF92-1058-412F-9A12-425A06A99EC7}" srcOrd="0" destOrd="0" presId="urn:microsoft.com/office/officeart/2016/7/layout/RepeatingBendingProcessNew"/>
    <dgm:cxn modelId="{606CAEF7-D8BE-4260-B70E-DD5D4D3438F8}" type="presParOf" srcId="{607D83F3-C7DC-467C-AC1A-29DF5FC07090}" destId="{A1D0BBCC-A3F5-4083-9FD9-8DCED6977BC8}" srcOrd="4" destOrd="0" presId="urn:microsoft.com/office/officeart/2016/7/layout/RepeatingBendingProcessNew"/>
    <dgm:cxn modelId="{4D185022-1305-4A1F-8FDB-98338A768A87}" type="presParOf" srcId="{607D83F3-C7DC-467C-AC1A-29DF5FC07090}" destId="{A607F922-4245-4ECC-A5F5-3F1F9FD8AF17}" srcOrd="5" destOrd="0" presId="urn:microsoft.com/office/officeart/2016/7/layout/RepeatingBendingProcessNew"/>
    <dgm:cxn modelId="{F1D86582-6485-4071-981E-ECBC2F90CEC4}" type="presParOf" srcId="{A607F922-4245-4ECC-A5F5-3F1F9FD8AF17}" destId="{84A780CE-7551-434A-A4A7-29705089BB98}" srcOrd="0" destOrd="0" presId="urn:microsoft.com/office/officeart/2016/7/layout/RepeatingBendingProcessNew"/>
    <dgm:cxn modelId="{E529C0D5-4A4E-486D-B231-3C49C16DF0CE}" type="presParOf" srcId="{607D83F3-C7DC-467C-AC1A-29DF5FC07090}" destId="{82120B39-267C-4EC7-AD13-F45D5D9B70AD}" srcOrd="6" destOrd="0" presId="urn:microsoft.com/office/officeart/2016/7/layout/RepeatingBendingProcessNew"/>
    <dgm:cxn modelId="{3BC9F265-AB2B-4AC9-A796-E5A09F322D55}" type="presParOf" srcId="{607D83F3-C7DC-467C-AC1A-29DF5FC07090}" destId="{F2C86EF0-73A4-46FD-8879-C65E4C04863C}" srcOrd="7" destOrd="0" presId="urn:microsoft.com/office/officeart/2016/7/layout/RepeatingBendingProcessNew"/>
    <dgm:cxn modelId="{C06F1DEA-2A2B-40ED-AB17-3100AC4A0E86}" type="presParOf" srcId="{F2C86EF0-73A4-46FD-8879-C65E4C04863C}" destId="{29CC932C-FD0F-4D1C-885E-C02E80A73509}" srcOrd="0" destOrd="0" presId="urn:microsoft.com/office/officeart/2016/7/layout/RepeatingBendingProcessNew"/>
    <dgm:cxn modelId="{91D8E187-DEBB-4B30-8E48-8543F74EC6DF}" type="presParOf" srcId="{607D83F3-C7DC-467C-AC1A-29DF5FC07090}" destId="{4F443788-D0AF-4A7F-8B3F-C54F0A07B48E}" srcOrd="8" destOrd="0" presId="urn:microsoft.com/office/officeart/2016/7/layout/RepeatingBendingProcessNew"/>
    <dgm:cxn modelId="{98A21852-3DA0-41C5-88D9-B87AE08D1799}" type="presParOf" srcId="{607D83F3-C7DC-467C-AC1A-29DF5FC07090}" destId="{0CA3DF6F-0F76-45AD-A2C1-B0D79BEDEB4D}" srcOrd="9" destOrd="0" presId="urn:microsoft.com/office/officeart/2016/7/layout/RepeatingBendingProcessNew"/>
    <dgm:cxn modelId="{6CC69FE0-AB2D-4548-B3F0-1CB3C7BF4A7A}" type="presParOf" srcId="{0CA3DF6F-0F76-45AD-A2C1-B0D79BEDEB4D}" destId="{E7F057AB-BD0C-45CA-961B-00578DD5A8B7}" srcOrd="0" destOrd="0" presId="urn:microsoft.com/office/officeart/2016/7/layout/RepeatingBendingProcessNew"/>
    <dgm:cxn modelId="{1072B36C-B086-4B67-AEAD-CF0D381A8A9B}" type="presParOf" srcId="{607D83F3-C7DC-467C-AC1A-29DF5FC07090}" destId="{2902746B-2FA1-4EFC-A35E-9100F1208C00}" srcOrd="10" destOrd="0" presId="urn:microsoft.com/office/officeart/2016/7/layout/RepeatingBendingProcessNew"/>
    <dgm:cxn modelId="{3C9D79CE-478A-452D-98BA-D4C5BA1FD7E8}" type="presParOf" srcId="{607D83F3-C7DC-467C-AC1A-29DF5FC07090}" destId="{FABBF0A0-CA33-40A4-B3D6-ECD5532598AB}" srcOrd="11" destOrd="0" presId="urn:microsoft.com/office/officeart/2016/7/layout/RepeatingBendingProcessNew"/>
    <dgm:cxn modelId="{7BBC6FB5-1E13-4EED-89F4-3DE70DF13C79}" type="presParOf" srcId="{FABBF0A0-CA33-40A4-B3D6-ECD5532598AB}" destId="{AA65AF64-E4D2-42A4-B040-79861BCB3BDC}" srcOrd="0" destOrd="0" presId="urn:microsoft.com/office/officeart/2016/7/layout/RepeatingBendingProcessNew"/>
    <dgm:cxn modelId="{488DF697-39D2-42AD-9E3B-48DC4157D381}" type="presParOf" srcId="{607D83F3-C7DC-467C-AC1A-29DF5FC07090}" destId="{A86146D4-7F91-4C2B-8CDC-0A36A9945EC2}" srcOrd="12" destOrd="0" presId="urn:microsoft.com/office/officeart/2016/7/layout/RepeatingBendingProcessNew"/>
    <dgm:cxn modelId="{8DC829C4-4388-4F36-8AE2-D7B58A36252D}" type="presParOf" srcId="{607D83F3-C7DC-467C-AC1A-29DF5FC07090}" destId="{634BCF1A-DA86-4D0B-8F40-FA7FAB3444B9}" srcOrd="13" destOrd="0" presId="urn:microsoft.com/office/officeart/2016/7/layout/RepeatingBendingProcessNew"/>
    <dgm:cxn modelId="{28B382FE-C9BC-4C39-974E-2E4C1A52CFF8}" type="presParOf" srcId="{634BCF1A-DA86-4D0B-8F40-FA7FAB3444B9}" destId="{2A2F99B8-C618-4953-B59B-C700CA4C37A1}" srcOrd="0" destOrd="0" presId="urn:microsoft.com/office/officeart/2016/7/layout/RepeatingBendingProcessNew"/>
    <dgm:cxn modelId="{6A506EA9-D61B-45A3-B288-93757428D636}" type="presParOf" srcId="{607D83F3-C7DC-467C-AC1A-29DF5FC07090}" destId="{A01FEF52-DD56-4740-8BA1-D36E32CA3ECD}" srcOrd="14" destOrd="0" presId="urn:microsoft.com/office/officeart/2016/7/layout/RepeatingBendingProcessNew"/>
    <dgm:cxn modelId="{F0809265-2B1C-4F1D-B141-80702231DB8A}" type="presParOf" srcId="{607D83F3-C7DC-467C-AC1A-29DF5FC07090}" destId="{3C333F9B-0855-4756-995D-780598BD530E}" srcOrd="15" destOrd="0" presId="urn:microsoft.com/office/officeart/2016/7/layout/RepeatingBendingProcessNew"/>
    <dgm:cxn modelId="{6E5437AE-35C5-4177-8B26-3AC002CBBA9F}" type="presParOf" srcId="{3C333F9B-0855-4756-995D-780598BD530E}" destId="{66148EC8-87AB-4919-8470-734F9466D540}" srcOrd="0" destOrd="0" presId="urn:microsoft.com/office/officeart/2016/7/layout/RepeatingBendingProcessNew"/>
    <dgm:cxn modelId="{9DA64B3D-9BEE-45BA-8770-7C8F1FF07A0B}" type="presParOf" srcId="{607D83F3-C7DC-467C-AC1A-29DF5FC07090}" destId="{F2EDA6AE-BE14-4974-91A4-FDAD456C75AF}"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F4E62-B335-4715-9A28-31A51F217AF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A5BEEC7-FFF3-4353-9BD3-7345142D9471}">
      <dgm:prSet/>
      <dgm:spPr/>
      <dgm:t>
        <a:bodyPr/>
        <a:lstStyle/>
        <a:p>
          <a:r>
            <a:rPr lang="en-US" b="1" i="0" dirty="0"/>
            <a:t>What medications are available?</a:t>
          </a:r>
          <a:endParaRPr lang="en-US" b="1" dirty="0"/>
        </a:p>
      </dgm:t>
    </dgm:pt>
    <dgm:pt modelId="{79380FEB-BEAE-4093-95E5-B36FE408CB18}" type="parTrans" cxnId="{C71AD56F-2521-477C-8FFE-BC28015361BA}">
      <dgm:prSet/>
      <dgm:spPr/>
      <dgm:t>
        <a:bodyPr/>
        <a:lstStyle/>
        <a:p>
          <a:endParaRPr lang="en-US"/>
        </a:p>
      </dgm:t>
    </dgm:pt>
    <dgm:pt modelId="{1BC15922-ADD4-4D6D-A9E7-235E418D1E21}" type="sibTrans" cxnId="{C71AD56F-2521-477C-8FFE-BC28015361BA}">
      <dgm:prSet/>
      <dgm:spPr/>
      <dgm:t>
        <a:bodyPr/>
        <a:lstStyle/>
        <a:p>
          <a:endParaRPr lang="en-US"/>
        </a:p>
      </dgm:t>
    </dgm:pt>
    <dgm:pt modelId="{B5836B15-098E-46BF-82EF-051B2DC954BB}">
      <dgm:prSet/>
      <dgm:spPr/>
      <dgm:t>
        <a:bodyPr/>
        <a:lstStyle/>
        <a:p>
          <a:r>
            <a:rPr lang="en-US" b="0" i="0"/>
            <a:t>RYBELSUS® (semaglutide) tablets</a:t>
          </a:r>
          <a:endParaRPr lang="en-US"/>
        </a:p>
      </dgm:t>
    </dgm:pt>
    <dgm:pt modelId="{1AEA010F-3F48-4F07-8AB0-9D565E32F90A}" type="parTrans" cxnId="{15F352DE-247A-4589-9CC4-98B907778CEA}">
      <dgm:prSet/>
      <dgm:spPr/>
      <dgm:t>
        <a:bodyPr/>
        <a:lstStyle/>
        <a:p>
          <a:endParaRPr lang="en-US"/>
        </a:p>
      </dgm:t>
    </dgm:pt>
    <dgm:pt modelId="{6074368D-3E5B-442F-B459-24E44F5F5B4B}" type="sibTrans" cxnId="{15F352DE-247A-4589-9CC4-98B907778CEA}">
      <dgm:prSet/>
      <dgm:spPr/>
      <dgm:t>
        <a:bodyPr/>
        <a:lstStyle/>
        <a:p>
          <a:endParaRPr lang="en-US"/>
        </a:p>
      </dgm:t>
    </dgm:pt>
    <dgm:pt modelId="{A794EA57-658E-4827-BA2F-82C15AFA8A49}">
      <dgm:prSet/>
      <dgm:spPr/>
      <dgm:t>
        <a:bodyPr/>
        <a:lstStyle/>
        <a:p>
          <a:r>
            <a:rPr lang="en-US" b="0" i="0"/>
            <a:t>Xultophy® 100/3.6 (insulin degludec &amp; liraglutide injection) 100 U/mL &amp; 3.6 mg/mL</a:t>
          </a:r>
          <a:endParaRPr lang="en-US"/>
        </a:p>
      </dgm:t>
    </dgm:pt>
    <dgm:pt modelId="{89137175-BBA0-47CA-8379-1D6C09B83D19}" type="parTrans" cxnId="{C99D2728-241A-4B13-9CFE-621B8E136D14}">
      <dgm:prSet/>
      <dgm:spPr/>
      <dgm:t>
        <a:bodyPr/>
        <a:lstStyle/>
        <a:p>
          <a:endParaRPr lang="en-US"/>
        </a:p>
      </dgm:t>
    </dgm:pt>
    <dgm:pt modelId="{186733DD-069E-4FD4-804C-D1430F15E473}" type="sibTrans" cxnId="{C99D2728-241A-4B13-9CFE-621B8E136D14}">
      <dgm:prSet/>
      <dgm:spPr/>
      <dgm:t>
        <a:bodyPr/>
        <a:lstStyle/>
        <a:p>
          <a:endParaRPr lang="en-US"/>
        </a:p>
      </dgm:t>
    </dgm:pt>
    <dgm:pt modelId="{025B1AD7-2CC6-4508-B43C-3F31984760A7}">
      <dgm:prSet/>
      <dgm:spPr/>
      <dgm:t>
        <a:bodyPr/>
        <a:lstStyle/>
        <a:p>
          <a:r>
            <a:rPr lang="en-US" b="0" i="0"/>
            <a:t>Fiasp® (insulin aspart) injection 100 U/mL</a:t>
          </a:r>
          <a:endParaRPr lang="en-US"/>
        </a:p>
      </dgm:t>
    </dgm:pt>
    <dgm:pt modelId="{66492B45-CFB7-4A05-98EA-AD6240E700F0}" type="parTrans" cxnId="{F1BDB8F9-2BCA-486C-8161-601E118797E4}">
      <dgm:prSet/>
      <dgm:spPr/>
      <dgm:t>
        <a:bodyPr/>
        <a:lstStyle/>
        <a:p>
          <a:endParaRPr lang="en-US"/>
        </a:p>
      </dgm:t>
    </dgm:pt>
    <dgm:pt modelId="{88EE336B-5AF5-4173-8928-90F98CF73EF6}" type="sibTrans" cxnId="{F1BDB8F9-2BCA-486C-8161-601E118797E4}">
      <dgm:prSet/>
      <dgm:spPr/>
      <dgm:t>
        <a:bodyPr/>
        <a:lstStyle/>
        <a:p>
          <a:endParaRPr lang="en-US"/>
        </a:p>
      </dgm:t>
    </dgm:pt>
    <dgm:pt modelId="{061ABB95-43D0-45F8-9021-4FEEC4FB62EF}">
      <dgm:prSet/>
      <dgm:spPr/>
      <dgm:t>
        <a:bodyPr/>
        <a:lstStyle/>
        <a:p>
          <a:r>
            <a:rPr lang="en-US" b="0" i="0"/>
            <a:t>Novolin® (human insulin [rDNA origin] injection) 100 U/mL</a:t>
          </a:r>
          <a:endParaRPr lang="en-US"/>
        </a:p>
      </dgm:t>
    </dgm:pt>
    <dgm:pt modelId="{096A8740-8D74-4C54-8E3F-D4C27B457306}" type="parTrans" cxnId="{CAD7D6E7-320C-4741-9B27-26E2500B8652}">
      <dgm:prSet/>
      <dgm:spPr/>
      <dgm:t>
        <a:bodyPr/>
        <a:lstStyle/>
        <a:p>
          <a:endParaRPr lang="en-US"/>
        </a:p>
      </dgm:t>
    </dgm:pt>
    <dgm:pt modelId="{B2553C37-5355-4EF9-A9F6-4CCBB5E31A71}" type="sibTrans" cxnId="{CAD7D6E7-320C-4741-9B27-26E2500B8652}">
      <dgm:prSet/>
      <dgm:spPr/>
      <dgm:t>
        <a:bodyPr/>
        <a:lstStyle/>
        <a:p>
          <a:endParaRPr lang="en-US"/>
        </a:p>
      </dgm:t>
    </dgm:pt>
    <dgm:pt modelId="{964BF114-C686-4097-A5F5-395505F2D963}">
      <dgm:prSet/>
      <dgm:spPr/>
      <dgm:t>
        <a:bodyPr/>
        <a:lstStyle/>
        <a:p>
          <a:r>
            <a:rPr lang="en-US" b="0" i="0"/>
            <a:t>NovoLog® (insulin aspart) injection 100 U/mL</a:t>
          </a:r>
          <a:endParaRPr lang="en-US"/>
        </a:p>
      </dgm:t>
    </dgm:pt>
    <dgm:pt modelId="{DABF2309-4889-49A3-B5D6-6B623A774389}" type="parTrans" cxnId="{59166FE8-CDB5-46C8-A4EB-861A4C5FCFA8}">
      <dgm:prSet/>
      <dgm:spPr/>
      <dgm:t>
        <a:bodyPr/>
        <a:lstStyle/>
        <a:p>
          <a:endParaRPr lang="en-US"/>
        </a:p>
      </dgm:t>
    </dgm:pt>
    <dgm:pt modelId="{ACD1F09D-9D3E-44C8-9DC8-1FEE28BE7C70}" type="sibTrans" cxnId="{59166FE8-CDB5-46C8-A4EB-861A4C5FCFA8}">
      <dgm:prSet/>
      <dgm:spPr/>
      <dgm:t>
        <a:bodyPr/>
        <a:lstStyle/>
        <a:p>
          <a:endParaRPr lang="en-US"/>
        </a:p>
      </dgm:t>
    </dgm:pt>
    <dgm:pt modelId="{7CD35354-8749-401F-BFB6-05D19495BA9B}">
      <dgm:prSet/>
      <dgm:spPr/>
      <dgm:t>
        <a:bodyPr/>
        <a:lstStyle/>
        <a:p>
          <a:r>
            <a:rPr lang="en-US" b="0" i="0"/>
            <a:t>NovoLog® Mix 70/30 (insulin aspart protamine and insulin aspart injectable suspension) 100 U/mL</a:t>
          </a:r>
          <a:endParaRPr lang="en-US"/>
        </a:p>
      </dgm:t>
    </dgm:pt>
    <dgm:pt modelId="{0B289B4C-B0BE-44CD-A578-2F6B1AEFACBB}" type="parTrans" cxnId="{3C15379D-98A4-475E-8BF8-F4135C71FBF3}">
      <dgm:prSet/>
      <dgm:spPr/>
      <dgm:t>
        <a:bodyPr/>
        <a:lstStyle/>
        <a:p>
          <a:endParaRPr lang="en-US"/>
        </a:p>
      </dgm:t>
    </dgm:pt>
    <dgm:pt modelId="{7B4DF1CD-1AB6-4B9C-8DAC-B7A602D3B53C}" type="sibTrans" cxnId="{3C15379D-98A4-475E-8BF8-F4135C71FBF3}">
      <dgm:prSet/>
      <dgm:spPr/>
      <dgm:t>
        <a:bodyPr/>
        <a:lstStyle/>
        <a:p>
          <a:endParaRPr lang="en-US"/>
        </a:p>
      </dgm:t>
    </dgm:pt>
    <dgm:pt modelId="{59814130-7B2F-4072-BAE7-E3CFD79D7F62}">
      <dgm:prSet/>
      <dgm:spPr/>
      <dgm:t>
        <a:bodyPr/>
        <a:lstStyle/>
        <a:p>
          <a:r>
            <a:rPr lang="en-US" b="0" i="0"/>
            <a:t>Tresiba® (insulin degludec) injection 100 U/mL, 200 U/mL</a:t>
          </a:r>
          <a:endParaRPr lang="en-US"/>
        </a:p>
      </dgm:t>
    </dgm:pt>
    <dgm:pt modelId="{29788CDC-E05B-4EBE-B8B5-69035FFE9303}" type="parTrans" cxnId="{9DDBF10F-A6EC-4094-A6AB-987336DB8362}">
      <dgm:prSet/>
      <dgm:spPr/>
      <dgm:t>
        <a:bodyPr/>
        <a:lstStyle/>
        <a:p>
          <a:endParaRPr lang="en-US"/>
        </a:p>
      </dgm:t>
    </dgm:pt>
    <dgm:pt modelId="{69709334-3214-4A87-B8C3-903726C50675}" type="sibTrans" cxnId="{9DDBF10F-A6EC-4094-A6AB-987336DB8362}">
      <dgm:prSet/>
      <dgm:spPr/>
      <dgm:t>
        <a:bodyPr/>
        <a:lstStyle/>
        <a:p>
          <a:endParaRPr lang="en-US"/>
        </a:p>
      </dgm:t>
    </dgm:pt>
    <dgm:pt modelId="{2E3F57D1-ACFD-4105-99B1-A4CA71DF1755}">
      <dgm:prSet/>
      <dgm:spPr/>
      <dgm:t>
        <a:bodyPr/>
        <a:lstStyle/>
        <a:p>
          <a:r>
            <a:rPr lang="en-US" b="0" i="0"/>
            <a:t>NovoPen® Echo</a:t>
          </a:r>
          <a:endParaRPr lang="en-US"/>
        </a:p>
      </dgm:t>
    </dgm:pt>
    <dgm:pt modelId="{BE90DA8B-34F7-430C-840C-63FC3A2EE12A}" type="parTrans" cxnId="{D5A1FC0F-9D9C-4CAD-BBA0-AC12C475154A}">
      <dgm:prSet/>
      <dgm:spPr/>
      <dgm:t>
        <a:bodyPr/>
        <a:lstStyle/>
        <a:p>
          <a:endParaRPr lang="en-US"/>
        </a:p>
      </dgm:t>
    </dgm:pt>
    <dgm:pt modelId="{71C9ADD1-AB8F-4EE0-830A-C2D3CBB520BA}" type="sibTrans" cxnId="{D5A1FC0F-9D9C-4CAD-BBA0-AC12C475154A}">
      <dgm:prSet/>
      <dgm:spPr/>
      <dgm:t>
        <a:bodyPr/>
        <a:lstStyle/>
        <a:p>
          <a:endParaRPr lang="en-US"/>
        </a:p>
      </dgm:t>
    </dgm:pt>
    <dgm:pt modelId="{582687E9-C589-441E-B49A-DECCFA263455}">
      <dgm:prSet/>
      <dgm:spPr/>
      <dgm:t>
        <a:bodyPr/>
        <a:lstStyle/>
        <a:p>
          <a:r>
            <a:rPr lang="en-US" b="0" i="0"/>
            <a:t>Disposable Needles (only available for FlexPen®, FlexTouch®, and Xultophy® 100/3.6)</a:t>
          </a:r>
          <a:endParaRPr lang="en-US"/>
        </a:p>
      </dgm:t>
    </dgm:pt>
    <dgm:pt modelId="{85399143-BFA5-4B66-A90A-64F93C1405BD}" type="parTrans" cxnId="{7AA7F2FD-B6E0-455E-BDB3-A48273B21023}">
      <dgm:prSet/>
      <dgm:spPr/>
      <dgm:t>
        <a:bodyPr/>
        <a:lstStyle/>
        <a:p>
          <a:endParaRPr lang="en-US"/>
        </a:p>
      </dgm:t>
    </dgm:pt>
    <dgm:pt modelId="{F57A2B07-A3A2-490E-B367-886366F25FDF}" type="sibTrans" cxnId="{7AA7F2FD-B6E0-455E-BDB3-A48273B21023}">
      <dgm:prSet/>
      <dgm:spPr/>
      <dgm:t>
        <a:bodyPr/>
        <a:lstStyle/>
        <a:p>
          <a:endParaRPr lang="en-US"/>
        </a:p>
      </dgm:t>
    </dgm:pt>
    <dgm:pt modelId="{5C53BD61-0602-47DF-B37E-F176E7834BB9}">
      <dgm:prSet/>
      <dgm:spPr/>
      <dgm:t>
        <a:bodyPr/>
        <a:lstStyle/>
        <a:p>
          <a:r>
            <a:rPr lang="en-US" b="0" i="0"/>
            <a:t>Zegalogue® (dasiglucagon) injection 0.6 mg/0.6 mL</a:t>
          </a:r>
          <a:endParaRPr lang="en-US"/>
        </a:p>
      </dgm:t>
    </dgm:pt>
    <dgm:pt modelId="{E4BB8F2C-147A-4146-8936-7824E40C6503}" type="parTrans" cxnId="{D3362E28-0114-4D67-A7B3-19319C608DA6}">
      <dgm:prSet/>
      <dgm:spPr/>
      <dgm:t>
        <a:bodyPr/>
        <a:lstStyle/>
        <a:p>
          <a:endParaRPr lang="en-US"/>
        </a:p>
      </dgm:t>
    </dgm:pt>
    <dgm:pt modelId="{83EECF65-60B8-40F9-946C-1E9CF61E9394}" type="sibTrans" cxnId="{D3362E28-0114-4D67-A7B3-19319C608DA6}">
      <dgm:prSet/>
      <dgm:spPr/>
      <dgm:t>
        <a:bodyPr/>
        <a:lstStyle/>
        <a:p>
          <a:endParaRPr lang="en-US"/>
        </a:p>
      </dgm:t>
    </dgm:pt>
    <dgm:pt modelId="{1AC9E933-4AAF-4756-8F5D-7BBBC11407C8}" type="pres">
      <dgm:prSet presAssocID="{5ECF4E62-B335-4715-9A28-31A51F217AF7}" presName="diagram" presStyleCnt="0">
        <dgm:presLayoutVars>
          <dgm:dir/>
          <dgm:resizeHandles val="exact"/>
        </dgm:presLayoutVars>
      </dgm:prSet>
      <dgm:spPr/>
    </dgm:pt>
    <dgm:pt modelId="{DB2B7593-5EFA-4A65-A3B9-A637396C4EBB}" type="pres">
      <dgm:prSet presAssocID="{FA5BEEC7-FFF3-4353-9BD3-7345142D9471}" presName="node" presStyleLbl="node1" presStyleIdx="0" presStyleCnt="11">
        <dgm:presLayoutVars>
          <dgm:bulletEnabled val="1"/>
        </dgm:presLayoutVars>
      </dgm:prSet>
      <dgm:spPr/>
    </dgm:pt>
    <dgm:pt modelId="{C8ABEE6C-F3B3-45B3-9EFE-0728D18E8767}" type="pres">
      <dgm:prSet presAssocID="{1BC15922-ADD4-4D6D-A9E7-235E418D1E21}" presName="sibTrans" presStyleCnt="0"/>
      <dgm:spPr/>
    </dgm:pt>
    <dgm:pt modelId="{F2E4F1D2-3D8C-4D70-ADC2-DAAF948A1A5B}" type="pres">
      <dgm:prSet presAssocID="{B5836B15-098E-46BF-82EF-051B2DC954BB}" presName="node" presStyleLbl="node1" presStyleIdx="1" presStyleCnt="11">
        <dgm:presLayoutVars>
          <dgm:bulletEnabled val="1"/>
        </dgm:presLayoutVars>
      </dgm:prSet>
      <dgm:spPr/>
    </dgm:pt>
    <dgm:pt modelId="{4EC71B39-6318-4C12-98ED-817A6B8CC479}" type="pres">
      <dgm:prSet presAssocID="{6074368D-3E5B-442F-B459-24E44F5F5B4B}" presName="sibTrans" presStyleCnt="0"/>
      <dgm:spPr/>
    </dgm:pt>
    <dgm:pt modelId="{521076B1-340A-4053-B508-1E8D8A7069EA}" type="pres">
      <dgm:prSet presAssocID="{A794EA57-658E-4827-BA2F-82C15AFA8A49}" presName="node" presStyleLbl="node1" presStyleIdx="2" presStyleCnt="11">
        <dgm:presLayoutVars>
          <dgm:bulletEnabled val="1"/>
        </dgm:presLayoutVars>
      </dgm:prSet>
      <dgm:spPr/>
    </dgm:pt>
    <dgm:pt modelId="{6E505264-0919-404C-AD3D-DD78544BA130}" type="pres">
      <dgm:prSet presAssocID="{186733DD-069E-4FD4-804C-D1430F15E473}" presName="sibTrans" presStyleCnt="0"/>
      <dgm:spPr/>
    </dgm:pt>
    <dgm:pt modelId="{4EE3534A-2E24-4183-98DD-04519BED76F0}" type="pres">
      <dgm:prSet presAssocID="{025B1AD7-2CC6-4508-B43C-3F31984760A7}" presName="node" presStyleLbl="node1" presStyleIdx="3" presStyleCnt="11">
        <dgm:presLayoutVars>
          <dgm:bulletEnabled val="1"/>
        </dgm:presLayoutVars>
      </dgm:prSet>
      <dgm:spPr/>
    </dgm:pt>
    <dgm:pt modelId="{4D37B06F-CE1A-442A-8096-1F94007F6898}" type="pres">
      <dgm:prSet presAssocID="{88EE336B-5AF5-4173-8928-90F98CF73EF6}" presName="sibTrans" presStyleCnt="0"/>
      <dgm:spPr/>
    </dgm:pt>
    <dgm:pt modelId="{8AC1BE4A-7BA2-454C-89E8-F30B8C13FA2D}" type="pres">
      <dgm:prSet presAssocID="{061ABB95-43D0-45F8-9021-4FEEC4FB62EF}" presName="node" presStyleLbl="node1" presStyleIdx="4" presStyleCnt="11">
        <dgm:presLayoutVars>
          <dgm:bulletEnabled val="1"/>
        </dgm:presLayoutVars>
      </dgm:prSet>
      <dgm:spPr/>
    </dgm:pt>
    <dgm:pt modelId="{9279E71F-2EA9-4A58-B118-0F3881A9782B}" type="pres">
      <dgm:prSet presAssocID="{B2553C37-5355-4EF9-A9F6-4CCBB5E31A71}" presName="sibTrans" presStyleCnt="0"/>
      <dgm:spPr/>
    </dgm:pt>
    <dgm:pt modelId="{AD4C8A0F-C5F4-4248-A630-26A86E291C1F}" type="pres">
      <dgm:prSet presAssocID="{964BF114-C686-4097-A5F5-395505F2D963}" presName="node" presStyleLbl="node1" presStyleIdx="5" presStyleCnt="11">
        <dgm:presLayoutVars>
          <dgm:bulletEnabled val="1"/>
        </dgm:presLayoutVars>
      </dgm:prSet>
      <dgm:spPr/>
    </dgm:pt>
    <dgm:pt modelId="{3B62A5A9-2149-47D9-BC5C-CE391D42FA2A}" type="pres">
      <dgm:prSet presAssocID="{ACD1F09D-9D3E-44C8-9DC8-1FEE28BE7C70}" presName="sibTrans" presStyleCnt="0"/>
      <dgm:spPr/>
    </dgm:pt>
    <dgm:pt modelId="{87EC1CD2-5CE5-46D8-8F8E-BFE3D6F801A1}" type="pres">
      <dgm:prSet presAssocID="{7CD35354-8749-401F-BFB6-05D19495BA9B}" presName="node" presStyleLbl="node1" presStyleIdx="6" presStyleCnt="11">
        <dgm:presLayoutVars>
          <dgm:bulletEnabled val="1"/>
        </dgm:presLayoutVars>
      </dgm:prSet>
      <dgm:spPr/>
    </dgm:pt>
    <dgm:pt modelId="{2236BB11-544E-4329-8773-2DAAB49107C4}" type="pres">
      <dgm:prSet presAssocID="{7B4DF1CD-1AB6-4B9C-8DAC-B7A602D3B53C}" presName="sibTrans" presStyleCnt="0"/>
      <dgm:spPr/>
    </dgm:pt>
    <dgm:pt modelId="{31C142D1-9D51-43B2-AB8E-B25CB2B867D1}" type="pres">
      <dgm:prSet presAssocID="{59814130-7B2F-4072-BAE7-E3CFD79D7F62}" presName="node" presStyleLbl="node1" presStyleIdx="7" presStyleCnt="11">
        <dgm:presLayoutVars>
          <dgm:bulletEnabled val="1"/>
        </dgm:presLayoutVars>
      </dgm:prSet>
      <dgm:spPr/>
    </dgm:pt>
    <dgm:pt modelId="{1F454C9B-6396-4955-9E66-494B495EED61}" type="pres">
      <dgm:prSet presAssocID="{69709334-3214-4A87-B8C3-903726C50675}" presName="sibTrans" presStyleCnt="0"/>
      <dgm:spPr/>
    </dgm:pt>
    <dgm:pt modelId="{180E0035-A5E0-4C46-B73E-5E64272B2D4D}" type="pres">
      <dgm:prSet presAssocID="{2E3F57D1-ACFD-4105-99B1-A4CA71DF1755}" presName="node" presStyleLbl="node1" presStyleIdx="8" presStyleCnt="11">
        <dgm:presLayoutVars>
          <dgm:bulletEnabled val="1"/>
        </dgm:presLayoutVars>
      </dgm:prSet>
      <dgm:spPr/>
    </dgm:pt>
    <dgm:pt modelId="{2AF1F0C8-2453-449B-948D-A0C3315EF5CA}" type="pres">
      <dgm:prSet presAssocID="{71C9ADD1-AB8F-4EE0-830A-C2D3CBB520BA}" presName="sibTrans" presStyleCnt="0"/>
      <dgm:spPr/>
    </dgm:pt>
    <dgm:pt modelId="{15B3B0E1-63DD-43C9-BEE4-A6AB20508572}" type="pres">
      <dgm:prSet presAssocID="{582687E9-C589-441E-B49A-DECCFA263455}" presName="node" presStyleLbl="node1" presStyleIdx="9" presStyleCnt="11">
        <dgm:presLayoutVars>
          <dgm:bulletEnabled val="1"/>
        </dgm:presLayoutVars>
      </dgm:prSet>
      <dgm:spPr/>
    </dgm:pt>
    <dgm:pt modelId="{8F163001-E403-42C8-9014-7B237D06ADEB}" type="pres">
      <dgm:prSet presAssocID="{F57A2B07-A3A2-490E-B367-886366F25FDF}" presName="sibTrans" presStyleCnt="0"/>
      <dgm:spPr/>
    </dgm:pt>
    <dgm:pt modelId="{4DF64EEF-1A51-4CED-9B31-1B11B2A3B217}" type="pres">
      <dgm:prSet presAssocID="{5C53BD61-0602-47DF-B37E-F176E7834BB9}" presName="node" presStyleLbl="node1" presStyleIdx="10" presStyleCnt="11">
        <dgm:presLayoutVars>
          <dgm:bulletEnabled val="1"/>
        </dgm:presLayoutVars>
      </dgm:prSet>
      <dgm:spPr/>
    </dgm:pt>
  </dgm:ptLst>
  <dgm:cxnLst>
    <dgm:cxn modelId="{3AD03D08-36AC-4192-82CE-E010455F4087}" type="presOf" srcId="{025B1AD7-2CC6-4508-B43C-3F31984760A7}" destId="{4EE3534A-2E24-4183-98DD-04519BED76F0}" srcOrd="0" destOrd="0" presId="urn:microsoft.com/office/officeart/2005/8/layout/default"/>
    <dgm:cxn modelId="{9DDBF10F-A6EC-4094-A6AB-987336DB8362}" srcId="{5ECF4E62-B335-4715-9A28-31A51F217AF7}" destId="{59814130-7B2F-4072-BAE7-E3CFD79D7F62}" srcOrd="7" destOrd="0" parTransId="{29788CDC-E05B-4EBE-B8B5-69035FFE9303}" sibTransId="{69709334-3214-4A87-B8C3-903726C50675}"/>
    <dgm:cxn modelId="{D5A1FC0F-9D9C-4CAD-BBA0-AC12C475154A}" srcId="{5ECF4E62-B335-4715-9A28-31A51F217AF7}" destId="{2E3F57D1-ACFD-4105-99B1-A4CA71DF1755}" srcOrd="8" destOrd="0" parTransId="{BE90DA8B-34F7-430C-840C-63FC3A2EE12A}" sibTransId="{71C9ADD1-AB8F-4EE0-830A-C2D3CBB520BA}"/>
    <dgm:cxn modelId="{56C1FA10-48D7-4F18-B293-1AA99640D450}" type="presOf" srcId="{7CD35354-8749-401F-BFB6-05D19495BA9B}" destId="{87EC1CD2-5CE5-46D8-8F8E-BFE3D6F801A1}" srcOrd="0" destOrd="0" presId="urn:microsoft.com/office/officeart/2005/8/layout/default"/>
    <dgm:cxn modelId="{C99D2728-241A-4B13-9CFE-621B8E136D14}" srcId="{5ECF4E62-B335-4715-9A28-31A51F217AF7}" destId="{A794EA57-658E-4827-BA2F-82C15AFA8A49}" srcOrd="2" destOrd="0" parTransId="{89137175-BBA0-47CA-8379-1D6C09B83D19}" sibTransId="{186733DD-069E-4FD4-804C-D1430F15E473}"/>
    <dgm:cxn modelId="{D3362E28-0114-4D67-A7B3-19319C608DA6}" srcId="{5ECF4E62-B335-4715-9A28-31A51F217AF7}" destId="{5C53BD61-0602-47DF-B37E-F176E7834BB9}" srcOrd="10" destOrd="0" parTransId="{E4BB8F2C-147A-4146-8936-7824E40C6503}" sibTransId="{83EECF65-60B8-40F9-946C-1E9CF61E9394}"/>
    <dgm:cxn modelId="{80AC4E5E-EA2D-4BB9-BEED-70EBBFDDA035}" type="presOf" srcId="{061ABB95-43D0-45F8-9021-4FEEC4FB62EF}" destId="{8AC1BE4A-7BA2-454C-89E8-F30B8C13FA2D}" srcOrd="0" destOrd="0" presId="urn:microsoft.com/office/officeart/2005/8/layout/default"/>
    <dgm:cxn modelId="{25368460-C473-4D18-885E-A2711FA14C04}" type="presOf" srcId="{5ECF4E62-B335-4715-9A28-31A51F217AF7}" destId="{1AC9E933-4AAF-4756-8F5D-7BBBC11407C8}" srcOrd="0" destOrd="0" presId="urn:microsoft.com/office/officeart/2005/8/layout/default"/>
    <dgm:cxn modelId="{D558B842-5323-452E-9FC3-DDDF2636F687}" type="presOf" srcId="{B5836B15-098E-46BF-82EF-051B2DC954BB}" destId="{F2E4F1D2-3D8C-4D70-ADC2-DAAF948A1A5B}" srcOrd="0" destOrd="0" presId="urn:microsoft.com/office/officeart/2005/8/layout/default"/>
    <dgm:cxn modelId="{C71AD56F-2521-477C-8FFE-BC28015361BA}" srcId="{5ECF4E62-B335-4715-9A28-31A51F217AF7}" destId="{FA5BEEC7-FFF3-4353-9BD3-7345142D9471}" srcOrd="0" destOrd="0" parTransId="{79380FEB-BEAE-4093-95E5-B36FE408CB18}" sibTransId="{1BC15922-ADD4-4D6D-A9E7-235E418D1E21}"/>
    <dgm:cxn modelId="{5BF2DA89-401B-4B41-BBDD-C25C065739F6}" type="presOf" srcId="{59814130-7B2F-4072-BAE7-E3CFD79D7F62}" destId="{31C142D1-9D51-43B2-AB8E-B25CB2B867D1}" srcOrd="0" destOrd="0" presId="urn:microsoft.com/office/officeart/2005/8/layout/default"/>
    <dgm:cxn modelId="{3C15379D-98A4-475E-8BF8-F4135C71FBF3}" srcId="{5ECF4E62-B335-4715-9A28-31A51F217AF7}" destId="{7CD35354-8749-401F-BFB6-05D19495BA9B}" srcOrd="6" destOrd="0" parTransId="{0B289B4C-B0BE-44CD-A578-2F6B1AEFACBB}" sibTransId="{7B4DF1CD-1AB6-4B9C-8DAC-B7A602D3B53C}"/>
    <dgm:cxn modelId="{E6D5809E-5EF2-455A-A9A3-301B6ACAA9DC}" type="presOf" srcId="{FA5BEEC7-FFF3-4353-9BD3-7345142D9471}" destId="{DB2B7593-5EFA-4A65-A3B9-A637396C4EBB}" srcOrd="0" destOrd="0" presId="urn:microsoft.com/office/officeart/2005/8/layout/default"/>
    <dgm:cxn modelId="{1A1D4AA3-4DFB-4D44-B7E1-2E805F731CE0}" type="presOf" srcId="{A794EA57-658E-4827-BA2F-82C15AFA8A49}" destId="{521076B1-340A-4053-B508-1E8D8A7069EA}" srcOrd="0" destOrd="0" presId="urn:microsoft.com/office/officeart/2005/8/layout/default"/>
    <dgm:cxn modelId="{16FD85AB-8747-42D5-B8EA-8D9A165FC35E}" type="presOf" srcId="{582687E9-C589-441E-B49A-DECCFA263455}" destId="{15B3B0E1-63DD-43C9-BEE4-A6AB20508572}" srcOrd="0" destOrd="0" presId="urn:microsoft.com/office/officeart/2005/8/layout/default"/>
    <dgm:cxn modelId="{F7F51AAF-3308-48D7-8B05-9176E6181F25}" type="presOf" srcId="{2E3F57D1-ACFD-4105-99B1-A4CA71DF1755}" destId="{180E0035-A5E0-4C46-B73E-5E64272B2D4D}" srcOrd="0" destOrd="0" presId="urn:microsoft.com/office/officeart/2005/8/layout/default"/>
    <dgm:cxn modelId="{C1407BBD-FB82-4D26-BFF1-BDF61B3C52DD}" type="presOf" srcId="{5C53BD61-0602-47DF-B37E-F176E7834BB9}" destId="{4DF64EEF-1A51-4CED-9B31-1B11B2A3B217}" srcOrd="0" destOrd="0" presId="urn:microsoft.com/office/officeart/2005/8/layout/default"/>
    <dgm:cxn modelId="{15F352DE-247A-4589-9CC4-98B907778CEA}" srcId="{5ECF4E62-B335-4715-9A28-31A51F217AF7}" destId="{B5836B15-098E-46BF-82EF-051B2DC954BB}" srcOrd="1" destOrd="0" parTransId="{1AEA010F-3F48-4F07-8AB0-9D565E32F90A}" sibTransId="{6074368D-3E5B-442F-B459-24E44F5F5B4B}"/>
    <dgm:cxn modelId="{CAD7D6E7-320C-4741-9B27-26E2500B8652}" srcId="{5ECF4E62-B335-4715-9A28-31A51F217AF7}" destId="{061ABB95-43D0-45F8-9021-4FEEC4FB62EF}" srcOrd="4" destOrd="0" parTransId="{096A8740-8D74-4C54-8E3F-D4C27B457306}" sibTransId="{B2553C37-5355-4EF9-A9F6-4CCBB5E31A71}"/>
    <dgm:cxn modelId="{59166FE8-CDB5-46C8-A4EB-861A4C5FCFA8}" srcId="{5ECF4E62-B335-4715-9A28-31A51F217AF7}" destId="{964BF114-C686-4097-A5F5-395505F2D963}" srcOrd="5" destOrd="0" parTransId="{DABF2309-4889-49A3-B5D6-6B623A774389}" sibTransId="{ACD1F09D-9D3E-44C8-9DC8-1FEE28BE7C70}"/>
    <dgm:cxn modelId="{6DB3F6F3-D977-4444-B07E-D5EA141996A4}" type="presOf" srcId="{964BF114-C686-4097-A5F5-395505F2D963}" destId="{AD4C8A0F-C5F4-4248-A630-26A86E291C1F}" srcOrd="0" destOrd="0" presId="urn:microsoft.com/office/officeart/2005/8/layout/default"/>
    <dgm:cxn modelId="{F1BDB8F9-2BCA-486C-8161-601E118797E4}" srcId="{5ECF4E62-B335-4715-9A28-31A51F217AF7}" destId="{025B1AD7-2CC6-4508-B43C-3F31984760A7}" srcOrd="3" destOrd="0" parTransId="{66492B45-CFB7-4A05-98EA-AD6240E700F0}" sibTransId="{88EE336B-5AF5-4173-8928-90F98CF73EF6}"/>
    <dgm:cxn modelId="{7AA7F2FD-B6E0-455E-BDB3-A48273B21023}" srcId="{5ECF4E62-B335-4715-9A28-31A51F217AF7}" destId="{582687E9-C589-441E-B49A-DECCFA263455}" srcOrd="9" destOrd="0" parTransId="{85399143-BFA5-4B66-A90A-64F93C1405BD}" sibTransId="{F57A2B07-A3A2-490E-B367-886366F25FDF}"/>
    <dgm:cxn modelId="{8CB5E1FA-C9DB-4E01-B23F-ED27AD6930D2}" type="presParOf" srcId="{1AC9E933-4AAF-4756-8F5D-7BBBC11407C8}" destId="{DB2B7593-5EFA-4A65-A3B9-A637396C4EBB}" srcOrd="0" destOrd="0" presId="urn:microsoft.com/office/officeart/2005/8/layout/default"/>
    <dgm:cxn modelId="{AF40281C-D3CE-4D50-AB40-98AD02905756}" type="presParOf" srcId="{1AC9E933-4AAF-4756-8F5D-7BBBC11407C8}" destId="{C8ABEE6C-F3B3-45B3-9EFE-0728D18E8767}" srcOrd="1" destOrd="0" presId="urn:microsoft.com/office/officeart/2005/8/layout/default"/>
    <dgm:cxn modelId="{174167CC-60C0-493D-B14C-61694C20D00B}" type="presParOf" srcId="{1AC9E933-4AAF-4756-8F5D-7BBBC11407C8}" destId="{F2E4F1D2-3D8C-4D70-ADC2-DAAF948A1A5B}" srcOrd="2" destOrd="0" presId="urn:microsoft.com/office/officeart/2005/8/layout/default"/>
    <dgm:cxn modelId="{8CEF01EC-6E26-4917-A2EE-AADE52B1579B}" type="presParOf" srcId="{1AC9E933-4AAF-4756-8F5D-7BBBC11407C8}" destId="{4EC71B39-6318-4C12-98ED-817A6B8CC479}" srcOrd="3" destOrd="0" presId="urn:microsoft.com/office/officeart/2005/8/layout/default"/>
    <dgm:cxn modelId="{376A674E-78E1-449E-A57B-FACD650E43F4}" type="presParOf" srcId="{1AC9E933-4AAF-4756-8F5D-7BBBC11407C8}" destId="{521076B1-340A-4053-B508-1E8D8A7069EA}" srcOrd="4" destOrd="0" presId="urn:microsoft.com/office/officeart/2005/8/layout/default"/>
    <dgm:cxn modelId="{A6AB957C-3836-48D6-8EF5-D2E367385E18}" type="presParOf" srcId="{1AC9E933-4AAF-4756-8F5D-7BBBC11407C8}" destId="{6E505264-0919-404C-AD3D-DD78544BA130}" srcOrd="5" destOrd="0" presId="urn:microsoft.com/office/officeart/2005/8/layout/default"/>
    <dgm:cxn modelId="{1E73CCAB-BE20-48A1-B9CD-5B2F5C84D579}" type="presParOf" srcId="{1AC9E933-4AAF-4756-8F5D-7BBBC11407C8}" destId="{4EE3534A-2E24-4183-98DD-04519BED76F0}" srcOrd="6" destOrd="0" presId="urn:microsoft.com/office/officeart/2005/8/layout/default"/>
    <dgm:cxn modelId="{003FECC0-E888-4E67-B072-96534E83C45D}" type="presParOf" srcId="{1AC9E933-4AAF-4756-8F5D-7BBBC11407C8}" destId="{4D37B06F-CE1A-442A-8096-1F94007F6898}" srcOrd="7" destOrd="0" presId="urn:microsoft.com/office/officeart/2005/8/layout/default"/>
    <dgm:cxn modelId="{1AFCADA4-FB67-4499-A291-82DF41FB195C}" type="presParOf" srcId="{1AC9E933-4AAF-4756-8F5D-7BBBC11407C8}" destId="{8AC1BE4A-7BA2-454C-89E8-F30B8C13FA2D}" srcOrd="8" destOrd="0" presId="urn:microsoft.com/office/officeart/2005/8/layout/default"/>
    <dgm:cxn modelId="{481C535E-B823-4575-97F4-C8D0F1CD58B8}" type="presParOf" srcId="{1AC9E933-4AAF-4756-8F5D-7BBBC11407C8}" destId="{9279E71F-2EA9-4A58-B118-0F3881A9782B}" srcOrd="9" destOrd="0" presId="urn:microsoft.com/office/officeart/2005/8/layout/default"/>
    <dgm:cxn modelId="{8AF05E9E-9E3E-41EB-BD59-090B86989357}" type="presParOf" srcId="{1AC9E933-4AAF-4756-8F5D-7BBBC11407C8}" destId="{AD4C8A0F-C5F4-4248-A630-26A86E291C1F}" srcOrd="10" destOrd="0" presId="urn:microsoft.com/office/officeart/2005/8/layout/default"/>
    <dgm:cxn modelId="{C1EB7691-9ACF-4E8D-8154-DEA777195167}" type="presParOf" srcId="{1AC9E933-4AAF-4756-8F5D-7BBBC11407C8}" destId="{3B62A5A9-2149-47D9-BC5C-CE391D42FA2A}" srcOrd="11" destOrd="0" presId="urn:microsoft.com/office/officeart/2005/8/layout/default"/>
    <dgm:cxn modelId="{C36C6E34-6595-49FA-A7C8-19994AE1EC01}" type="presParOf" srcId="{1AC9E933-4AAF-4756-8F5D-7BBBC11407C8}" destId="{87EC1CD2-5CE5-46D8-8F8E-BFE3D6F801A1}" srcOrd="12" destOrd="0" presId="urn:microsoft.com/office/officeart/2005/8/layout/default"/>
    <dgm:cxn modelId="{8A5BA9DF-B3C0-44F7-A4B0-ED710B92E99B}" type="presParOf" srcId="{1AC9E933-4AAF-4756-8F5D-7BBBC11407C8}" destId="{2236BB11-544E-4329-8773-2DAAB49107C4}" srcOrd="13" destOrd="0" presId="urn:microsoft.com/office/officeart/2005/8/layout/default"/>
    <dgm:cxn modelId="{FC748C94-268D-4DC0-8A8B-1D3F9E287E55}" type="presParOf" srcId="{1AC9E933-4AAF-4756-8F5D-7BBBC11407C8}" destId="{31C142D1-9D51-43B2-AB8E-B25CB2B867D1}" srcOrd="14" destOrd="0" presId="urn:microsoft.com/office/officeart/2005/8/layout/default"/>
    <dgm:cxn modelId="{F1F61A2A-1AE4-4FCA-8E97-AA72613E9FD5}" type="presParOf" srcId="{1AC9E933-4AAF-4756-8F5D-7BBBC11407C8}" destId="{1F454C9B-6396-4955-9E66-494B495EED61}" srcOrd="15" destOrd="0" presId="urn:microsoft.com/office/officeart/2005/8/layout/default"/>
    <dgm:cxn modelId="{19C47A92-3431-47DE-950B-F2D3BC3DEF43}" type="presParOf" srcId="{1AC9E933-4AAF-4756-8F5D-7BBBC11407C8}" destId="{180E0035-A5E0-4C46-B73E-5E64272B2D4D}" srcOrd="16" destOrd="0" presId="urn:microsoft.com/office/officeart/2005/8/layout/default"/>
    <dgm:cxn modelId="{40357194-3710-4936-B539-F16008514EDD}" type="presParOf" srcId="{1AC9E933-4AAF-4756-8F5D-7BBBC11407C8}" destId="{2AF1F0C8-2453-449B-948D-A0C3315EF5CA}" srcOrd="17" destOrd="0" presId="urn:microsoft.com/office/officeart/2005/8/layout/default"/>
    <dgm:cxn modelId="{B195EB23-29F3-49BD-B9EA-8E8DD814589E}" type="presParOf" srcId="{1AC9E933-4AAF-4756-8F5D-7BBBC11407C8}" destId="{15B3B0E1-63DD-43C9-BEE4-A6AB20508572}" srcOrd="18" destOrd="0" presId="urn:microsoft.com/office/officeart/2005/8/layout/default"/>
    <dgm:cxn modelId="{8915E5AA-A085-4EE2-8BA1-E0071B486A3C}" type="presParOf" srcId="{1AC9E933-4AAF-4756-8F5D-7BBBC11407C8}" destId="{8F163001-E403-42C8-9014-7B237D06ADEB}" srcOrd="19" destOrd="0" presId="urn:microsoft.com/office/officeart/2005/8/layout/default"/>
    <dgm:cxn modelId="{807326E1-76A3-4083-BA5F-379032F5CB11}" type="presParOf" srcId="{1AC9E933-4AAF-4756-8F5D-7BBBC11407C8}" destId="{4DF64EEF-1A51-4CED-9B31-1B11B2A3B217}"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DBE1A-0783-45CD-B427-308450CF2ACA}">
      <dsp:nvSpPr>
        <dsp:cNvPr id="0" name=""/>
        <dsp:cNvSpPr/>
      </dsp:nvSpPr>
      <dsp:spPr>
        <a:xfrm>
          <a:off x="0" y="8298"/>
          <a:ext cx="5175384" cy="179184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Medicaid ends the month of your </a:t>
          </a:r>
          <a:r>
            <a:rPr lang="en-US" sz="2500" b="1" i="0" kern="1200"/>
            <a:t>19</a:t>
          </a:r>
          <a:r>
            <a:rPr lang="en-US" sz="2500" b="1" i="0" kern="1200" baseline="30000"/>
            <a:t>th</a:t>
          </a:r>
          <a:r>
            <a:rPr lang="en-US" sz="2500" b="1" i="0" kern="1200"/>
            <a:t> Birthday</a:t>
          </a:r>
          <a:endParaRPr lang="en-US" sz="2500" kern="1200"/>
        </a:p>
      </dsp:txBody>
      <dsp:txXfrm>
        <a:off x="87471" y="95769"/>
        <a:ext cx="5000442" cy="1616906"/>
      </dsp:txXfrm>
    </dsp:sp>
    <dsp:sp modelId="{81057795-8B7D-435D-910C-F52593A076F3}">
      <dsp:nvSpPr>
        <dsp:cNvPr id="0" name=""/>
        <dsp:cNvSpPr/>
      </dsp:nvSpPr>
      <dsp:spPr>
        <a:xfrm>
          <a:off x="0" y="1872146"/>
          <a:ext cx="5175384" cy="179184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It you are on your parents’ insurance, most plans can keep you covered up to </a:t>
          </a:r>
          <a:r>
            <a:rPr lang="en-US" sz="2500" b="1" i="0" kern="1200" dirty="0"/>
            <a:t>age 26</a:t>
          </a:r>
          <a:endParaRPr lang="en-US" sz="2500" b="1" kern="1200" dirty="0"/>
        </a:p>
      </dsp:txBody>
      <dsp:txXfrm>
        <a:off x="87471" y="1959617"/>
        <a:ext cx="5000442" cy="1616906"/>
      </dsp:txXfrm>
    </dsp:sp>
    <dsp:sp modelId="{23C6D272-1C9A-4139-A965-A9B843B4BE4E}">
      <dsp:nvSpPr>
        <dsp:cNvPr id="0" name=""/>
        <dsp:cNvSpPr/>
      </dsp:nvSpPr>
      <dsp:spPr>
        <a:xfrm>
          <a:off x="0" y="3735994"/>
          <a:ext cx="5175384" cy="179184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When seeking employment, insurance coverage, especially health insurance, is often a key factor in choosing a job.</a:t>
          </a:r>
          <a:endParaRPr lang="en-US" sz="2500" kern="1200" dirty="0"/>
        </a:p>
      </dsp:txBody>
      <dsp:txXfrm>
        <a:off x="87471" y="3823465"/>
        <a:ext cx="5000442" cy="161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9814D-30EB-404F-BB31-01E4C9C4BF04}">
      <dsp:nvSpPr>
        <dsp:cNvPr id="0" name=""/>
        <dsp:cNvSpPr/>
      </dsp:nvSpPr>
      <dsp:spPr>
        <a:xfrm>
          <a:off x="0" y="2177"/>
          <a:ext cx="7879004" cy="104746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i="0" kern="1200" dirty="0"/>
            <a:t>1. Financial Security and Peace of Mind:</a:t>
          </a:r>
          <a:endParaRPr lang="en-US" sz="2400" kern="1200" dirty="0"/>
        </a:p>
      </dsp:txBody>
      <dsp:txXfrm>
        <a:off x="51133" y="53310"/>
        <a:ext cx="7776738" cy="945199"/>
      </dsp:txXfrm>
    </dsp:sp>
    <dsp:sp modelId="{0BE24CEC-3C4C-4A85-8AD5-C1E0334A73B4}">
      <dsp:nvSpPr>
        <dsp:cNvPr id="0" name=""/>
        <dsp:cNvSpPr/>
      </dsp:nvSpPr>
      <dsp:spPr>
        <a:xfrm rot="5400000">
          <a:off x="4943969" y="-897994"/>
          <a:ext cx="837972" cy="504748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a:t>Health insurance helps protect employees from the financial burden of unexpected medical expenses, allowing them to access necessary care without the fear of crippling debt.</a:t>
          </a:r>
          <a:endParaRPr lang="en-US" sz="1400" kern="1200"/>
        </a:p>
      </dsp:txBody>
      <dsp:txXfrm rot="-5400000">
        <a:off x="2839211" y="1247670"/>
        <a:ext cx="5006582" cy="756160"/>
      </dsp:txXfrm>
    </dsp:sp>
    <dsp:sp modelId="{81A12062-B887-4620-AF64-FEADE93422B5}">
      <dsp:nvSpPr>
        <dsp:cNvPr id="0" name=""/>
        <dsp:cNvSpPr/>
      </dsp:nvSpPr>
      <dsp:spPr>
        <a:xfrm>
          <a:off x="0" y="1102016"/>
          <a:ext cx="2839212" cy="104746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i="0" kern="1200"/>
            <a:t>Protection from Unexpected Costs:</a:t>
          </a:r>
          <a:endParaRPr lang="en-US" sz="2400" kern="1200"/>
        </a:p>
      </dsp:txBody>
      <dsp:txXfrm>
        <a:off x="51133" y="1153149"/>
        <a:ext cx="2736946" cy="945199"/>
      </dsp:txXfrm>
    </dsp:sp>
    <dsp:sp modelId="{BB55A8CB-6A59-4BEB-8F0C-1C3C49BF8972}">
      <dsp:nvSpPr>
        <dsp:cNvPr id="0" name=""/>
        <dsp:cNvSpPr/>
      </dsp:nvSpPr>
      <dsp:spPr>
        <a:xfrm rot="5400000">
          <a:off x="4943969" y="201844"/>
          <a:ext cx="837972" cy="5047488"/>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a:t>Insurance coverage ensures access to quality medical care, leading to better health outcomes and a higher quality of life.</a:t>
          </a:r>
          <a:endParaRPr lang="en-US" sz="1400" kern="1200"/>
        </a:p>
      </dsp:txBody>
      <dsp:txXfrm rot="-5400000">
        <a:off x="2839211" y="2347508"/>
        <a:ext cx="5006582" cy="756160"/>
      </dsp:txXfrm>
    </dsp:sp>
    <dsp:sp modelId="{49712C6F-7AE3-4794-B1E5-53F3CABF5F28}">
      <dsp:nvSpPr>
        <dsp:cNvPr id="0" name=""/>
        <dsp:cNvSpPr/>
      </dsp:nvSpPr>
      <dsp:spPr>
        <a:xfrm>
          <a:off x="0" y="2201855"/>
          <a:ext cx="2839212" cy="104746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i="0" kern="1200"/>
            <a:t>Access to Quality Healthcare:</a:t>
          </a:r>
          <a:endParaRPr lang="en-US" sz="2400" kern="1200"/>
        </a:p>
      </dsp:txBody>
      <dsp:txXfrm>
        <a:off x="51133" y="2252988"/>
        <a:ext cx="2736946" cy="945199"/>
      </dsp:txXfrm>
    </dsp:sp>
    <dsp:sp modelId="{C5E3D954-9012-47C1-A4DD-410D391DD882}">
      <dsp:nvSpPr>
        <dsp:cNvPr id="0" name=""/>
        <dsp:cNvSpPr/>
      </dsp:nvSpPr>
      <dsp:spPr>
        <a:xfrm rot="5400000">
          <a:off x="4943969" y="1301683"/>
          <a:ext cx="837972" cy="5047488"/>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a:t>Knowing that medical expenses are covered can alleviate financial stress and allow individuals to focus on other aspects of their lives.</a:t>
          </a:r>
          <a:endParaRPr lang="en-US" sz="1400" kern="1200"/>
        </a:p>
      </dsp:txBody>
      <dsp:txXfrm rot="-5400000">
        <a:off x="2839211" y="3447347"/>
        <a:ext cx="5006582" cy="756160"/>
      </dsp:txXfrm>
    </dsp:sp>
    <dsp:sp modelId="{130698C1-19F6-478B-AE0F-576E6BF77039}">
      <dsp:nvSpPr>
        <dsp:cNvPr id="0" name=""/>
        <dsp:cNvSpPr/>
      </dsp:nvSpPr>
      <dsp:spPr>
        <a:xfrm>
          <a:off x="0" y="3301694"/>
          <a:ext cx="2839212" cy="104746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i="0" kern="1200"/>
            <a:t>Reduced Financial Strain:</a:t>
          </a:r>
          <a:endParaRPr lang="en-US" sz="2400" kern="1200"/>
        </a:p>
      </dsp:txBody>
      <dsp:txXfrm>
        <a:off x="51133" y="3352827"/>
        <a:ext cx="2736946" cy="945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FE41D-72C7-4135-95FA-25C224E81D59}">
      <dsp:nvSpPr>
        <dsp:cNvPr id="0" name=""/>
        <dsp:cNvSpPr/>
      </dsp:nvSpPr>
      <dsp:spPr>
        <a:xfrm>
          <a:off x="0" y="2759"/>
          <a:ext cx="4768510" cy="13273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2. </a:t>
          </a:r>
          <a:r>
            <a:rPr lang="en-US" sz="2000" b="0" i="0" kern="1200" dirty="0"/>
            <a:t>A Key Factor in Job Decisions:</a:t>
          </a:r>
          <a:endParaRPr lang="en-US" sz="2000" kern="1200" dirty="0"/>
        </a:p>
      </dsp:txBody>
      <dsp:txXfrm>
        <a:off x="64794" y="67553"/>
        <a:ext cx="4638922" cy="1197716"/>
      </dsp:txXfrm>
    </dsp:sp>
    <dsp:sp modelId="{E0EFFFB1-729A-45E9-ADCD-232C67E585AD}">
      <dsp:nvSpPr>
        <dsp:cNvPr id="0" name=""/>
        <dsp:cNvSpPr/>
      </dsp:nvSpPr>
      <dsp:spPr>
        <a:xfrm rot="5400000">
          <a:off x="2714832" y="532667"/>
          <a:ext cx="1061843" cy="3054827"/>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a:t>Many employees prioritize health insurance when deciding to accept a job, with surveys showing that a large percentage consider it a "very important" factor.</a:t>
          </a:r>
          <a:endParaRPr lang="en-US" sz="1300" kern="1200"/>
        </a:p>
      </dsp:txBody>
      <dsp:txXfrm rot="-5400000">
        <a:off x="1718341" y="1580994"/>
        <a:ext cx="3002992" cy="958173"/>
      </dsp:txXfrm>
    </dsp:sp>
    <dsp:sp modelId="{D079BB96-7215-4E2F-BEC5-727E4486507D}">
      <dsp:nvSpPr>
        <dsp:cNvPr id="0" name=""/>
        <dsp:cNvSpPr/>
      </dsp:nvSpPr>
      <dsp:spPr>
        <a:xfrm>
          <a:off x="0" y="1396429"/>
          <a:ext cx="1718340" cy="1327304"/>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Employee Preference:</a:t>
          </a:r>
          <a:endParaRPr lang="en-US" sz="2000" kern="1200"/>
        </a:p>
      </dsp:txBody>
      <dsp:txXfrm>
        <a:off x="64794" y="1461223"/>
        <a:ext cx="1588752" cy="1197716"/>
      </dsp:txXfrm>
    </dsp:sp>
    <dsp:sp modelId="{AC125621-DDE7-4643-BA70-FEB3C6CB5291}">
      <dsp:nvSpPr>
        <dsp:cNvPr id="0" name=""/>
        <dsp:cNvSpPr/>
      </dsp:nvSpPr>
      <dsp:spPr>
        <a:xfrm rot="5400000">
          <a:off x="2714832" y="1926336"/>
          <a:ext cx="1061843" cy="3054827"/>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a:t>Having access to comprehensive health benefits can contribute to higher job satisfaction and employee retention.</a:t>
          </a:r>
          <a:endParaRPr lang="en-US" sz="1300" kern="1200"/>
        </a:p>
      </dsp:txBody>
      <dsp:txXfrm rot="-5400000">
        <a:off x="1718341" y="2974663"/>
        <a:ext cx="3002992" cy="958173"/>
      </dsp:txXfrm>
    </dsp:sp>
    <dsp:sp modelId="{E5490D85-81AD-4492-93D2-CD094A191A76}">
      <dsp:nvSpPr>
        <dsp:cNvPr id="0" name=""/>
        <dsp:cNvSpPr/>
      </dsp:nvSpPr>
      <dsp:spPr>
        <a:xfrm>
          <a:off x="0" y="2790098"/>
          <a:ext cx="1718340" cy="1327304"/>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Job Satisfaction:</a:t>
          </a:r>
          <a:endParaRPr lang="en-US" sz="2000" kern="1200"/>
        </a:p>
      </dsp:txBody>
      <dsp:txXfrm>
        <a:off x="64794" y="2854892"/>
        <a:ext cx="1588752" cy="1197716"/>
      </dsp:txXfrm>
    </dsp:sp>
    <dsp:sp modelId="{8B844F7B-2E58-4B87-B5C3-60FB3CE43A14}">
      <dsp:nvSpPr>
        <dsp:cNvPr id="0" name=""/>
        <dsp:cNvSpPr/>
      </dsp:nvSpPr>
      <dsp:spPr>
        <a:xfrm rot="5400000">
          <a:off x="2714832" y="3320006"/>
          <a:ext cx="1061843" cy="3054827"/>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a:t>Employers who offer strong insurance packages are often seen as more desirable employers, attracting and retaining top talent.</a:t>
          </a:r>
          <a:endParaRPr lang="en-US" sz="1300" kern="1200"/>
        </a:p>
      </dsp:txBody>
      <dsp:txXfrm rot="-5400000">
        <a:off x="1718341" y="4368333"/>
        <a:ext cx="3002992" cy="958173"/>
      </dsp:txXfrm>
    </dsp:sp>
    <dsp:sp modelId="{CB6C12FD-AFB3-4200-8544-6BB64950D554}">
      <dsp:nvSpPr>
        <dsp:cNvPr id="0" name=""/>
        <dsp:cNvSpPr/>
      </dsp:nvSpPr>
      <dsp:spPr>
        <a:xfrm>
          <a:off x="0" y="4183768"/>
          <a:ext cx="1718340" cy="132730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Competitive Advantage:</a:t>
          </a:r>
          <a:endParaRPr lang="en-US" sz="2000" kern="1200"/>
        </a:p>
      </dsp:txBody>
      <dsp:txXfrm>
        <a:off x="64794" y="4248562"/>
        <a:ext cx="1588752" cy="1197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2AD58-D48F-40E5-AEAA-2730122D1045}">
      <dsp:nvSpPr>
        <dsp:cNvPr id="0" name=""/>
        <dsp:cNvSpPr/>
      </dsp:nvSpPr>
      <dsp:spPr>
        <a:xfrm>
          <a:off x="0" y="72197"/>
          <a:ext cx="7860926"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3.  Beyond Health Insurance:</a:t>
          </a:r>
          <a:endParaRPr lang="en-US" sz="2700" kern="1200" dirty="0"/>
        </a:p>
      </dsp:txBody>
      <dsp:txXfrm>
        <a:off x="31613" y="103810"/>
        <a:ext cx="7797700" cy="584369"/>
      </dsp:txXfrm>
    </dsp:sp>
    <dsp:sp modelId="{8B8F3B2B-9C84-49D8-889D-8D24E4432423}">
      <dsp:nvSpPr>
        <dsp:cNvPr id="0" name=""/>
        <dsp:cNvSpPr/>
      </dsp:nvSpPr>
      <dsp:spPr>
        <a:xfrm>
          <a:off x="0" y="797552"/>
          <a:ext cx="7860926" cy="64759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Other Types of Insurance:</a:t>
          </a:r>
          <a:endParaRPr lang="en-US" sz="2700" kern="1200" dirty="0"/>
        </a:p>
      </dsp:txBody>
      <dsp:txXfrm>
        <a:off x="31613" y="829165"/>
        <a:ext cx="7797700" cy="584369"/>
      </dsp:txXfrm>
    </dsp:sp>
    <dsp:sp modelId="{D2FD71BD-65D5-49E9-A97E-262791228864}">
      <dsp:nvSpPr>
        <dsp:cNvPr id="0" name=""/>
        <dsp:cNvSpPr/>
      </dsp:nvSpPr>
      <dsp:spPr>
        <a:xfrm>
          <a:off x="0" y="1445147"/>
          <a:ext cx="7860926"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Beyond health insurance, other types of insurance, like life insurance and disability insurance, can provide valuable financial security and peace of mind, especially for families.</a:t>
          </a:r>
          <a:endParaRPr lang="en-US" sz="2100" kern="1200"/>
        </a:p>
      </dsp:txBody>
      <dsp:txXfrm>
        <a:off x="0" y="1445147"/>
        <a:ext cx="7860926" cy="950130"/>
      </dsp:txXfrm>
    </dsp:sp>
    <dsp:sp modelId="{CAB49470-0C3F-4EB6-A07C-E47650B2BEB0}">
      <dsp:nvSpPr>
        <dsp:cNvPr id="0" name=""/>
        <dsp:cNvSpPr/>
      </dsp:nvSpPr>
      <dsp:spPr>
        <a:xfrm>
          <a:off x="0" y="2395277"/>
          <a:ext cx="7860926" cy="64759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Understanding Coverage:</a:t>
          </a:r>
          <a:endParaRPr lang="en-US" sz="2700" kern="1200"/>
        </a:p>
      </dsp:txBody>
      <dsp:txXfrm>
        <a:off x="31613" y="2426890"/>
        <a:ext cx="7797700" cy="584369"/>
      </dsp:txXfrm>
    </dsp:sp>
    <dsp:sp modelId="{6E5A5877-AD83-45BA-95D8-44DDC21BE4B5}">
      <dsp:nvSpPr>
        <dsp:cNvPr id="0" name=""/>
        <dsp:cNvSpPr/>
      </dsp:nvSpPr>
      <dsp:spPr>
        <a:xfrm>
          <a:off x="0" y="3042872"/>
          <a:ext cx="7860926"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It's crucial to understand the types of insurance offered by employers and how they work to ensure you have adequate coverage and can make informed decisions.</a:t>
          </a:r>
          <a:endParaRPr lang="en-US" sz="2100" kern="1200"/>
        </a:p>
      </dsp:txBody>
      <dsp:txXfrm>
        <a:off x="0" y="3042872"/>
        <a:ext cx="7860926" cy="950130"/>
      </dsp:txXfrm>
    </dsp:sp>
    <dsp:sp modelId="{3B16688A-7C55-43F4-B97F-3E92B82ED03E}">
      <dsp:nvSpPr>
        <dsp:cNvPr id="0" name=""/>
        <dsp:cNvSpPr/>
      </dsp:nvSpPr>
      <dsp:spPr>
        <a:xfrm>
          <a:off x="0" y="3993002"/>
          <a:ext cx="7860926" cy="64759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Employer-Sponsored Insurance:</a:t>
          </a:r>
          <a:endParaRPr lang="en-US" sz="2700" kern="1200"/>
        </a:p>
      </dsp:txBody>
      <dsp:txXfrm>
        <a:off x="31613" y="4024615"/>
        <a:ext cx="7797700" cy="584369"/>
      </dsp:txXfrm>
    </dsp:sp>
    <dsp:sp modelId="{515E5E28-8338-483C-9714-60ADC200FF3F}">
      <dsp:nvSpPr>
        <dsp:cNvPr id="0" name=""/>
        <dsp:cNvSpPr/>
      </dsp:nvSpPr>
      <dsp:spPr>
        <a:xfrm>
          <a:off x="0" y="4640597"/>
          <a:ext cx="7860926"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Employer-sponsored insurance is often a more affordable and efficient way to obtain coverage, with employers often sharing the cost of premiums and offering tax advantages.</a:t>
          </a:r>
          <a:endParaRPr lang="en-US" sz="2100" kern="1200"/>
        </a:p>
      </dsp:txBody>
      <dsp:txXfrm>
        <a:off x="0" y="4640597"/>
        <a:ext cx="7860926" cy="950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198E-1F90-45A0-9050-CA48DA2A485B}">
      <dsp:nvSpPr>
        <dsp:cNvPr id="0" name=""/>
        <dsp:cNvSpPr/>
      </dsp:nvSpPr>
      <dsp:spPr>
        <a:xfrm>
          <a:off x="0" y="537700"/>
          <a:ext cx="5051582" cy="795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f</a:t>
          </a:r>
          <a:r>
            <a:rPr lang="en-US" sz="2000" b="0" i="0" kern="1200"/>
            <a:t>ixed amount you pay for a covered health care service, usually at the time of service. </a:t>
          </a:r>
          <a:endParaRPr lang="en-US" sz="2000" kern="1200"/>
        </a:p>
      </dsp:txBody>
      <dsp:txXfrm>
        <a:off x="38838" y="576538"/>
        <a:ext cx="4973906" cy="717924"/>
      </dsp:txXfrm>
    </dsp:sp>
    <dsp:sp modelId="{F4A2D317-1F25-4047-B087-12D8D94FA76D}">
      <dsp:nvSpPr>
        <dsp:cNvPr id="0" name=""/>
        <dsp:cNvSpPr/>
      </dsp:nvSpPr>
      <dsp:spPr>
        <a:xfrm>
          <a:off x="0" y="1390901"/>
          <a:ext cx="5051582" cy="79560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a:t>
          </a:r>
          <a:r>
            <a:rPr lang="en-US" sz="2000" b="0" i="0" kern="1200"/>
            <a:t> standard part of many health insurance plans</a:t>
          </a:r>
          <a:endParaRPr lang="en-US" sz="2000" kern="1200"/>
        </a:p>
      </dsp:txBody>
      <dsp:txXfrm>
        <a:off x="38838" y="1429739"/>
        <a:ext cx="4973906" cy="717924"/>
      </dsp:txXfrm>
    </dsp:sp>
    <dsp:sp modelId="{4BECADF2-216C-4E3F-8CA8-2A8EF09749D0}">
      <dsp:nvSpPr>
        <dsp:cNvPr id="0" name=""/>
        <dsp:cNvSpPr/>
      </dsp:nvSpPr>
      <dsp:spPr>
        <a:xfrm>
          <a:off x="0" y="2244101"/>
          <a:ext cx="5051582" cy="7956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How copays work:</a:t>
          </a:r>
          <a:endParaRPr lang="en-US" sz="2000" kern="1200"/>
        </a:p>
      </dsp:txBody>
      <dsp:txXfrm>
        <a:off x="38838" y="2282939"/>
        <a:ext cx="4973906" cy="717924"/>
      </dsp:txXfrm>
    </dsp:sp>
    <dsp:sp modelId="{E7E4B8FD-86AA-4330-A87D-AAF0AD84F1A6}">
      <dsp:nvSpPr>
        <dsp:cNvPr id="0" name=""/>
        <dsp:cNvSpPr/>
      </dsp:nvSpPr>
      <dsp:spPr>
        <a:xfrm>
          <a:off x="0" y="3039700"/>
          <a:ext cx="5051582"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8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You pay your copay after you've paid your deductible.</a:t>
          </a:r>
          <a:endParaRPr lang="en-US" sz="1600" kern="1200"/>
        </a:p>
        <a:p>
          <a:pPr marL="171450" lvl="1" indent="-171450" algn="l" defTabSz="711200">
            <a:lnSpc>
              <a:spcPct val="90000"/>
            </a:lnSpc>
            <a:spcBef>
              <a:spcPct val="0"/>
            </a:spcBef>
            <a:spcAft>
              <a:spcPct val="20000"/>
            </a:spcAft>
            <a:buChar char="•"/>
          </a:pPr>
          <a:r>
            <a:rPr lang="en-US" sz="1600" b="0" i="0" kern="1200"/>
            <a:t>The amount of your copay can vary depending on the type of service and the provider.</a:t>
          </a:r>
          <a:endParaRPr lang="en-US" sz="1600" kern="1200"/>
        </a:p>
        <a:p>
          <a:pPr marL="171450" lvl="1" indent="-171450" algn="l" defTabSz="711200">
            <a:lnSpc>
              <a:spcPct val="90000"/>
            </a:lnSpc>
            <a:spcBef>
              <a:spcPct val="0"/>
            </a:spcBef>
            <a:spcAft>
              <a:spcPct val="20000"/>
            </a:spcAft>
            <a:buChar char="•"/>
          </a:pPr>
          <a:r>
            <a:rPr lang="en-US" sz="1600" b="0" i="0" kern="1200"/>
            <a:t>For example, a copay for a doctor's office visit might be lower than a copay for a prescription or lab test.</a:t>
          </a:r>
          <a:endParaRPr lang="en-US" sz="1600" kern="1200"/>
        </a:p>
        <a:p>
          <a:pPr marL="171450" lvl="1" indent="-171450" algn="l" defTabSz="711200">
            <a:lnSpc>
              <a:spcPct val="90000"/>
            </a:lnSpc>
            <a:spcBef>
              <a:spcPct val="0"/>
            </a:spcBef>
            <a:spcAft>
              <a:spcPct val="20000"/>
            </a:spcAft>
            <a:buChar char="•"/>
          </a:pPr>
          <a:r>
            <a:rPr lang="en-US" sz="1600" b="0" i="0" kern="1200"/>
            <a:t>Copays are usually paid at the time of service, such as at the doctor's office.</a:t>
          </a:r>
          <a:endParaRPr lang="en-US" sz="1600" kern="1200"/>
        </a:p>
      </dsp:txBody>
      <dsp:txXfrm>
        <a:off x="0" y="3039700"/>
        <a:ext cx="5051582" cy="198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48E7B-01A5-4BC0-95F0-A09B2236DAE7}">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9ACD9-189D-4575-8595-B0C094B5992D}">
      <dsp:nvSpPr>
        <dsp:cNvPr id="0" name=""/>
        <dsp:cNvSpPr/>
      </dsp:nvSpPr>
      <dsp:spPr>
        <a:xfrm>
          <a:off x="395445" y="1002230"/>
          <a:ext cx="718991" cy="7189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E4C9A-5A03-4510-9983-A1F6281DCC15}">
      <dsp:nvSpPr>
        <dsp:cNvPr id="0" name=""/>
        <dsp:cNvSpPr/>
      </dsp:nvSpPr>
      <dsp:spPr>
        <a:xfrm>
          <a:off x="1509882" y="708097"/>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90000"/>
            </a:lnSpc>
            <a:spcBef>
              <a:spcPct val="0"/>
            </a:spcBef>
            <a:spcAft>
              <a:spcPct val="35000"/>
            </a:spcAft>
            <a:buNone/>
          </a:pPr>
          <a:r>
            <a:rPr lang="en-US" sz="2100" b="0" i="0" kern="1200" dirty="0"/>
            <a:t>Copays apply to many services, including doctor visits, prescriptions, physical therapy, occupational therapy, speech therapy, and emergency room visits.</a:t>
          </a:r>
          <a:endParaRPr lang="en-US" sz="2100" kern="1200" dirty="0"/>
        </a:p>
      </dsp:txBody>
      <dsp:txXfrm>
        <a:off x="1509882" y="708097"/>
        <a:ext cx="6376817" cy="1307257"/>
      </dsp:txXfrm>
    </dsp:sp>
    <dsp:sp modelId="{BD2DBB74-4F9D-44CD-841F-63D1A41A4CD7}">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95A27-6471-460E-B216-B92EAC0541BF}">
      <dsp:nvSpPr>
        <dsp:cNvPr id="0" name=""/>
        <dsp:cNvSpPr/>
      </dsp:nvSpPr>
      <dsp:spPr>
        <a:xfrm>
          <a:off x="395445" y="2636302"/>
          <a:ext cx="718991" cy="7189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732DB-A91B-472F-B731-DE26935C5B88}">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90000"/>
            </a:lnSpc>
            <a:spcBef>
              <a:spcPct val="0"/>
            </a:spcBef>
            <a:spcAft>
              <a:spcPct val="35000"/>
            </a:spcAft>
            <a:buNone/>
          </a:pPr>
          <a:r>
            <a:rPr lang="en-US" sz="2100" b="0" i="0" kern="1200"/>
            <a:t>Some services may be covered at no additional cost, such as annual wellness exams.</a:t>
          </a:r>
          <a:endParaRPr lang="en-US" sz="2100" kern="1200"/>
        </a:p>
      </dsp:txBody>
      <dsp:txXfrm>
        <a:off x="1509882" y="2342169"/>
        <a:ext cx="6376817" cy="1307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3D54A-36C3-4188-9436-AEF10EAC11D9}">
      <dsp:nvSpPr>
        <dsp:cNvPr id="0" name=""/>
        <dsp:cNvSpPr/>
      </dsp:nvSpPr>
      <dsp:spPr>
        <a:xfrm>
          <a:off x="0" y="244338"/>
          <a:ext cx="4773168" cy="248233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 pharmacy benefit covers prescription medications that patients can self-administer at home. Typically with a co-pay. </a:t>
          </a:r>
          <a:endParaRPr lang="en-US" sz="2100" kern="1200"/>
        </a:p>
      </dsp:txBody>
      <dsp:txXfrm>
        <a:off x="121178" y="365516"/>
        <a:ext cx="4530812" cy="2239981"/>
      </dsp:txXfrm>
    </dsp:sp>
    <dsp:sp modelId="{19612379-C968-4254-B7E3-E67BB0D7BF7D}">
      <dsp:nvSpPr>
        <dsp:cNvPr id="0" name=""/>
        <dsp:cNvSpPr/>
      </dsp:nvSpPr>
      <dsp:spPr>
        <a:xfrm>
          <a:off x="0" y="2787156"/>
          <a:ext cx="4773168" cy="2482337"/>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The key difference is that DME providers often focus on more complex medical devices requiring extensive patient education and support, whereas pharmacies primarily dispense medications with less in-depth device training involved</a:t>
          </a:r>
          <a:endParaRPr lang="en-US" sz="2100" kern="1200"/>
        </a:p>
      </dsp:txBody>
      <dsp:txXfrm>
        <a:off x="121178" y="2908334"/>
        <a:ext cx="4530812" cy="2239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9846E-B066-455C-B6B7-60E64E9091C9}">
      <dsp:nvSpPr>
        <dsp:cNvPr id="0" name=""/>
        <dsp:cNvSpPr/>
      </dsp:nvSpPr>
      <dsp:spPr>
        <a:xfrm>
          <a:off x="2453733" y="534971"/>
          <a:ext cx="411381" cy="91440"/>
        </a:xfrm>
        <a:custGeom>
          <a:avLst/>
          <a:gdLst/>
          <a:ahLst/>
          <a:cxnLst/>
          <a:rect l="0" t="0" r="0" b="0"/>
          <a:pathLst>
            <a:path>
              <a:moveTo>
                <a:pt x="0" y="45720"/>
              </a:moveTo>
              <a:lnTo>
                <a:pt x="41138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8374" y="578479"/>
        <a:ext cx="22099" cy="4424"/>
      </dsp:txXfrm>
    </dsp:sp>
    <dsp:sp modelId="{B779448F-3F25-42A5-966E-A5CEE75D0F1E}">
      <dsp:nvSpPr>
        <dsp:cNvPr id="0" name=""/>
        <dsp:cNvSpPr/>
      </dsp:nvSpPr>
      <dsp:spPr>
        <a:xfrm>
          <a:off x="533873" y="4193"/>
          <a:ext cx="1921659" cy="11529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1" i="0" kern="1200" dirty="0"/>
            <a:t>What medications are available?</a:t>
          </a:r>
          <a:endParaRPr lang="en-US" sz="1200" b="1" kern="1200" dirty="0"/>
        </a:p>
      </dsp:txBody>
      <dsp:txXfrm>
        <a:off x="533873" y="4193"/>
        <a:ext cx="1921659" cy="1152995"/>
      </dsp:txXfrm>
    </dsp:sp>
    <dsp:sp modelId="{0C241534-4FB2-40A4-B099-F428B44FFF68}">
      <dsp:nvSpPr>
        <dsp:cNvPr id="0" name=""/>
        <dsp:cNvSpPr/>
      </dsp:nvSpPr>
      <dsp:spPr>
        <a:xfrm>
          <a:off x="4817375" y="534971"/>
          <a:ext cx="411381" cy="91440"/>
        </a:xfrm>
        <a:custGeom>
          <a:avLst/>
          <a:gdLst/>
          <a:ahLst/>
          <a:cxnLst/>
          <a:rect l="0" t="0" r="0" b="0"/>
          <a:pathLst>
            <a:path>
              <a:moveTo>
                <a:pt x="0" y="45720"/>
              </a:moveTo>
              <a:lnTo>
                <a:pt x="411381" y="45720"/>
              </a:lnTo>
            </a:path>
          </a:pathLst>
        </a:custGeom>
        <a:noFill/>
        <a:ln w="12700" cap="flat" cmpd="sng" algn="ctr">
          <a:solidFill>
            <a:schemeClr val="accent2">
              <a:hueOff val="920516"/>
              <a:satOff val="-2642"/>
              <a:lumOff val="-42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2016" y="578479"/>
        <a:ext cx="22099" cy="4424"/>
      </dsp:txXfrm>
    </dsp:sp>
    <dsp:sp modelId="{4080225F-96A3-47D2-8CCF-CC72B6EF194E}">
      <dsp:nvSpPr>
        <dsp:cNvPr id="0" name=""/>
        <dsp:cNvSpPr/>
      </dsp:nvSpPr>
      <dsp:spPr>
        <a:xfrm>
          <a:off x="2897515" y="4193"/>
          <a:ext cx="1921659" cy="1152995"/>
        </a:xfrm>
        <a:prstGeom prst="rect">
          <a:avLst/>
        </a:prstGeom>
        <a:solidFill>
          <a:schemeClr val="accent2">
            <a:hueOff val="805452"/>
            <a:satOff val="-2312"/>
            <a:lumOff val="-37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Basaglar</a:t>
          </a:r>
          <a:r>
            <a:rPr lang="en-US" sz="1200" b="0" i="0" kern="1200" baseline="30000"/>
            <a:t>®</a:t>
          </a:r>
          <a:r>
            <a:rPr lang="en-US" sz="1200" b="0" i="0" kern="1200"/>
            <a:t> (insulin glargine injection)</a:t>
          </a:r>
          <a:endParaRPr lang="en-US" sz="1200" kern="1200"/>
        </a:p>
      </dsp:txBody>
      <dsp:txXfrm>
        <a:off x="2897515" y="4193"/>
        <a:ext cx="1921659" cy="1152995"/>
      </dsp:txXfrm>
    </dsp:sp>
    <dsp:sp modelId="{A607F922-4245-4ECC-A5F5-3F1F9FD8AF17}">
      <dsp:nvSpPr>
        <dsp:cNvPr id="0" name=""/>
        <dsp:cNvSpPr/>
      </dsp:nvSpPr>
      <dsp:spPr>
        <a:xfrm>
          <a:off x="1579708" y="1155389"/>
          <a:ext cx="4642278" cy="411381"/>
        </a:xfrm>
        <a:custGeom>
          <a:avLst/>
          <a:gdLst/>
          <a:ahLst/>
          <a:cxnLst/>
          <a:rect l="0" t="0" r="0" b="0"/>
          <a:pathLst>
            <a:path>
              <a:moveTo>
                <a:pt x="4642278" y="0"/>
              </a:moveTo>
              <a:lnTo>
                <a:pt x="4642278" y="222790"/>
              </a:lnTo>
              <a:lnTo>
                <a:pt x="0" y="222790"/>
              </a:lnTo>
              <a:lnTo>
                <a:pt x="0" y="411381"/>
              </a:lnTo>
            </a:path>
          </a:pathLst>
        </a:custGeom>
        <a:noFill/>
        <a:ln w="12700" cap="flat" cmpd="sng" algn="ctr">
          <a:solidFill>
            <a:schemeClr val="accent2">
              <a:hueOff val="1841033"/>
              <a:satOff val="-5284"/>
              <a:lumOff val="-84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4265" y="1358868"/>
        <a:ext cx="233163" cy="4424"/>
      </dsp:txXfrm>
    </dsp:sp>
    <dsp:sp modelId="{A1D0BBCC-A3F5-4083-9FD9-8DCED6977BC8}">
      <dsp:nvSpPr>
        <dsp:cNvPr id="0" name=""/>
        <dsp:cNvSpPr/>
      </dsp:nvSpPr>
      <dsp:spPr>
        <a:xfrm>
          <a:off x="5261157" y="4193"/>
          <a:ext cx="1921659" cy="1152995"/>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Humalog</a:t>
          </a:r>
          <a:r>
            <a:rPr lang="en-US" sz="1200" b="0" i="0" kern="1200" baseline="30000"/>
            <a:t>®</a:t>
          </a:r>
          <a:r>
            <a:rPr lang="en-US" sz="1200" b="0" i="0" kern="1200"/>
            <a:t> U-200 (insulin lispro injection)</a:t>
          </a:r>
          <a:endParaRPr lang="en-US" sz="1200" kern="1200"/>
        </a:p>
      </dsp:txBody>
      <dsp:txXfrm>
        <a:off x="5261157" y="4193"/>
        <a:ext cx="1921659" cy="1152995"/>
      </dsp:txXfrm>
    </dsp:sp>
    <dsp:sp modelId="{F2C86EF0-73A4-46FD-8879-C65E4C04863C}">
      <dsp:nvSpPr>
        <dsp:cNvPr id="0" name=""/>
        <dsp:cNvSpPr/>
      </dsp:nvSpPr>
      <dsp:spPr>
        <a:xfrm>
          <a:off x="2623742" y="2129948"/>
          <a:ext cx="411381" cy="91440"/>
        </a:xfrm>
        <a:custGeom>
          <a:avLst/>
          <a:gdLst/>
          <a:ahLst/>
          <a:cxnLst/>
          <a:rect l="0" t="0" r="0" b="0"/>
          <a:pathLst>
            <a:path>
              <a:moveTo>
                <a:pt x="0" y="45720"/>
              </a:moveTo>
              <a:lnTo>
                <a:pt x="411381" y="45720"/>
              </a:lnTo>
            </a:path>
          </a:pathLst>
        </a:custGeom>
        <a:noFill/>
        <a:ln w="12700" cap="flat" cmpd="sng" algn="ctr">
          <a:solidFill>
            <a:schemeClr val="accent2">
              <a:hueOff val="2761549"/>
              <a:satOff val="-7926"/>
              <a:lumOff val="-126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8384" y="2173456"/>
        <a:ext cx="22099" cy="4424"/>
      </dsp:txXfrm>
    </dsp:sp>
    <dsp:sp modelId="{82120B39-267C-4EC7-AD13-F45D5D9B70AD}">
      <dsp:nvSpPr>
        <dsp:cNvPr id="0" name=""/>
        <dsp:cNvSpPr/>
      </dsp:nvSpPr>
      <dsp:spPr>
        <a:xfrm>
          <a:off x="533873" y="1599171"/>
          <a:ext cx="2091669" cy="1152995"/>
        </a:xfrm>
        <a:prstGeom prst="rect">
          <a:avLst/>
        </a:prstGeom>
        <a:solidFill>
          <a:schemeClr val="accent2">
            <a:hueOff val="2416355"/>
            <a:satOff val="-6935"/>
            <a:lumOff val="-111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Humalog</a:t>
          </a:r>
          <a:r>
            <a:rPr lang="en-US" sz="1200" b="0" i="0" kern="1200" baseline="30000"/>
            <a:t>®</a:t>
          </a:r>
          <a:r>
            <a:rPr lang="en-US" sz="1200" b="0" i="0" kern="1200"/>
            <a:t> Mix50/50</a:t>
          </a:r>
          <a:r>
            <a:rPr lang="en-US" sz="1200" b="0" i="0" kern="1200" baseline="30000"/>
            <a:t>™</a:t>
          </a:r>
          <a:r>
            <a:rPr lang="en-US" sz="1200" b="0" i="0" kern="1200"/>
            <a:t> (insulin lispro protamine and insulin lispro injectable suspension)</a:t>
          </a:r>
          <a:endParaRPr lang="en-US" sz="1200" kern="1200"/>
        </a:p>
      </dsp:txBody>
      <dsp:txXfrm>
        <a:off x="533873" y="1599171"/>
        <a:ext cx="2091669" cy="1152995"/>
      </dsp:txXfrm>
    </dsp:sp>
    <dsp:sp modelId="{0CA3DF6F-0F76-45AD-A2C1-B0D79BEDEB4D}">
      <dsp:nvSpPr>
        <dsp:cNvPr id="0" name=""/>
        <dsp:cNvSpPr/>
      </dsp:nvSpPr>
      <dsp:spPr>
        <a:xfrm>
          <a:off x="4987384" y="2129949"/>
          <a:ext cx="411381" cy="91440"/>
        </a:xfrm>
        <a:custGeom>
          <a:avLst/>
          <a:gdLst/>
          <a:ahLst/>
          <a:cxnLst/>
          <a:rect l="0" t="0" r="0" b="0"/>
          <a:pathLst>
            <a:path>
              <a:moveTo>
                <a:pt x="0" y="45720"/>
              </a:moveTo>
              <a:lnTo>
                <a:pt x="411381" y="45720"/>
              </a:lnTo>
            </a:path>
          </a:pathLst>
        </a:custGeom>
        <a:noFill/>
        <a:ln w="12700" cap="flat" cmpd="sng" algn="ctr">
          <a:solidFill>
            <a:schemeClr val="accent2">
              <a:hueOff val="3682065"/>
              <a:satOff val="-10567"/>
              <a:lumOff val="-169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2025" y="2173456"/>
        <a:ext cx="22099" cy="4424"/>
      </dsp:txXfrm>
    </dsp:sp>
    <dsp:sp modelId="{4F443788-D0AF-4A7F-8B3F-C54F0A07B48E}">
      <dsp:nvSpPr>
        <dsp:cNvPr id="0" name=""/>
        <dsp:cNvSpPr/>
      </dsp:nvSpPr>
      <dsp:spPr>
        <a:xfrm>
          <a:off x="3067524" y="1599171"/>
          <a:ext cx="1921659" cy="1152995"/>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Humalog</a:t>
          </a:r>
          <a:r>
            <a:rPr lang="en-US" sz="1200" b="0" i="0" kern="1200" baseline="30000"/>
            <a:t>®</a:t>
          </a:r>
          <a:r>
            <a:rPr lang="en-US" sz="1200" b="0" i="0" kern="1200"/>
            <a:t> Mix75/25</a:t>
          </a:r>
          <a:r>
            <a:rPr lang="en-US" sz="1200" b="0" i="0" kern="1200" baseline="30000"/>
            <a:t>™</a:t>
          </a:r>
          <a:r>
            <a:rPr lang="en-US" sz="1200" b="0" i="0" kern="1200"/>
            <a:t> (insulin lispro protamine and insulin lispro injectable suspension)</a:t>
          </a:r>
          <a:endParaRPr lang="en-US" sz="1200" kern="1200"/>
        </a:p>
      </dsp:txBody>
      <dsp:txXfrm>
        <a:off x="3067524" y="1599171"/>
        <a:ext cx="1921659" cy="1152995"/>
      </dsp:txXfrm>
    </dsp:sp>
    <dsp:sp modelId="{FABBF0A0-CA33-40A4-B3D6-ECD5532598AB}">
      <dsp:nvSpPr>
        <dsp:cNvPr id="0" name=""/>
        <dsp:cNvSpPr/>
      </dsp:nvSpPr>
      <dsp:spPr>
        <a:xfrm>
          <a:off x="1494703" y="2750366"/>
          <a:ext cx="4897292" cy="411381"/>
        </a:xfrm>
        <a:custGeom>
          <a:avLst/>
          <a:gdLst/>
          <a:ahLst/>
          <a:cxnLst/>
          <a:rect l="0" t="0" r="0" b="0"/>
          <a:pathLst>
            <a:path>
              <a:moveTo>
                <a:pt x="4897292" y="0"/>
              </a:moveTo>
              <a:lnTo>
                <a:pt x="4897292" y="222790"/>
              </a:lnTo>
              <a:lnTo>
                <a:pt x="0" y="222790"/>
              </a:lnTo>
              <a:lnTo>
                <a:pt x="0" y="411381"/>
              </a:lnTo>
            </a:path>
          </a:pathLst>
        </a:custGeom>
        <a:noFill/>
        <a:ln w="12700" cap="flat" cmpd="sng" algn="ctr">
          <a:solidFill>
            <a:schemeClr val="accent2">
              <a:hueOff val="4602581"/>
              <a:satOff val="-13209"/>
              <a:lumOff val="-211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0420" y="2953845"/>
        <a:ext cx="245859" cy="4424"/>
      </dsp:txXfrm>
    </dsp:sp>
    <dsp:sp modelId="{2902746B-2FA1-4EFC-A35E-9100F1208C00}">
      <dsp:nvSpPr>
        <dsp:cNvPr id="0" name=""/>
        <dsp:cNvSpPr/>
      </dsp:nvSpPr>
      <dsp:spPr>
        <a:xfrm>
          <a:off x="5431166" y="1599171"/>
          <a:ext cx="1921659" cy="1152995"/>
        </a:xfrm>
        <a:prstGeom prst="rect">
          <a:avLst/>
        </a:prstGeom>
        <a:solidFill>
          <a:schemeClr val="accent2">
            <a:hueOff val="4027259"/>
            <a:satOff val="-11558"/>
            <a:lumOff val="-185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Humulin</a:t>
          </a:r>
          <a:r>
            <a:rPr lang="en-US" sz="1200" b="0" i="0" kern="1200" baseline="30000"/>
            <a:t>®</a:t>
          </a:r>
          <a:r>
            <a:rPr lang="en-US" sz="1200" b="0" i="0" kern="1200"/>
            <a:t> 70/30 (human insulin isophane suspension and human insulin injection)</a:t>
          </a:r>
          <a:endParaRPr lang="en-US" sz="1200" kern="1200"/>
        </a:p>
      </dsp:txBody>
      <dsp:txXfrm>
        <a:off x="5431166" y="1599171"/>
        <a:ext cx="1921659" cy="1152995"/>
      </dsp:txXfrm>
    </dsp:sp>
    <dsp:sp modelId="{634BCF1A-DA86-4D0B-8F40-FA7FAB3444B9}">
      <dsp:nvSpPr>
        <dsp:cNvPr id="0" name=""/>
        <dsp:cNvSpPr/>
      </dsp:nvSpPr>
      <dsp:spPr>
        <a:xfrm>
          <a:off x="2453733" y="3724926"/>
          <a:ext cx="411381" cy="91440"/>
        </a:xfrm>
        <a:custGeom>
          <a:avLst/>
          <a:gdLst/>
          <a:ahLst/>
          <a:cxnLst/>
          <a:rect l="0" t="0" r="0" b="0"/>
          <a:pathLst>
            <a:path>
              <a:moveTo>
                <a:pt x="0" y="45720"/>
              </a:moveTo>
              <a:lnTo>
                <a:pt x="411381" y="45720"/>
              </a:lnTo>
            </a:path>
          </a:pathLst>
        </a:custGeom>
        <a:noFill/>
        <a:ln w="12700" cap="flat" cmpd="sng" algn="ctr">
          <a:solidFill>
            <a:schemeClr val="accent2">
              <a:hueOff val="5523098"/>
              <a:satOff val="-15851"/>
              <a:lumOff val="-25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8374" y="3768434"/>
        <a:ext cx="22099" cy="4424"/>
      </dsp:txXfrm>
    </dsp:sp>
    <dsp:sp modelId="{A86146D4-7F91-4C2B-8CDC-0A36A9945EC2}">
      <dsp:nvSpPr>
        <dsp:cNvPr id="0" name=""/>
        <dsp:cNvSpPr/>
      </dsp:nvSpPr>
      <dsp:spPr>
        <a:xfrm>
          <a:off x="533873" y="3194148"/>
          <a:ext cx="1921659" cy="1152995"/>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Humulin</a:t>
          </a:r>
          <a:r>
            <a:rPr lang="en-US" sz="1200" b="0" i="0" kern="1200" baseline="30000"/>
            <a:t>®</a:t>
          </a:r>
          <a:r>
            <a:rPr lang="en-US" sz="1200" b="0" i="0" kern="1200"/>
            <a:t> N (isophane insulin human suspension)</a:t>
          </a:r>
          <a:endParaRPr lang="en-US" sz="1200" kern="1200"/>
        </a:p>
      </dsp:txBody>
      <dsp:txXfrm>
        <a:off x="533873" y="3194148"/>
        <a:ext cx="1921659" cy="1152995"/>
      </dsp:txXfrm>
    </dsp:sp>
    <dsp:sp modelId="{3C333F9B-0855-4756-995D-780598BD530E}">
      <dsp:nvSpPr>
        <dsp:cNvPr id="0" name=""/>
        <dsp:cNvSpPr/>
      </dsp:nvSpPr>
      <dsp:spPr>
        <a:xfrm>
          <a:off x="4817375" y="3724926"/>
          <a:ext cx="411381" cy="91440"/>
        </a:xfrm>
        <a:custGeom>
          <a:avLst/>
          <a:gdLst/>
          <a:ahLst/>
          <a:cxnLst/>
          <a:rect l="0" t="0" r="0" b="0"/>
          <a:pathLst>
            <a:path>
              <a:moveTo>
                <a:pt x="0" y="45720"/>
              </a:moveTo>
              <a:lnTo>
                <a:pt x="411381"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2016" y="3768434"/>
        <a:ext cx="22099" cy="4424"/>
      </dsp:txXfrm>
    </dsp:sp>
    <dsp:sp modelId="{A01FEF52-DD56-4740-8BA1-D36E32CA3ECD}">
      <dsp:nvSpPr>
        <dsp:cNvPr id="0" name=""/>
        <dsp:cNvSpPr/>
      </dsp:nvSpPr>
      <dsp:spPr>
        <a:xfrm>
          <a:off x="2897515" y="3194148"/>
          <a:ext cx="1921659" cy="1152995"/>
        </a:xfrm>
        <a:prstGeom prst="rect">
          <a:avLst/>
        </a:prstGeom>
        <a:solidFill>
          <a:schemeClr val="accent2">
            <a:hueOff val="5638162"/>
            <a:satOff val="-16181"/>
            <a:lumOff val="-259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Humulin</a:t>
          </a:r>
          <a:r>
            <a:rPr lang="en-US" sz="1200" b="0" i="0" kern="1200" baseline="30000"/>
            <a:t>®</a:t>
          </a:r>
          <a:r>
            <a:rPr lang="en-US" sz="1200" b="0" i="0" kern="1200"/>
            <a:t> R (insulin human injection)</a:t>
          </a:r>
          <a:endParaRPr lang="en-US" sz="1200" kern="1200"/>
        </a:p>
      </dsp:txBody>
      <dsp:txXfrm>
        <a:off x="2897515" y="3194148"/>
        <a:ext cx="1921659" cy="1152995"/>
      </dsp:txXfrm>
    </dsp:sp>
    <dsp:sp modelId="{F2EDA6AE-BE14-4974-91A4-FDAD456C75AF}">
      <dsp:nvSpPr>
        <dsp:cNvPr id="0" name=""/>
        <dsp:cNvSpPr/>
      </dsp:nvSpPr>
      <dsp:spPr>
        <a:xfrm>
          <a:off x="5261157" y="3194148"/>
          <a:ext cx="1921659" cy="1152995"/>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63" tIns="98841" rIns="94163" bIns="98841" numCol="1" spcCol="1270" anchor="ctr" anchorCtr="0">
          <a:noAutofit/>
        </a:bodyPr>
        <a:lstStyle/>
        <a:p>
          <a:pPr marL="0" lvl="0" indent="0" algn="ctr" defTabSz="533400">
            <a:lnSpc>
              <a:spcPct val="90000"/>
            </a:lnSpc>
            <a:spcBef>
              <a:spcPct val="0"/>
            </a:spcBef>
            <a:spcAft>
              <a:spcPct val="35000"/>
            </a:spcAft>
            <a:buNone/>
          </a:pPr>
          <a:r>
            <a:rPr lang="en-US" sz="1200" b="0" i="0" kern="1200"/>
            <a:t>Lyumjev</a:t>
          </a:r>
          <a:r>
            <a:rPr lang="en-US" sz="1200" b="0" i="0" kern="1200" baseline="30000"/>
            <a:t>®</a:t>
          </a:r>
          <a:r>
            <a:rPr lang="en-US" sz="1200" b="0" i="0" kern="1200"/>
            <a:t> (insulin lispro-aabc) injection</a:t>
          </a:r>
          <a:endParaRPr lang="en-US" sz="1200" kern="1200"/>
        </a:p>
      </dsp:txBody>
      <dsp:txXfrm>
        <a:off x="5261157" y="3194148"/>
        <a:ext cx="1921659" cy="1152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7593-5EFA-4A65-A3B9-A637396C4EBB}">
      <dsp:nvSpPr>
        <dsp:cNvPr id="0" name=""/>
        <dsp:cNvSpPr/>
      </dsp:nvSpPr>
      <dsp:spPr>
        <a:xfrm>
          <a:off x="2310" y="343230"/>
          <a:ext cx="1833041" cy="10998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What medications are available?</a:t>
          </a:r>
          <a:endParaRPr lang="en-US" sz="1400" b="1" kern="1200" dirty="0"/>
        </a:p>
      </dsp:txBody>
      <dsp:txXfrm>
        <a:off x="2310" y="343230"/>
        <a:ext cx="1833041" cy="1099824"/>
      </dsp:txXfrm>
    </dsp:sp>
    <dsp:sp modelId="{F2E4F1D2-3D8C-4D70-ADC2-DAAF948A1A5B}">
      <dsp:nvSpPr>
        <dsp:cNvPr id="0" name=""/>
        <dsp:cNvSpPr/>
      </dsp:nvSpPr>
      <dsp:spPr>
        <a:xfrm>
          <a:off x="2018656" y="343230"/>
          <a:ext cx="1833041" cy="10998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RYBELSUS® (semaglutide) tablets</a:t>
          </a:r>
          <a:endParaRPr lang="en-US" sz="1400" kern="1200"/>
        </a:p>
      </dsp:txBody>
      <dsp:txXfrm>
        <a:off x="2018656" y="343230"/>
        <a:ext cx="1833041" cy="1099824"/>
      </dsp:txXfrm>
    </dsp:sp>
    <dsp:sp modelId="{521076B1-340A-4053-B508-1E8D8A7069EA}">
      <dsp:nvSpPr>
        <dsp:cNvPr id="0" name=""/>
        <dsp:cNvSpPr/>
      </dsp:nvSpPr>
      <dsp:spPr>
        <a:xfrm>
          <a:off x="4035002" y="343230"/>
          <a:ext cx="1833041" cy="10998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Xultophy® 100/3.6 (insulin degludec &amp; liraglutide injection) 100 U/mL &amp; 3.6 mg/mL</a:t>
          </a:r>
          <a:endParaRPr lang="en-US" sz="1400" kern="1200"/>
        </a:p>
      </dsp:txBody>
      <dsp:txXfrm>
        <a:off x="4035002" y="343230"/>
        <a:ext cx="1833041" cy="1099824"/>
      </dsp:txXfrm>
    </dsp:sp>
    <dsp:sp modelId="{4EE3534A-2E24-4183-98DD-04519BED76F0}">
      <dsp:nvSpPr>
        <dsp:cNvPr id="0" name=""/>
        <dsp:cNvSpPr/>
      </dsp:nvSpPr>
      <dsp:spPr>
        <a:xfrm>
          <a:off x="6051347" y="343230"/>
          <a:ext cx="1833041" cy="10998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Fiasp® (insulin aspart) injection 100 U/mL</a:t>
          </a:r>
          <a:endParaRPr lang="en-US" sz="1400" kern="1200"/>
        </a:p>
      </dsp:txBody>
      <dsp:txXfrm>
        <a:off x="6051347" y="343230"/>
        <a:ext cx="1833041" cy="1099824"/>
      </dsp:txXfrm>
    </dsp:sp>
    <dsp:sp modelId="{8AC1BE4A-7BA2-454C-89E8-F30B8C13FA2D}">
      <dsp:nvSpPr>
        <dsp:cNvPr id="0" name=""/>
        <dsp:cNvSpPr/>
      </dsp:nvSpPr>
      <dsp:spPr>
        <a:xfrm>
          <a:off x="2310" y="1626359"/>
          <a:ext cx="1833041" cy="10998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Novolin® (human insulin [rDNA origin] injection) 100 U/mL</a:t>
          </a:r>
          <a:endParaRPr lang="en-US" sz="1400" kern="1200"/>
        </a:p>
      </dsp:txBody>
      <dsp:txXfrm>
        <a:off x="2310" y="1626359"/>
        <a:ext cx="1833041" cy="1099824"/>
      </dsp:txXfrm>
    </dsp:sp>
    <dsp:sp modelId="{AD4C8A0F-C5F4-4248-A630-26A86E291C1F}">
      <dsp:nvSpPr>
        <dsp:cNvPr id="0" name=""/>
        <dsp:cNvSpPr/>
      </dsp:nvSpPr>
      <dsp:spPr>
        <a:xfrm>
          <a:off x="2018656" y="1626359"/>
          <a:ext cx="1833041" cy="10998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NovoLog® (insulin aspart) injection 100 U/mL</a:t>
          </a:r>
          <a:endParaRPr lang="en-US" sz="1400" kern="1200"/>
        </a:p>
      </dsp:txBody>
      <dsp:txXfrm>
        <a:off x="2018656" y="1626359"/>
        <a:ext cx="1833041" cy="1099824"/>
      </dsp:txXfrm>
    </dsp:sp>
    <dsp:sp modelId="{87EC1CD2-5CE5-46D8-8F8E-BFE3D6F801A1}">
      <dsp:nvSpPr>
        <dsp:cNvPr id="0" name=""/>
        <dsp:cNvSpPr/>
      </dsp:nvSpPr>
      <dsp:spPr>
        <a:xfrm>
          <a:off x="4035002" y="1626359"/>
          <a:ext cx="1833041" cy="10998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NovoLog® Mix 70/30 (insulin aspart protamine and insulin aspart injectable suspension) 100 U/mL</a:t>
          </a:r>
          <a:endParaRPr lang="en-US" sz="1400" kern="1200"/>
        </a:p>
      </dsp:txBody>
      <dsp:txXfrm>
        <a:off x="4035002" y="1626359"/>
        <a:ext cx="1833041" cy="1099824"/>
      </dsp:txXfrm>
    </dsp:sp>
    <dsp:sp modelId="{31C142D1-9D51-43B2-AB8E-B25CB2B867D1}">
      <dsp:nvSpPr>
        <dsp:cNvPr id="0" name=""/>
        <dsp:cNvSpPr/>
      </dsp:nvSpPr>
      <dsp:spPr>
        <a:xfrm>
          <a:off x="6051347" y="1626359"/>
          <a:ext cx="1833041" cy="10998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Tresiba® (insulin degludec) injection 100 U/mL, 200 U/mL</a:t>
          </a:r>
          <a:endParaRPr lang="en-US" sz="1400" kern="1200"/>
        </a:p>
      </dsp:txBody>
      <dsp:txXfrm>
        <a:off x="6051347" y="1626359"/>
        <a:ext cx="1833041" cy="1099824"/>
      </dsp:txXfrm>
    </dsp:sp>
    <dsp:sp modelId="{180E0035-A5E0-4C46-B73E-5E64272B2D4D}">
      <dsp:nvSpPr>
        <dsp:cNvPr id="0" name=""/>
        <dsp:cNvSpPr/>
      </dsp:nvSpPr>
      <dsp:spPr>
        <a:xfrm>
          <a:off x="1010483" y="2909488"/>
          <a:ext cx="1833041" cy="10998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NovoPen® Echo</a:t>
          </a:r>
          <a:endParaRPr lang="en-US" sz="1400" kern="1200"/>
        </a:p>
      </dsp:txBody>
      <dsp:txXfrm>
        <a:off x="1010483" y="2909488"/>
        <a:ext cx="1833041" cy="1099824"/>
      </dsp:txXfrm>
    </dsp:sp>
    <dsp:sp modelId="{15B3B0E1-63DD-43C9-BEE4-A6AB20508572}">
      <dsp:nvSpPr>
        <dsp:cNvPr id="0" name=""/>
        <dsp:cNvSpPr/>
      </dsp:nvSpPr>
      <dsp:spPr>
        <a:xfrm>
          <a:off x="3026829" y="2909488"/>
          <a:ext cx="1833041" cy="10998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Disposable Needles (only available for FlexPen®, FlexTouch®, and Xultophy® 100/3.6)</a:t>
          </a:r>
          <a:endParaRPr lang="en-US" sz="1400" kern="1200"/>
        </a:p>
      </dsp:txBody>
      <dsp:txXfrm>
        <a:off x="3026829" y="2909488"/>
        <a:ext cx="1833041" cy="1099824"/>
      </dsp:txXfrm>
    </dsp:sp>
    <dsp:sp modelId="{4DF64EEF-1A51-4CED-9B31-1B11B2A3B217}">
      <dsp:nvSpPr>
        <dsp:cNvPr id="0" name=""/>
        <dsp:cNvSpPr/>
      </dsp:nvSpPr>
      <dsp:spPr>
        <a:xfrm>
          <a:off x="5043174" y="2909488"/>
          <a:ext cx="1833041" cy="10998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Zegalogue® (dasiglucagon) injection 0.6 mg/0.6 mL</a:t>
          </a:r>
          <a:endParaRPr lang="en-US" sz="1400" kern="1200"/>
        </a:p>
      </dsp:txBody>
      <dsp:txXfrm>
        <a:off x="5043174" y="2909488"/>
        <a:ext cx="1833041" cy="10998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DE2B2-0FE0-4EC2-B90E-F05F95C69F43}" type="datetimeFigureOut">
              <a:rPr lang="en-US" smtClean="0"/>
              <a:t>05/11/2026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E74E4-3006-4766-BEED-495FE1843713}" type="slidenum">
              <a:rPr lang="en-US" smtClean="0"/>
              <a:t>‹#›</a:t>
            </a:fld>
            <a:endParaRPr lang="en-US"/>
          </a:p>
        </p:txBody>
      </p:sp>
    </p:spTree>
    <p:extLst>
      <p:ext uri="{BB962C8B-B14F-4D97-AF65-F5344CB8AC3E}">
        <p14:creationId xmlns:p14="http://schemas.microsoft.com/office/powerpoint/2010/main" val="61854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2</a:t>
            </a:fld>
            <a:endParaRPr lang="en-US"/>
          </a:p>
        </p:txBody>
      </p:sp>
    </p:spTree>
    <p:extLst>
      <p:ext uri="{BB962C8B-B14F-4D97-AF65-F5344CB8AC3E}">
        <p14:creationId xmlns:p14="http://schemas.microsoft.com/office/powerpoint/2010/main" val="134185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11</a:t>
            </a:fld>
            <a:endParaRPr lang="en-US"/>
          </a:p>
        </p:txBody>
      </p:sp>
    </p:spTree>
    <p:extLst>
      <p:ext uri="{BB962C8B-B14F-4D97-AF65-F5344CB8AC3E}">
        <p14:creationId xmlns:p14="http://schemas.microsoft.com/office/powerpoint/2010/main" val="278919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12</a:t>
            </a:fld>
            <a:endParaRPr lang="en-US"/>
          </a:p>
        </p:txBody>
      </p:sp>
    </p:spTree>
    <p:extLst>
      <p:ext uri="{BB962C8B-B14F-4D97-AF65-F5344CB8AC3E}">
        <p14:creationId xmlns:p14="http://schemas.microsoft.com/office/powerpoint/2010/main" val="247490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13</a:t>
            </a:fld>
            <a:endParaRPr lang="en-US"/>
          </a:p>
        </p:txBody>
      </p:sp>
    </p:spTree>
    <p:extLst>
      <p:ext uri="{BB962C8B-B14F-4D97-AF65-F5344CB8AC3E}">
        <p14:creationId xmlns:p14="http://schemas.microsoft.com/office/powerpoint/2010/main" val="104006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14</a:t>
            </a:fld>
            <a:endParaRPr lang="en-US"/>
          </a:p>
        </p:txBody>
      </p:sp>
    </p:spTree>
    <p:extLst>
      <p:ext uri="{BB962C8B-B14F-4D97-AF65-F5344CB8AC3E}">
        <p14:creationId xmlns:p14="http://schemas.microsoft.com/office/powerpoint/2010/main" val="344142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15</a:t>
            </a:fld>
            <a:endParaRPr lang="en-US"/>
          </a:p>
        </p:txBody>
      </p:sp>
    </p:spTree>
    <p:extLst>
      <p:ext uri="{BB962C8B-B14F-4D97-AF65-F5344CB8AC3E}">
        <p14:creationId xmlns:p14="http://schemas.microsoft.com/office/powerpoint/2010/main" val="78205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16</a:t>
            </a:fld>
            <a:endParaRPr lang="en-US"/>
          </a:p>
        </p:txBody>
      </p:sp>
    </p:spTree>
    <p:extLst>
      <p:ext uri="{BB962C8B-B14F-4D97-AF65-F5344CB8AC3E}">
        <p14:creationId xmlns:p14="http://schemas.microsoft.com/office/powerpoint/2010/main" val="2888782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17</a:t>
            </a:fld>
            <a:endParaRPr lang="en-US"/>
          </a:p>
        </p:txBody>
      </p:sp>
    </p:spTree>
    <p:extLst>
      <p:ext uri="{BB962C8B-B14F-4D97-AF65-F5344CB8AC3E}">
        <p14:creationId xmlns:p14="http://schemas.microsoft.com/office/powerpoint/2010/main" val="354193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18</a:t>
            </a:fld>
            <a:endParaRPr lang="en-US"/>
          </a:p>
        </p:txBody>
      </p:sp>
    </p:spTree>
    <p:extLst>
      <p:ext uri="{BB962C8B-B14F-4D97-AF65-F5344CB8AC3E}">
        <p14:creationId xmlns:p14="http://schemas.microsoft.com/office/powerpoint/2010/main" val="189181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7B52-0192-48F6-9651-0AC52632388F}" type="slidenum">
              <a:rPr lang="en-US" smtClean="0"/>
              <a:t>3</a:t>
            </a:fld>
            <a:endParaRPr lang="en-US"/>
          </a:p>
        </p:txBody>
      </p:sp>
    </p:spTree>
    <p:extLst>
      <p:ext uri="{BB962C8B-B14F-4D97-AF65-F5344CB8AC3E}">
        <p14:creationId xmlns:p14="http://schemas.microsoft.com/office/powerpoint/2010/main" val="23250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4</a:t>
            </a:fld>
            <a:endParaRPr lang="en-US"/>
          </a:p>
        </p:txBody>
      </p:sp>
    </p:spTree>
    <p:extLst>
      <p:ext uri="{BB962C8B-B14F-4D97-AF65-F5344CB8AC3E}">
        <p14:creationId xmlns:p14="http://schemas.microsoft.com/office/powerpoint/2010/main" val="129683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5</a:t>
            </a:fld>
            <a:endParaRPr lang="en-US"/>
          </a:p>
        </p:txBody>
      </p:sp>
    </p:spTree>
    <p:extLst>
      <p:ext uri="{BB962C8B-B14F-4D97-AF65-F5344CB8AC3E}">
        <p14:creationId xmlns:p14="http://schemas.microsoft.com/office/powerpoint/2010/main" val="227624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6</a:t>
            </a:fld>
            <a:endParaRPr lang="en-US"/>
          </a:p>
        </p:txBody>
      </p:sp>
    </p:spTree>
    <p:extLst>
      <p:ext uri="{BB962C8B-B14F-4D97-AF65-F5344CB8AC3E}">
        <p14:creationId xmlns:p14="http://schemas.microsoft.com/office/powerpoint/2010/main" val="374720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7</a:t>
            </a:fld>
            <a:endParaRPr lang="en-US"/>
          </a:p>
        </p:txBody>
      </p:sp>
    </p:spTree>
    <p:extLst>
      <p:ext uri="{BB962C8B-B14F-4D97-AF65-F5344CB8AC3E}">
        <p14:creationId xmlns:p14="http://schemas.microsoft.com/office/powerpoint/2010/main" val="86767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D736BE-9071-46FE-AED3-DEBBFE88A351}" type="slidenum">
              <a:rPr lang="en-US" smtClean="0"/>
              <a:t>8</a:t>
            </a:fld>
            <a:endParaRPr lang="en-US"/>
          </a:p>
        </p:txBody>
      </p:sp>
    </p:spTree>
    <p:extLst>
      <p:ext uri="{BB962C8B-B14F-4D97-AF65-F5344CB8AC3E}">
        <p14:creationId xmlns:p14="http://schemas.microsoft.com/office/powerpoint/2010/main" val="157927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9</a:t>
            </a:fld>
            <a:endParaRPr lang="en-US"/>
          </a:p>
        </p:txBody>
      </p:sp>
    </p:spTree>
    <p:extLst>
      <p:ext uri="{BB962C8B-B14F-4D97-AF65-F5344CB8AC3E}">
        <p14:creationId xmlns:p14="http://schemas.microsoft.com/office/powerpoint/2010/main" val="177370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7B52-0192-48F6-9651-0AC52632388F}" type="slidenum">
              <a:rPr lang="en-US" smtClean="0"/>
              <a:t>10</a:t>
            </a:fld>
            <a:endParaRPr lang="en-US"/>
          </a:p>
        </p:txBody>
      </p:sp>
    </p:spTree>
    <p:extLst>
      <p:ext uri="{BB962C8B-B14F-4D97-AF65-F5344CB8AC3E}">
        <p14:creationId xmlns:p14="http://schemas.microsoft.com/office/powerpoint/2010/main" val="28160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ADC3-2CDD-2267-96F3-E24497993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774E68-DEE8-F06B-E4CE-C363E9DD1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74445-5235-DF64-67EE-13B6EA0FBAD1}"/>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CF2FEC12-0C3C-90C8-FC2E-F4E7414CD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CA85-E2FA-A245-F5E6-21422E850D06}"/>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21737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5F67-C6DB-39A0-18A3-095BEB641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45EE0C-6DE7-14A4-5CB4-5213851B7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4EE90-2A48-0102-5947-8AD9B0DFEE70}"/>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ABDD9B5F-4688-F509-329A-BD137AE98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C24C5-ACCE-A954-9E08-3AF72D86C023}"/>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12013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63DB9-A265-8F79-46C8-ED77AA330E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F666E5-39B1-84A0-32B9-0C8ED6124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40A18-5074-8B5B-5E92-E586EA0E5CAF}"/>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E29174A7-7526-EFD4-B85A-A12D6224A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150AE-4C9E-91E3-8091-23E13BF90D39}"/>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27191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2D00-1F18-908A-B1FA-0E60AF9BC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198A6-7DEC-6C89-43F2-7A59E0FE0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1FCD-FBB7-3A31-662B-095CCE1CD230}"/>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BC1CB05D-B228-D043-D6EE-0F31178F8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37617-B9B0-B574-D8A9-0535E6528A87}"/>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298073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8B5-2ECD-FAE6-E6E3-84A848A46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11447-2CF3-463E-B5E5-AFC6211C10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1F32E-C229-9CFC-3598-8FEF9487E2A5}"/>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90EFB807-017B-6A1E-69FE-4FAB900D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1EEDA-5A72-AAC8-09EE-0AA8AC4B5CF1}"/>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3817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FE32-0535-32CB-D36C-4A669F951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C872B-90A0-51DD-1052-8D82A9D502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0BCDD-F439-6B26-7FC2-39D3C436B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C875DB-B96A-35EB-0ECD-7FF2A909F641}"/>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6" name="Footer Placeholder 5">
            <a:extLst>
              <a:ext uri="{FF2B5EF4-FFF2-40B4-BE49-F238E27FC236}">
                <a16:creationId xmlns:a16="http://schemas.microsoft.com/office/drawing/2014/main" id="{B98AB881-BC23-B3D6-F5D1-6F5B02918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CDEEB-E0A0-D0F4-09A7-5BE7F4B1501A}"/>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390063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6F53-8812-7365-C650-FA10964AB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D7BCD-90B1-1316-1F72-4F0F95649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C00D63-C3D2-6E78-0762-72E45D3F9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5AC4-6779-306E-C4C8-CF840BFD1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469EA-D886-49DE-E68B-AE31CA14F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98967-CE33-9A1B-E3DC-AD5ED3CF86D8}"/>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8" name="Footer Placeholder 7">
            <a:extLst>
              <a:ext uri="{FF2B5EF4-FFF2-40B4-BE49-F238E27FC236}">
                <a16:creationId xmlns:a16="http://schemas.microsoft.com/office/drawing/2014/main" id="{E2E5357C-477C-4FC6-3612-AE6D22FCE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35C03-EF5E-F71F-42C0-ABE673F0F2E3}"/>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63686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CC27-A538-B9A6-7471-A8561FD174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BD8FC-D3D0-26D0-8A27-32F63CDE6B4D}"/>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4" name="Footer Placeholder 3">
            <a:extLst>
              <a:ext uri="{FF2B5EF4-FFF2-40B4-BE49-F238E27FC236}">
                <a16:creationId xmlns:a16="http://schemas.microsoft.com/office/drawing/2014/main" id="{49DC7F23-AA6D-083B-78F4-6B2DCD254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6DC13-C964-293C-E2F0-B6603639C7D4}"/>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200070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77D90-FC57-97F2-92AE-F8EF788D435F}"/>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3" name="Footer Placeholder 2">
            <a:extLst>
              <a:ext uri="{FF2B5EF4-FFF2-40B4-BE49-F238E27FC236}">
                <a16:creationId xmlns:a16="http://schemas.microsoft.com/office/drawing/2014/main" id="{DA933EBB-533F-6407-3765-538E53DF2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1EBA5-FC9C-8183-5EF6-5684D3B5002C}"/>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424631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116B-05B3-0EAE-F850-CC2709277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74607D-3B30-3545-C332-7C4E2D58D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369686-D88B-EC4F-E44F-EE8237B9E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ECE41-8D61-4D85-62EC-C6C723388231}"/>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6" name="Footer Placeholder 5">
            <a:extLst>
              <a:ext uri="{FF2B5EF4-FFF2-40B4-BE49-F238E27FC236}">
                <a16:creationId xmlns:a16="http://schemas.microsoft.com/office/drawing/2014/main" id="{C6B25E84-D191-8ACC-4CDA-8BE59A611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CD29B-A2F0-4215-A000-7E2B9850982C}"/>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152302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71E-A623-72AE-CF78-16BDEFC37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04747-1CCA-E5D0-5092-3DE11F565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663BA6-D114-96C4-7084-EB00A8FF6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30782-092F-9CDF-4A0C-A9F9EDD3BBC9}"/>
              </a:ext>
            </a:extLst>
          </p:cNvPr>
          <p:cNvSpPr>
            <a:spLocks noGrp="1"/>
          </p:cNvSpPr>
          <p:nvPr>
            <p:ph type="dt" sz="half" idx="10"/>
          </p:nvPr>
        </p:nvSpPr>
        <p:spPr/>
        <p:txBody>
          <a:bodyPr/>
          <a:lstStyle/>
          <a:p>
            <a:fld id="{92761482-7F1C-4F5D-86CC-EA627E51BC0D}" type="datetimeFigureOut">
              <a:rPr lang="en-US" smtClean="0"/>
              <a:t>05/11/2026</a:t>
            </a:fld>
            <a:endParaRPr lang="en-US"/>
          </a:p>
        </p:txBody>
      </p:sp>
      <p:sp>
        <p:nvSpPr>
          <p:cNvPr id="6" name="Footer Placeholder 5">
            <a:extLst>
              <a:ext uri="{FF2B5EF4-FFF2-40B4-BE49-F238E27FC236}">
                <a16:creationId xmlns:a16="http://schemas.microsoft.com/office/drawing/2014/main" id="{DCC9561E-9065-2FAA-92FF-7D73DFB64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48861-0B23-28BD-8584-9A2281E4D58F}"/>
              </a:ext>
            </a:extLst>
          </p:cNvPr>
          <p:cNvSpPr>
            <a:spLocks noGrp="1"/>
          </p:cNvSpPr>
          <p:nvPr>
            <p:ph type="sldNum" sz="quarter" idx="12"/>
          </p:nvPr>
        </p:nvSpPr>
        <p:spPr/>
        <p:txBody>
          <a:bodyPr/>
          <a:lstStyle/>
          <a:p>
            <a:fld id="{9F9DFBEC-9937-48C5-8DB5-E02AB7787A63}" type="slidenum">
              <a:rPr lang="en-US" smtClean="0"/>
              <a:t>‹#›</a:t>
            </a:fld>
            <a:endParaRPr lang="en-US"/>
          </a:p>
        </p:txBody>
      </p:sp>
    </p:spTree>
    <p:extLst>
      <p:ext uri="{BB962C8B-B14F-4D97-AF65-F5344CB8AC3E}">
        <p14:creationId xmlns:p14="http://schemas.microsoft.com/office/powerpoint/2010/main" val="91760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84F11-0FC0-57E4-C644-5E7F24481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73315E-86DC-6913-C2D1-56AA0C306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AB47-B95A-22B7-26CF-3701FBA61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761482-7F1C-4F5D-86CC-EA627E51BC0D}" type="datetimeFigureOut">
              <a:rPr lang="en-US" smtClean="0"/>
              <a:t>05/11/2026</a:t>
            </a:fld>
            <a:endParaRPr lang="en-US"/>
          </a:p>
        </p:txBody>
      </p:sp>
      <p:sp>
        <p:nvSpPr>
          <p:cNvPr id="5" name="Footer Placeholder 4">
            <a:extLst>
              <a:ext uri="{FF2B5EF4-FFF2-40B4-BE49-F238E27FC236}">
                <a16:creationId xmlns:a16="http://schemas.microsoft.com/office/drawing/2014/main" id="{3B9FFD5F-63F0-66B8-0864-B2096FE92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2D3161-EF17-C0F9-31A1-A62BA6B16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9DFBEC-9937-48C5-8DB5-E02AB7787A63}" type="slidenum">
              <a:rPr lang="en-US" smtClean="0"/>
              <a:t>‹#›</a:t>
            </a:fld>
            <a:endParaRPr lang="en-US"/>
          </a:p>
        </p:txBody>
      </p:sp>
    </p:spTree>
    <p:extLst>
      <p:ext uri="{BB962C8B-B14F-4D97-AF65-F5344CB8AC3E}">
        <p14:creationId xmlns:p14="http://schemas.microsoft.com/office/powerpoint/2010/main" val="285830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llycares.com/how-to-appl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lilly.com/resources/insulin-affordability" TargetMode="External"/><Relationship Id="rId4" Type="http://schemas.openxmlformats.org/officeDocument/2006/relationships/hyperlink" Target="https://www.insulinaffordabilit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eedymeds.org/poverty-guidelines-perc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vocare.com/diabetes/help-with-costs/pap.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25B7-3E5E-01A1-A099-A78C9A4AA5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3BA36C-0A48-C46C-4D6A-3DB88B83EA63}"/>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AB025D20-C728-ADE0-0FB1-9201791FC49A}"/>
              </a:ext>
            </a:extLst>
          </p:cNvPr>
          <p:cNvSpPr txBox="1"/>
          <p:nvPr/>
        </p:nvSpPr>
        <p:spPr>
          <a:xfrm>
            <a:off x="3048000" y="3108883"/>
            <a:ext cx="6096000" cy="646331"/>
          </a:xfrm>
          <a:prstGeom prst="rect">
            <a:avLst/>
          </a:prstGeom>
          <a:noFill/>
        </p:spPr>
        <p:txBody>
          <a:bodyPr wrap="square">
            <a:spAutoFit/>
          </a:bodyPr>
          <a:lstStyle/>
          <a:p>
            <a:r>
              <a:rPr lang="en-US" dirty="0"/>
              <a:t>Building Readiness, Independence, Diabetes Guidance &amp; Empowerment</a:t>
            </a:r>
          </a:p>
        </p:txBody>
      </p:sp>
    </p:spTree>
    <p:extLst>
      <p:ext uri="{BB962C8B-B14F-4D97-AF65-F5344CB8AC3E}">
        <p14:creationId xmlns:p14="http://schemas.microsoft.com/office/powerpoint/2010/main" val="148519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B2D9-AE7F-E4B5-243C-7ADE543A9C1B}"/>
              </a:ext>
            </a:extLst>
          </p:cNvPr>
          <p:cNvSpPr>
            <a:spLocks noGrp="1"/>
          </p:cNvSpPr>
          <p:nvPr>
            <p:ph type="title"/>
          </p:nvPr>
        </p:nvSpPr>
        <p:spPr>
          <a:xfrm>
            <a:off x="1997202" y="639520"/>
            <a:ext cx="2571750" cy="1719072"/>
          </a:xfrm>
        </p:spPr>
        <p:txBody>
          <a:bodyPr anchor="b">
            <a:normAutofit/>
          </a:bodyPr>
          <a:lstStyle/>
          <a:p>
            <a:pPr>
              <a:lnSpc>
                <a:spcPct val="90000"/>
              </a:lnSpc>
            </a:pPr>
            <a:r>
              <a:rPr lang="en-US" sz="3600">
                <a:latin typeface="Aptos" panose="020B0004020202020204" pitchFamily="34" charset="0"/>
              </a:rPr>
              <a:t>What is a DME Provider?</a:t>
            </a:r>
            <a:endParaRPr lang="en-US" sz="3600"/>
          </a:p>
        </p:txBody>
      </p:sp>
      <p:sp>
        <p:nvSpPr>
          <p:cNvPr id="3" name="Content Placeholder 2">
            <a:extLst>
              <a:ext uri="{FF2B5EF4-FFF2-40B4-BE49-F238E27FC236}">
                <a16:creationId xmlns:a16="http://schemas.microsoft.com/office/drawing/2014/main" id="{0E1DEB5B-50D3-8A30-C6E1-E80E62E89312}"/>
              </a:ext>
            </a:extLst>
          </p:cNvPr>
          <p:cNvSpPr>
            <a:spLocks noGrp="1"/>
          </p:cNvSpPr>
          <p:nvPr>
            <p:ph idx="1"/>
          </p:nvPr>
        </p:nvSpPr>
        <p:spPr>
          <a:xfrm>
            <a:off x="1997202" y="2807208"/>
            <a:ext cx="2852704" cy="3410712"/>
          </a:xfrm>
        </p:spPr>
        <p:txBody>
          <a:bodyPr anchor="t">
            <a:normAutofit/>
          </a:bodyPr>
          <a:lstStyle/>
          <a:p>
            <a:pPr>
              <a:spcAft>
                <a:spcPts val="800"/>
              </a:spcAft>
            </a:pPr>
            <a:r>
              <a:rPr lang="en-US" sz="1900" dirty="0">
                <a:latin typeface="Calibri" panose="020F0502020204030204" pitchFamily="34" charset="0"/>
              </a:rPr>
              <a:t>A DME provider is a company or organization that supplies durable medical equipment (DME) to patients, like wheelchairs, oxygen concentrators, walkers, and diabetes supplies</a:t>
            </a:r>
            <a:endParaRPr lang="en-US" sz="1900" dirty="0">
              <a:latin typeface="wf_segoe-ui_normal"/>
            </a:endParaRPr>
          </a:p>
          <a:p>
            <a:pPr marL="0" indent="0">
              <a:buNone/>
            </a:pPr>
            <a:endParaRPr lang="en-US" sz="1900" dirty="0"/>
          </a:p>
        </p:txBody>
      </p:sp>
      <p:pic>
        <p:nvPicPr>
          <p:cNvPr id="4" name="Picture 3">
            <a:extLst>
              <a:ext uri="{FF2B5EF4-FFF2-40B4-BE49-F238E27FC236}">
                <a16:creationId xmlns:a16="http://schemas.microsoft.com/office/drawing/2014/main" id="{E0040AE3-B915-5D43-A7DA-7391B9CDADA6}"/>
              </a:ext>
            </a:extLst>
          </p:cNvPr>
          <p:cNvPicPr>
            <a:picLocks noChangeAspect="1"/>
          </p:cNvPicPr>
          <p:nvPr/>
        </p:nvPicPr>
        <p:blipFill>
          <a:blip r:embed="rId3"/>
          <a:stretch>
            <a:fillRect/>
          </a:stretch>
        </p:blipFill>
        <p:spPr>
          <a:xfrm>
            <a:off x="5014722" y="840105"/>
            <a:ext cx="5177790" cy="5177790"/>
          </a:xfrm>
          <a:prstGeom prst="rect">
            <a:avLst/>
          </a:prstGeom>
        </p:spPr>
      </p:pic>
    </p:spTree>
    <p:extLst>
      <p:ext uri="{BB962C8B-B14F-4D97-AF65-F5344CB8AC3E}">
        <p14:creationId xmlns:p14="http://schemas.microsoft.com/office/powerpoint/2010/main" val="40776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922A-6222-9C63-D84D-87FB9A92F661}"/>
              </a:ext>
            </a:extLst>
          </p:cNvPr>
          <p:cNvSpPr>
            <a:spLocks noGrp="1"/>
          </p:cNvSpPr>
          <p:nvPr>
            <p:ph type="title"/>
          </p:nvPr>
        </p:nvSpPr>
        <p:spPr>
          <a:xfrm>
            <a:off x="1990344" y="1161288"/>
            <a:ext cx="2702052" cy="4526280"/>
          </a:xfrm>
        </p:spPr>
        <p:txBody>
          <a:bodyPr>
            <a:normAutofit/>
          </a:bodyPr>
          <a:lstStyle/>
          <a:p>
            <a:r>
              <a:rPr lang="en-US" sz="3500">
                <a:latin typeface="Aptos" panose="020B0004020202020204" pitchFamily="34" charset="0"/>
              </a:rPr>
              <a:t>What are Pharmacy Benefits?</a:t>
            </a:r>
            <a:endParaRPr lang="en-US" sz="3500"/>
          </a:p>
        </p:txBody>
      </p:sp>
      <p:graphicFrame>
        <p:nvGraphicFramePr>
          <p:cNvPr id="5" name="Content Placeholder 2">
            <a:extLst>
              <a:ext uri="{FF2B5EF4-FFF2-40B4-BE49-F238E27FC236}">
                <a16:creationId xmlns:a16="http://schemas.microsoft.com/office/drawing/2014/main" id="{107200B3-0073-BA14-307C-FFDC7AAE2C1E}"/>
              </a:ext>
            </a:extLst>
          </p:cNvPr>
          <p:cNvGraphicFramePr>
            <a:graphicFrameLocks noGrp="1"/>
          </p:cNvGraphicFramePr>
          <p:nvPr>
            <p:ph idx="1"/>
          </p:nvPr>
        </p:nvGraphicFramePr>
        <p:xfrm>
          <a:off x="5501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400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DE9D-39F0-7537-6132-0B2A8F01B32A}"/>
              </a:ext>
            </a:extLst>
          </p:cNvPr>
          <p:cNvSpPr>
            <a:spLocks noGrp="1"/>
          </p:cNvSpPr>
          <p:nvPr>
            <p:ph type="title"/>
          </p:nvPr>
        </p:nvSpPr>
        <p:spPr>
          <a:xfrm>
            <a:off x="3443037" y="955310"/>
            <a:ext cx="5305926" cy="2898975"/>
          </a:xfrm>
        </p:spPr>
        <p:txBody>
          <a:bodyPr vert="horz" lIns="91440" tIns="45720" rIns="91440" bIns="45720" rtlCol="0" anchor="b">
            <a:normAutofit/>
          </a:bodyPr>
          <a:lstStyle/>
          <a:p>
            <a:r>
              <a:rPr lang="en-US" sz="4800" b="1" dirty="0"/>
              <a:t>What happens if I find myself without Insurance?</a:t>
            </a:r>
          </a:p>
        </p:txBody>
      </p:sp>
    </p:spTree>
    <p:extLst>
      <p:ext uri="{BB962C8B-B14F-4D97-AF65-F5344CB8AC3E}">
        <p14:creationId xmlns:p14="http://schemas.microsoft.com/office/powerpoint/2010/main" val="76465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DF02-DBF7-8C18-88B4-E40E3F8FFFDE}"/>
              </a:ext>
            </a:extLst>
          </p:cNvPr>
          <p:cNvSpPr>
            <a:spLocks noGrp="1"/>
          </p:cNvSpPr>
          <p:nvPr>
            <p:ph type="title"/>
          </p:nvPr>
        </p:nvSpPr>
        <p:spPr>
          <a:xfrm>
            <a:off x="2039125" y="591345"/>
            <a:ext cx="2400300" cy="5585619"/>
          </a:xfrm>
        </p:spPr>
        <p:txBody>
          <a:bodyPr>
            <a:normAutofit/>
          </a:bodyPr>
          <a:lstStyle/>
          <a:p>
            <a:r>
              <a:rPr lang="en-US" sz="3400" b="1" dirty="0">
                <a:latin typeface="Aptos" panose="020B0004020202020204" pitchFamily="34" charset="0"/>
              </a:rPr>
              <a:t>Lilly Cares Patient Assistance Program</a:t>
            </a:r>
            <a:endParaRPr lang="en-US" sz="3400" dirty="0"/>
          </a:p>
        </p:txBody>
      </p:sp>
      <p:sp>
        <p:nvSpPr>
          <p:cNvPr id="3" name="Content Placeholder 2">
            <a:extLst>
              <a:ext uri="{FF2B5EF4-FFF2-40B4-BE49-F238E27FC236}">
                <a16:creationId xmlns:a16="http://schemas.microsoft.com/office/drawing/2014/main" id="{3E0825E9-5D84-7E70-840E-426B35238248}"/>
              </a:ext>
            </a:extLst>
          </p:cNvPr>
          <p:cNvSpPr>
            <a:spLocks noGrp="1"/>
          </p:cNvSpPr>
          <p:nvPr>
            <p:ph idx="1"/>
          </p:nvPr>
        </p:nvSpPr>
        <p:spPr>
          <a:xfrm>
            <a:off x="4859481" y="591345"/>
            <a:ext cx="5179868" cy="5585619"/>
          </a:xfrm>
        </p:spPr>
        <p:txBody>
          <a:bodyPr anchor="ctr">
            <a:normAutofit/>
          </a:bodyPr>
          <a:lstStyle/>
          <a:p>
            <a:pPr marL="0" indent="0">
              <a:buNone/>
            </a:pPr>
            <a:r>
              <a:rPr lang="en-US" sz="1300" b="1" dirty="0">
                <a:latin typeface="Aptos" panose="020B0004020202020204" pitchFamily="34" charset="0"/>
              </a:rPr>
              <a:t>Lilly Cares Patient Assistance Program</a:t>
            </a:r>
            <a:endParaRPr lang="en-US" sz="1300" b="1" dirty="0">
              <a:latin typeface="wf_segoe-ui_normal"/>
            </a:endParaRPr>
          </a:p>
          <a:p>
            <a:pPr>
              <a:spcAft>
                <a:spcPts val="800"/>
              </a:spcAft>
            </a:pPr>
            <a:r>
              <a:rPr lang="en-US" sz="1300" dirty="0">
                <a:latin typeface="Calibri" panose="020F0502020204030204" pitchFamily="34" charset="0"/>
              </a:rPr>
              <a:t>Helping patients with financial need receive their prescribed Eli Lilly and Company (Lilly) medications at no cost or low cost</a:t>
            </a:r>
            <a:endParaRPr lang="en-US" sz="1300" dirty="0">
              <a:latin typeface="wf_segoe-ui_normal"/>
            </a:endParaRPr>
          </a:p>
          <a:p>
            <a:pPr marL="0" indent="0">
              <a:buNone/>
            </a:pPr>
            <a:r>
              <a:rPr lang="en-US" sz="1300" b="1" dirty="0">
                <a:latin typeface="Aptos" panose="020B0004020202020204" pitchFamily="34" charset="0"/>
              </a:rPr>
              <a:t>You may be eligible for the Lilly Cares Program if:</a:t>
            </a:r>
            <a:endParaRPr lang="en-US" sz="1300" b="1" dirty="0">
              <a:latin typeface="wf_segoe-ui_normal"/>
            </a:endParaRPr>
          </a:p>
          <a:p>
            <a:pPr>
              <a:lnSpc>
                <a:spcPct val="90000"/>
              </a:lnSpc>
              <a:buFont typeface="Arial" panose="020B0604020202020204" pitchFamily="34" charset="0"/>
              <a:buChar char="•"/>
            </a:pPr>
            <a:r>
              <a:rPr lang="en-US" sz="1300" dirty="0">
                <a:latin typeface="Aptos" panose="020B0004020202020204" pitchFamily="34" charset="0"/>
              </a:rPr>
              <a:t>You are a permanent resident of the United States (inclusive of Puerto Rico and the U.S. Virgin Islands).</a:t>
            </a:r>
            <a:endParaRPr lang="en-US" sz="1300" dirty="0">
              <a:latin typeface="wf_segoe-ui_normal"/>
            </a:endParaRPr>
          </a:p>
          <a:p>
            <a:pPr>
              <a:lnSpc>
                <a:spcPct val="90000"/>
              </a:lnSpc>
              <a:buFont typeface="Arial" panose="020B0604020202020204" pitchFamily="34" charset="0"/>
              <a:buChar char="•"/>
            </a:pPr>
            <a:r>
              <a:rPr lang="en-US" sz="1300" dirty="0">
                <a:latin typeface="Aptos" panose="020B0004020202020204" pitchFamily="34" charset="0"/>
              </a:rPr>
              <a:t>Your healthcare provider has prescribed a medication offered through Lilly Cares.</a:t>
            </a:r>
            <a:endParaRPr lang="en-US" sz="1300" dirty="0">
              <a:latin typeface="wf_segoe-ui_normal"/>
            </a:endParaRPr>
          </a:p>
          <a:p>
            <a:pPr>
              <a:lnSpc>
                <a:spcPct val="90000"/>
              </a:lnSpc>
              <a:buFont typeface="Arial" panose="020B0604020202020204" pitchFamily="34" charset="0"/>
              <a:buChar char="•"/>
            </a:pPr>
            <a:r>
              <a:rPr lang="en-US" sz="1300" dirty="0">
                <a:latin typeface="Aptos" panose="020B0004020202020204" pitchFamily="34" charset="0"/>
              </a:rPr>
              <a:t>The following applies to you with regard to your insurance coverage: You are not enrolled in Medicaid, full Low Income Subsidy (LIS, “Extra Help”) or Veterans (VA) Benefits</a:t>
            </a:r>
          </a:p>
          <a:p>
            <a:pPr>
              <a:lnSpc>
                <a:spcPct val="90000"/>
              </a:lnSpc>
              <a:buFont typeface="Arial" panose="020B0604020202020204" pitchFamily="34" charset="0"/>
              <a:buChar char="•"/>
            </a:pPr>
            <a:r>
              <a:rPr lang="en-US" sz="1300" dirty="0">
                <a:latin typeface="Aptos" panose="020B0004020202020204" pitchFamily="34" charset="0"/>
              </a:rPr>
              <a:t>For all Medications, you do not have an insurance plan or third party that requires you to apply to the Lilly Cares Program as a condition, requirement, or prerequisite for coverage of specific Eli Lilly and Company medications. Additional information on such ineligible programs, often referred to as alternative funding programs, for-profit patient advocacy programs, or specialty cost-containment networks (collectively known as "AFPs"), is provided below*.</a:t>
            </a:r>
          </a:p>
          <a:p>
            <a:pPr>
              <a:lnSpc>
                <a:spcPct val="90000"/>
              </a:lnSpc>
              <a:buFont typeface="Arial" panose="020B0604020202020204" pitchFamily="34" charset="0"/>
              <a:buChar char="•"/>
            </a:pPr>
            <a:r>
              <a:rPr lang="en-US" sz="1300" dirty="0">
                <a:latin typeface="Aptos" panose="020B0004020202020204" pitchFamily="34" charset="0"/>
              </a:rPr>
              <a:t>You meet the insurance requirements for the medication for which you are applying. Insurance requirements are listed below for each Medication Group.</a:t>
            </a:r>
          </a:p>
          <a:p>
            <a:pPr>
              <a:lnSpc>
                <a:spcPct val="90000"/>
              </a:lnSpc>
              <a:buFont typeface="Arial" panose="020B0604020202020204" pitchFamily="34" charset="0"/>
              <a:buChar char="•"/>
            </a:pPr>
            <a:r>
              <a:rPr lang="en-US" sz="1300" dirty="0">
                <a:latin typeface="Aptos" panose="020B0004020202020204" pitchFamily="34" charset="0"/>
              </a:rPr>
              <a:t>You meet the household income guidelines for the Program.</a:t>
            </a:r>
          </a:p>
          <a:p>
            <a:pPr>
              <a:lnSpc>
                <a:spcPct val="90000"/>
              </a:lnSpc>
            </a:pPr>
            <a:endParaRPr lang="en-US" sz="1300" dirty="0"/>
          </a:p>
        </p:txBody>
      </p:sp>
    </p:spTree>
    <p:extLst>
      <p:ext uri="{BB962C8B-B14F-4D97-AF65-F5344CB8AC3E}">
        <p14:creationId xmlns:p14="http://schemas.microsoft.com/office/powerpoint/2010/main" val="244098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CB6753-5230-9CB0-F1D6-2BBC6C42AE5D}"/>
              </a:ext>
            </a:extLst>
          </p:cNvPr>
          <p:cNvPicPr>
            <a:picLocks noChangeAspect="1"/>
          </p:cNvPicPr>
          <p:nvPr/>
        </p:nvPicPr>
        <p:blipFill>
          <a:blip r:embed="rId3">
            <a:duotone>
              <a:srgbClr val="EEECE1">
                <a:shade val="45000"/>
                <a:satMod val="135000"/>
              </a:srgbClr>
              <a:prstClr val="white"/>
            </a:duotone>
          </a:blip>
          <a:srcRect r="10999" b="-1"/>
          <a:stretch/>
        </p:blipFill>
        <p:spPr>
          <a:xfrm>
            <a:off x="1524020" y="10"/>
            <a:ext cx="9143980" cy="6857990"/>
          </a:xfrm>
          <a:prstGeom prst="rect">
            <a:avLst/>
          </a:prstGeom>
        </p:spPr>
      </p:pic>
      <p:sp>
        <p:nvSpPr>
          <p:cNvPr id="2" name="Title 1">
            <a:extLst>
              <a:ext uri="{FF2B5EF4-FFF2-40B4-BE49-F238E27FC236}">
                <a16:creationId xmlns:a16="http://schemas.microsoft.com/office/drawing/2014/main" id="{C3DC3342-F62B-7BA6-7F15-09515DAE93DD}"/>
              </a:ext>
            </a:extLst>
          </p:cNvPr>
          <p:cNvSpPr>
            <a:spLocks noGrp="1"/>
          </p:cNvSpPr>
          <p:nvPr>
            <p:ph type="title"/>
          </p:nvPr>
        </p:nvSpPr>
        <p:spPr>
          <a:xfrm>
            <a:off x="2152650" y="365126"/>
            <a:ext cx="7886700" cy="1325563"/>
          </a:xfrm>
        </p:spPr>
        <p:txBody>
          <a:bodyPr>
            <a:normAutofit/>
          </a:bodyPr>
          <a:lstStyle/>
          <a:p>
            <a:pPr>
              <a:lnSpc>
                <a:spcPct val="90000"/>
              </a:lnSpc>
            </a:pPr>
            <a:br>
              <a:rPr lang="en-US" sz="2800">
                <a:latin typeface="Calibri" panose="020F0502020204030204" pitchFamily="34" charset="0"/>
              </a:rPr>
            </a:br>
            <a:r>
              <a:rPr lang="en-US" sz="2800" b="1">
                <a:latin typeface="Aptos" panose="020B0004020202020204" pitchFamily="34" charset="0"/>
              </a:rPr>
              <a:t>Lilly Cares Patient Assistance Program</a:t>
            </a:r>
            <a:br>
              <a:rPr lang="en-US" sz="2800">
                <a:latin typeface="Calibri" panose="020F0502020204030204" pitchFamily="34" charset="0"/>
              </a:rPr>
            </a:br>
            <a:endParaRPr lang="en-US" sz="2800"/>
          </a:p>
        </p:txBody>
      </p:sp>
      <p:graphicFrame>
        <p:nvGraphicFramePr>
          <p:cNvPr id="5" name="Content Placeholder 2">
            <a:extLst>
              <a:ext uri="{FF2B5EF4-FFF2-40B4-BE49-F238E27FC236}">
                <a16:creationId xmlns:a16="http://schemas.microsoft.com/office/drawing/2014/main" id="{285E8654-B2C6-E18E-1C57-6665ABAF0DED}"/>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389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4AD1-F150-B4CE-87D3-D3F601993B4D}"/>
              </a:ext>
            </a:extLst>
          </p:cNvPr>
          <p:cNvSpPr>
            <a:spLocks noGrp="1"/>
          </p:cNvSpPr>
          <p:nvPr>
            <p:ph type="title"/>
          </p:nvPr>
        </p:nvSpPr>
        <p:spPr>
          <a:xfrm>
            <a:off x="2152650" y="401222"/>
            <a:ext cx="7886700" cy="1348065"/>
          </a:xfrm>
        </p:spPr>
        <p:txBody>
          <a:bodyPr>
            <a:normAutofit/>
          </a:bodyPr>
          <a:lstStyle/>
          <a:p>
            <a:pPr>
              <a:lnSpc>
                <a:spcPct val="90000"/>
              </a:lnSpc>
            </a:pPr>
            <a:r>
              <a:rPr lang="en-US" sz="4300" b="1" dirty="0">
                <a:latin typeface="Aptos" panose="020B0004020202020204" pitchFamily="34" charset="0"/>
              </a:rPr>
              <a:t>Lilly Cares Patient Assistance Program</a:t>
            </a:r>
            <a:endParaRPr lang="en-US" sz="4300" dirty="0"/>
          </a:p>
        </p:txBody>
      </p:sp>
      <p:sp>
        <p:nvSpPr>
          <p:cNvPr id="14" name="Content Placeholder 2">
            <a:extLst>
              <a:ext uri="{FF2B5EF4-FFF2-40B4-BE49-F238E27FC236}">
                <a16:creationId xmlns:a16="http://schemas.microsoft.com/office/drawing/2014/main" id="{C276F633-4D64-5D32-87B9-8F0CB6C8858A}"/>
              </a:ext>
            </a:extLst>
          </p:cNvPr>
          <p:cNvSpPr>
            <a:spLocks noGrp="1"/>
          </p:cNvSpPr>
          <p:nvPr>
            <p:ph idx="1"/>
          </p:nvPr>
        </p:nvSpPr>
        <p:spPr>
          <a:xfrm>
            <a:off x="2152650" y="2586789"/>
            <a:ext cx="7886700" cy="3590174"/>
          </a:xfrm>
        </p:spPr>
        <p:txBody>
          <a:bodyPr>
            <a:normAutofit fontScale="92500" lnSpcReduction="20000"/>
          </a:bodyPr>
          <a:lstStyle/>
          <a:p>
            <a:pPr>
              <a:spcAft>
                <a:spcPts val="800"/>
              </a:spcAft>
            </a:pPr>
            <a:r>
              <a:rPr lang="en-US" sz="1600" dirty="0">
                <a:latin typeface="Calibri" panose="020F0502020204030204" pitchFamily="34" charset="0"/>
              </a:rPr>
              <a:t>How do you apply?</a:t>
            </a:r>
          </a:p>
          <a:p>
            <a:pPr lvl="1">
              <a:spcAft>
                <a:spcPts val="800"/>
              </a:spcAft>
            </a:pPr>
            <a:r>
              <a:rPr lang="en-US" sz="1600" dirty="0">
                <a:latin typeface="Aptos" panose="020B0004020202020204" pitchFamily="34" charset="0"/>
              </a:rPr>
              <a:t>You can complete an online application. Choosing to use the online application reduces paperwork and potential for delays.</a:t>
            </a:r>
            <a:endParaRPr lang="en-US" sz="1600" dirty="0">
              <a:latin typeface="Calibri" panose="020F0502020204030204" pitchFamily="34" charset="0"/>
            </a:endParaRPr>
          </a:p>
          <a:p>
            <a:pPr>
              <a:spcAft>
                <a:spcPts val="800"/>
              </a:spcAft>
            </a:pPr>
            <a:r>
              <a:rPr lang="en-US" sz="1600" dirty="0">
                <a:latin typeface="Calibri" panose="020F0502020204030204" pitchFamily="34" charset="0"/>
              </a:rPr>
              <a:t>You can Print an application off of the website</a:t>
            </a:r>
          </a:p>
          <a:p>
            <a:pPr marL="914400"/>
            <a:r>
              <a:rPr lang="en-US" sz="1600" dirty="0">
                <a:latin typeface="Calibri" panose="020F0502020204030204" pitchFamily="34" charset="0"/>
                <a:hlinkClick r:id="rId3"/>
              </a:rPr>
              <a:t>https://www.lillycares.com/how-to-apply</a:t>
            </a:r>
            <a:endParaRPr lang="en-US" sz="1600" dirty="0">
              <a:latin typeface="Calibri" panose="020F0502020204030204" pitchFamily="34" charset="0"/>
            </a:endParaRPr>
          </a:p>
          <a:p>
            <a:pPr marL="914400"/>
            <a:endParaRPr lang="en-US" sz="1600" dirty="0">
              <a:latin typeface="wf_segoe-ui_normal"/>
            </a:endParaRPr>
          </a:p>
          <a:p>
            <a:pPr>
              <a:spcAft>
                <a:spcPts val="800"/>
              </a:spcAft>
            </a:pPr>
            <a:r>
              <a:rPr lang="en-US" sz="1600" dirty="0">
                <a:latin typeface="Calibri" panose="020F0502020204030204" pitchFamily="34" charset="0"/>
              </a:rPr>
              <a:t>Lilly Insulin is $35 or Less a Month: </a:t>
            </a:r>
            <a:r>
              <a:rPr lang="en-US" sz="1600" dirty="0">
                <a:latin typeface="Calibri" panose="020F0502020204030204" pitchFamily="34" charset="0"/>
                <a:hlinkClick r:id="rId4"/>
              </a:rPr>
              <a:t>Get your $35 savings card here.</a:t>
            </a:r>
            <a:endParaRPr lang="en-US" sz="1600" dirty="0">
              <a:latin typeface="Calibri" panose="020F0502020204030204" pitchFamily="34" charset="0"/>
            </a:endParaRPr>
          </a:p>
          <a:p>
            <a:pPr>
              <a:lnSpc>
                <a:spcPct val="90000"/>
              </a:lnSpc>
              <a:buFont typeface="Arial" panose="020B0604020202020204" pitchFamily="34" charset="0"/>
              <a:buChar char="•"/>
            </a:pPr>
            <a:r>
              <a:rPr lang="en-US" sz="1600" b="1" dirty="0">
                <a:latin typeface="Aptos" panose="020B0004020202020204" pitchFamily="34" charset="0"/>
              </a:rPr>
              <a:t>An automatic $35 max out-of-pocket monthly cost </a:t>
            </a:r>
            <a:r>
              <a:rPr lang="en-US" sz="1600" dirty="0">
                <a:latin typeface="Calibri" panose="020F0502020204030204" pitchFamily="34" charset="0"/>
              </a:rPr>
              <a:t>for people with commercial insurance at the majority of retail pharmacies</a:t>
            </a:r>
          </a:p>
          <a:p>
            <a:pPr>
              <a:lnSpc>
                <a:spcPct val="90000"/>
              </a:lnSpc>
              <a:buFont typeface="Arial" panose="020B0604020202020204" pitchFamily="34" charset="0"/>
              <a:buChar char="•"/>
            </a:pPr>
            <a:r>
              <a:rPr lang="en-US" sz="1600" dirty="0">
                <a:latin typeface="Calibri" panose="020F0502020204030204" pitchFamily="34" charset="0"/>
              </a:rPr>
              <a:t>An easy-to-download savings card that provides </a:t>
            </a:r>
            <a:r>
              <a:rPr lang="en-US" sz="1600" b="1" dirty="0">
                <a:latin typeface="Aptos" panose="020B0004020202020204" pitchFamily="34" charset="0"/>
              </a:rPr>
              <a:t>a $35 max out-of-pocket monthly cost for people who are uninsured</a:t>
            </a:r>
            <a:r>
              <a:rPr lang="en-US" sz="1600" dirty="0">
                <a:latin typeface="Calibri" panose="020F0502020204030204" pitchFamily="34" charset="0"/>
              </a:rPr>
              <a:t>, or need to use a non-participating retail pharmacy</a:t>
            </a:r>
          </a:p>
          <a:p>
            <a:pPr marL="914400"/>
            <a:r>
              <a:rPr lang="en-US" sz="1600" dirty="0">
                <a:latin typeface="Calibri" panose="020F0502020204030204" pitchFamily="34" charset="0"/>
                <a:hlinkClick r:id="rId5"/>
              </a:rPr>
              <a:t>https://www.lilly.com/resources/insulin-affordability</a:t>
            </a:r>
            <a:endParaRPr lang="en-US" sz="1600" dirty="0">
              <a:latin typeface="wf_segoe-ui_normal"/>
            </a:endParaRPr>
          </a:p>
          <a:p>
            <a:pPr marL="0" indent="0">
              <a:buNone/>
            </a:pPr>
            <a:endParaRPr lang="en-US" sz="1600"/>
          </a:p>
        </p:txBody>
      </p:sp>
    </p:spTree>
    <p:extLst>
      <p:ext uri="{BB962C8B-B14F-4D97-AF65-F5344CB8AC3E}">
        <p14:creationId xmlns:p14="http://schemas.microsoft.com/office/powerpoint/2010/main" val="3748248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0D81-EA09-8EC4-0437-4C53FDCD051F}"/>
              </a:ext>
            </a:extLst>
          </p:cNvPr>
          <p:cNvSpPr>
            <a:spLocks noGrp="1"/>
          </p:cNvSpPr>
          <p:nvPr>
            <p:ph type="title"/>
          </p:nvPr>
        </p:nvSpPr>
        <p:spPr>
          <a:xfrm>
            <a:off x="2152650" y="401222"/>
            <a:ext cx="7886700" cy="1348065"/>
          </a:xfrm>
        </p:spPr>
        <p:txBody>
          <a:bodyPr>
            <a:normAutofit/>
          </a:bodyPr>
          <a:lstStyle/>
          <a:p>
            <a:pPr>
              <a:lnSpc>
                <a:spcPct val="90000"/>
              </a:lnSpc>
            </a:pPr>
            <a:r>
              <a:rPr lang="en-US" sz="4300" dirty="0">
                <a:latin typeface="Calibri" panose="020F0502020204030204" pitchFamily="34" charset="0"/>
              </a:rPr>
              <a:t>Novo Nordisk Patient Assistance Program (PAP) </a:t>
            </a:r>
            <a:endParaRPr lang="en-US" sz="4300" dirty="0"/>
          </a:p>
        </p:txBody>
      </p:sp>
      <p:sp>
        <p:nvSpPr>
          <p:cNvPr id="3" name="Content Placeholder 2">
            <a:extLst>
              <a:ext uri="{FF2B5EF4-FFF2-40B4-BE49-F238E27FC236}">
                <a16:creationId xmlns:a16="http://schemas.microsoft.com/office/drawing/2014/main" id="{C3550E07-C97D-0499-E701-FF97FF2410FD}"/>
              </a:ext>
            </a:extLst>
          </p:cNvPr>
          <p:cNvSpPr>
            <a:spLocks noGrp="1"/>
          </p:cNvSpPr>
          <p:nvPr>
            <p:ph idx="1"/>
          </p:nvPr>
        </p:nvSpPr>
        <p:spPr>
          <a:xfrm>
            <a:off x="2152650" y="2586789"/>
            <a:ext cx="7886700" cy="3590174"/>
          </a:xfrm>
        </p:spPr>
        <p:txBody>
          <a:bodyPr>
            <a:normAutofit lnSpcReduction="10000"/>
          </a:bodyPr>
          <a:lstStyle/>
          <a:p>
            <a:pPr>
              <a:lnSpc>
                <a:spcPct val="90000"/>
              </a:lnSpc>
              <a:buFont typeface="Arial" panose="020B0604020202020204" pitchFamily="34" charset="0"/>
              <a:buChar char="•"/>
            </a:pPr>
            <a:r>
              <a:rPr lang="en-US" sz="1300" dirty="0">
                <a:latin typeface="Calibri" panose="020F0502020204030204" pitchFamily="34" charset="0"/>
              </a:rPr>
              <a:t>The Patient Assistance Program provides medication at no cost to those who qualify.</a:t>
            </a:r>
          </a:p>
          <a:p>
            <a:pPr>
              <a:lnSpc>
                <a:spcPct val="90000"/>
              </a:lnSpc>
              <a:buFont typeface="Arial" panose="020B0604020202020204" pitchFamily="34" charset="0"/>
              <a:buChar char="•"/>
            </a:pPr>
            <a:r>
              <a:rPr lang="en-US" sz="1300" dirty="0">
                <a:latin typeface="Calibri" panose="020F0502020204030204" pitchFamily="34" charset="0"/>
              </a:rPr>
              <a:t>Can not be mailed to home address. Must be mailed to MD’s office. </a:t>
            </a:r>
          </a:p>
          <a:p>
            <a:pPr lvl="1">
              <a:lnSpc>
                <a:spcPct val="90000"/>
              </a:lnSpc>
              <a:buFont typeface="Arial" panose="020B0604020202020204" pitchFamily="34" charset="0"/>
              <a:buChar char="•"/>
            </a:pPr>
            <a:r>
              <a:rPr lang="en-US" sz="900" dirty="0">
                <a:latin typeface="Calibri" panose="020F0502020204030204" pitchFamily="34" charset="0"/>
              </a:rPr>
              <a:t>Many Providers do not accept.</a:t>
            </a:r>
          </a:p>
          <a:p>
            <a:pPr>
              <a:spcAft>
                <a:spcPts val="750"/>
              </a:spcAft>
            </a:pPr>
            <a:r>
              <a:rPr lang="en-US" sz="1300" dirty="0">
                <a:latin typeface="Calibri" panose="020F0502020204030204" pitchFamily="34" charset="0"/>
              </a:rPr>
              <a:t>Who can participate in the Patient Assistance Program?</a:t>
            </a:r>
          </a:p>
          <a:p>
            <a:pPr lvl="1">
              <a:spcAft>
                <a:spcPts val="750"/>
              </a:spcAft>
            </a:pPr>
            <a:r>
              <a:rPr lang="en-US" sz="1300" dirty="0">
                <a:latin typeface="Aptos" panose="020B0004020202020204" pitchFamily="34" charset="0"/>
              </a:rPr>
              <a:t>Be a US citizen or legal resident</a:t>
            </a:r>
            <a:endParaRPr lang="en-US" sz="1300" dirty="0">
              <a:latin typeface="Calibri" panose="020F0502020204030204" pitchFamily="34" charset="0"/>
            </a:endParaRPr>
          </a:p>
          <a:p>
            <a:pPr lvl="1">
              <a:spcAft>
                <a:spcPts val="750"/>
              </a:spcAft>
            </a:pPr>
            <a:r>
              <a:rPr lang="en-US" sz="1300" dirty="0">
                <a:latin typeface="Aptos" panose="020B0004020202020204" pitchFamily="34" charset="0"/>
              </a:rPr>
              <a:t>Have a total household income that is at or below 400% of the federal poverty level (FPL). Visit the </a:t>
            </a:r>
            <a:r>
              <a:rPr lang="en-US" sz="1300" dirty="0" err="1">
                <a:latin typeface="Aptos" panose="020B0004020202020204" pitchFamily="34" charset="0"/>
                <a:hlinkClick r:id="rId3"/>
              </a:rPr>
              <a:t>NeedyMeds</a:t>
            </a:r>
            <a:r>
              <a:rPr lang="en-US" sz="1300" dirty="0">
                <a:latin typeface="Aptos" panose="020B0004020202020204" pitchFamily="34" charset="0"/>
                <a:hlinkClick r:id="rId3"/>
              </a:rPr>
              <a:t> website</a:t>
            </a:r>
            <a:r>
              <a:rPr lang="en-US" sz="1300" dirty="0">
                <a:latin typeface="Aptos" panose="020B0004020202020204" pitchFamily="34" charset="0"/>
              </a:rPr>
              <a:t>, which lists the current FPL guidelines</a:t>
            </a:r>
            <a:endParaRPr lang="en-US" sz="1300" dirty="0">
              <a:latin typeface="Calibri" panose="020F0502020204030204" pitchFamily="34" charset="0"/>
            </a:endParaRPr>
          </a:p>
          <a:p>
            <a:pPr lvl="1">
              <a:spcAft>
                <a:spcPts val="750"/>
              </a:spcAft>
            </a:pPr>
            <a:r>
              <a:rPr lang="en-US" sz="1300" dirty="0">
                <a:latin typeface="Aptos" panose="020B0004020202020204" pitchFamily="34" charset="0"/>
              </a:rPr>
              <a:t>Have Medicare or no insurance (Note: If you have private or commercial insurance, you are not eligible for the PAP)</a:t>
            </a:r>
            <a:endParaRPr lang="en-US" sz="1300" dirty="0">
              <a:latin typeface="Calibri" panose="020F0502020204030204" pitchFamily="34" charset="0"/>
            </a:endParaRPr>
          </a:p>
          <a:p>
            <a:pPr lvl="1">
              <a:spcAft>
                <a:spcPts val="750"/>
              </a:spcAft>
            </a:pPr>
            <a:r>
              <a:rPr lang="en-US" sz="1300" dirty="0">
                <a:latin typeface="Aptos" panose="020B0004020202020204" pitchFamily="34" charset="0"/>
              </a:rPr>
              <a:t>Not be enrolled in or qualify for any other federal, state, or government program such as Medicaid, Low Income Subsidy, or Veterans Affairs (VA) Benefits</a:t>
            </a:r>
            <a:endParaRPr lang="en-US" sz="1300" dirty="0">
              <a:latin typeface="Calibri" panose="020F0502020204030204" pitchFamily="34" charset="0"/>
            </a:endParaRPr>
          </a:p>
          <a:p>
            <a:pPr>
              <a:spcAft>
                <a:spcPts val="750"/>
              </a:spcAft>
            </a:pPr>
            <a:r>
              <a:rPr lang="en-US" sz="1300" dirty="0">
                <a:latin typeface="Aptos" panose="020B0004020202020204" pitchFamily="34" charset="0"/>
              </a:rPr>
              <a:t>If you are eligible for Medicaid, you must sign the Patient Declaration section of the latest version of the PAP application stating that you are not enrolled in, plan to enroll in, or are eligible for Medicaid or Medicare Extra Help/LIS (proof of denial must be submitted if requested)</a:t>
            </a:r>
            <a:endParaRPr lang="en-US" sz="1300" dirty="0">
              <a:latin typeface="Calibri" panose="020F0502020204030204" pitchFamily="34" charset="0"/>
            </a:endParaRPr>
          </a:p>
          <a:p>
            <a:pPr marL="0" indent="0">
              <a:buNone/>
            </a:pPr>
            <a:endParaRPr lang="en-US" sz="1300" dirty="0"/>
          </a:p>
        </p:txBody>
      </p:sp>
    </p:spTree>
    <p:extLst>
      <p:ext uri="{BB962C8B-B14F-4D97-AF65-F5344CB8AC3E}">
        <p14:creationId xmlns:p14="http://schemas.microsoft.com/office/powerpoint/2010/main" val="3814797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D8E4-7902-06B7-12AF-41A85E35DBE3}"/>
              </a:ext>
            </a:extLst>
          </p:cNvPr>
          <p:cNvSpPr>
            <a:spLocks noGrp="1"/>
          </p:cNvSpPr>
          <p:nvPr>
            <p:ph type="title"/>
          </p:nvPr>
        </p:nvSpPr>
        <p:spPr>
          <a:xfrm>
            <a:off x="2152650" y="557189"/>
            <a:ext cx="7886700" cy="1133499"/>
          </a:xfrm>
        </p:spPr>
        <p:txBody>
          <a:bodyPr>
            <a:normAutofit/>
          </a:bodyPr>
          <a:lstStyle/>
          <a:p>
            <a:pPr>
              <a:lnSpc>
                <a:spcPct val="90000"/>
              </a:lnSpc>
            </a:pPr>
            <a:r>
              <a:rPr lang="en-US" sz="3500">
                <a:latin typeface="Calibri" panose="020F0502020204030204" pitchFamily="34" charset="0"/>
              </a:rPr>
              <a:t>Novo Nordisk Patient Assistance Program (PAP) </a:t>
            </a:r>
            <a:endParaRPr lang="en-US" sz="3500"/>
          </a:p>
        </p:txBody>
      </p:sp>
      <p:graphicFrame>
        <p:nvGraphicFramePr>
          <p:cNvPr id="5" name="Content Placeholder 2">
            <a:extLst>
              <a:ext uri="{FF2B5EF4-FFF2-40B4-BE49-F238E27FC236}">
                <a16:creationId xmlns:a16="http://schemas.microsoft.com/office/drawing/2014/main" id="{B071944C-75D7-452E-FE5E-6403995A0D3A}"/>
              </a:ext>
            </a:extLst>
          </p:cNvPr>
          <p:cNvGraphicFramePr>
            <a:graphicFrameLocks noGrp="1"/>
          </p:cNvGraphicFramePr>
          <p:nvPr>
            <p:ph idx="1"/>
          </p:nvPr>
        </p:nvGraphicFramePr>
        <p:xfrm>
          <a:off x="2152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490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1C4D-CE45-359B-849D-1A4F4FC194FA}"/>
              </a:ext>
            </a:extLst>
          </p:cNvPr>
          <p:cNvSpPr>
            <a:spLocks noGrp="1"/>
          </p:cNvSpPr>
          <p:nvPr>
            <p:ph type="title"/>
          </p:nvPr>
        </p:nvSpPr>
        <p:spPr>
          <a:xfrm>
            <a:off x="2039125" y="1153573"/>
            <a:ext cx="2400300" cy="4461163"/>
          </a:xfrm>
        </p:spPr>
        <p:txBody>
          <a:bodyPr>
            <a:normAutofit/>
          </a:bodyPr>
          <a:lstStyle/>
          <a:p>
            <a:pPr>
              <a:lnSpc>
                <a:spcPct val="90000"/>
              </a:lnSpc>
            </a:pPr>
            <a:r>
              <a:rPr lang="en-US" sz="4100" dirty="0">
                <a:latin typeface="Calibri" panose="020F0502020204030204" pitchFamily="34" charset="0"/>
              </a:rPr>
              <a:t>Novo Nordisk Patient Assistance Program (PAP) </a:t>
            </a:r>
            <a:endParaRPr lang="en-US" sz="4100" dirty="0"/>
          </a:p>
        </p:txBody>
      </p:sp>
      <p:sp>
        <p:nvSpPr>
          <p:cNvPr id="3" name="Content Placeholder 2">
            <a:extLst>
              <a:ext uri="{FF2B5EF4-FFF2-40B4-BE49-F238E27FC236}">
                <a16:creationId xmlns:a16="http://schemas.microsoft.com/office/drawing/2014/main" id="{5770D5B5-5597-8069-3372-772D7D14BDEF}"/>
              </a:ext>
            </a:extLst>
          </p:cNvPr>
          <p:cNvSpPr>
            <a:spLocks noGrp="1"/>
          </p:cNvSpPr>
          <p:nvPr>
            <p:ph idx="1"/>
          </p:nvPr>
        </p:nvSpPr>
        <p:spPr>
          <a:xfrm>
            <a:off x="4859481" y="591345"/>
            <a:ext cx="5179868" cy="5585619"/>
          </a:xfrm>
        </p:spPr>
        <p:txBody>
          <a:bodyPr anchor="ctr">
            <a:normAutofit/>
          </a:bodyPr>
          <a:lstStyle/>
          <a:p>
            <a:pPr>
              <a:lnSpc>
                <a:spcPct val="90000"/>
              </a:lnSpc>
              <a:buFont typeface="Arial" panose="020B0604020202020204" pitchFamily="34" charset="0"/>
              <a:buChar char="•"/>
            </a:pPr>
            <a:r>
              <a:rPr lang="en-US" b="0" i="0">
                <a:effectLst/>
                <a:latin typeface="Calibri" panose="020F0502020204030204" pitchFamily="34" charset="0"/>
              </a:rPr>
              <a:t>How do you apply?</a:t>
            </a:r>
            <a:endParaRPr lang="en-US" b="0" i="0">
              <a:effectLst/>
              <a:latin typeface="wf_segoe-ui_normal"/>
            </a:endParaRPr>
          </a:p>
          <a:p>
            <a:pPr marL="457200"/>
            <a:r>
              <a:rPr lang="en-US" b="0" i="0">
                <a:effectLst/>
                <a:latin typeface="Calibri" panose="020F0502020204030204" pitchFamily="34" charset="0"/>
              </a:rPr>
              <a:t>Applying online is a step-by-step process that tells you what to do next. However, you can also apply by paper. Just see the “How to apply" section on this page.</a:t>
            </a:r>
            <a:endParaRPr lang="en-US" b="0" i="0">
              <a:effectLst/>
              <a:latin typeface="wf_segoe-ui_normal"/>
            </a:endParaRPr>
          </a:p>
          <a:p>
            <a:pPr marL="914400">
              <a:spcAft>
                <a:spcPts val="800"/>
              </a:spcAft>
            </a:pPr>
            <a:r>
              <a:rPr lang="en-US" b="0" i="0">
                <a:effectLst/>
                <a:latin typeface="Calibri" panose="020F0502020204030204" pitchFamily="34" charset="0"/>
                <a:hlinkClick r:id="rId3"/>
              </a:rPr>
              <a:t>https://www.novocare.com/diabetes/help-with-costs/pap.html</a:t>
            </a:r>
            <a:endParaRPr lang="en-US" b="0" i="0">
              <a:effectLst/>
              <a:latin typeface="wf_segoe-ui_normal"/>
            </a:endParaRPr>
          </a:p>
          <a:p>
            <a:pPr>
              <a:lnSpc>
                <a:spcPct val="90000"/>
              </a:lnSpc>
            </a:pPr>
            <a:endParaRPr lang="en-US" b="0" i="0">
              <a:effectLst/>
              <a:latin typeface="wf_segoe-ui_normal"/>
            </a:endParaRPr>
          </a:p>
        </p:txBody>
      </p:sp>
    </p:spTree>
    <p:extLst>
      <p:ext uri="{BB962C8B-B14F-4D97-AF65-F5344CB8AC3E}">
        <p14:creationId xmlns:p14="http://schemas.microsoft.com/office/powerpoint/2010/main" val="3507218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912C-DB52-A42C-597D-48C947F17B19}"/>
              </a:ext>
            </a:extLst>
          </p:cNvPr>
          <p:cNvSpPr>
            <a:spLocks noGrp="1"/>
          </p:cNvSpPr>
          <p:nvPr>
            <p:ph type="title"/>
          </p:nvPr>
        </p:nvSpPr>
        <p:spPr>
          <a:xfrm>
            <a:off x="2000250" y="640824"/>
            <a:ext cx="2563994" cy="2788177"/>
          </a:xfrm>
        </p:spPr>
        <p:txBody>
          <a:bodyPr anchor="ctr">
            <a:normAutofit/>
          </a:bodyPr>
          <a:lstStyle/>
          <a:p>
            <a:r>
              <a:rPr lang="en-US" sz="4700" dirty="0"/>
              <a:t>Let’s Talk Insurance</a:t>
            </a:r>
          </a:p>
        </p:txBody>
      </p:sp>
      <p:graphicFrame>
        <p:nvGraphicFramePr>
          <p:cNvPr id="8" name="Content Placeholder 2">
            <a:extLst>
              <a:ext uri="{FF2B5EF4-FFF2-40B4-BE49-F238E27FC236}">
                <a16:creationId xmlns:a16="http://schemas.microsoft.com/office/drawing/2014/main" id="{947FDF48-53AC-A6DD-C6BB-93E6C202D373}"/>
              </a:ext>
            </a:extLst>
          </p:cNvPr>
          <p:cNvGraphicFramePr>
            <a:graphicFrameLocks noGrp="1"/>
          </p:cNvGraphicFramePr>
          <p:nvPr>
            <p:ph idx="1"/>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F24FE55-8B16-5D06-470C-B5E9E66DECF0}"/>
              </a:ext>
            </a:extLst>
          </p:cNvPr>
          <p:cNvPicPr>
            <a:picLocks noChangeAspect="1"/>
          </p:cNvPicPr>
          <p:nvPr/>
        </p:nvPicPr>
        <p:blipFill>
          <a:blip r:embed="rId8"/>
          <a:stretch>
            <a:fillRect/>
          </a:stretch>
        </p:blipFill>
        <p:spPr>
          <a:xfrm>
            <a:off x="2085160" y="3056964"/>
            <a:ext cx="2363694" cy="1772770"/>
          </a:xfrm>
          <a:prstGeom prst="rect">
            <a:avLst/>
          </a:prstGeom>
        </p:spPr>
      </p:pic>
    </p:spTree>
    <p:extLst>
      <p:ext uri="{BB962C8B-B14F-4D97-AF65-F5344CB8AC3E}">
        <p14:creationId xmlns:p14="http://schemas.microsoft.com/office/powerpoint/2010/main" val="3537491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up of a blue background&#10;&#10;Description automatically generated">
            <a:extLst>
              <a:ext uri="{FF2B5EF4-FFF2-40B4-BE49-F238E27FC236}">
                <a16:creationId xmlns:a16="http://schemas.microsoft.com/office/drawing/2014/main" id="{BEE04BB4-8465-C903-2D85-5F2045564294}"/>
              </a:ext>
            </a:extLst>
          </p:cNvPr>
          <p:cNvPicPr>
            <a:picLocks noChangeAspect="1"/>
          </p:cNvPicPr>
          <p:nvPr/>
        </p:nvPicPr>
        <p:blipFill>
          <a:blip r:embed="rId3">
            <a:duotone>
              <a:schemeClr val="bg2">
                <a:shade val="45000"/>
                <a:satMod val="135000"/>
              </a:schemeClr>
              <a:prstClr val="white"/>
            </a:duotone>
          </a:blip>
          <a:srcRect r="10999" b="-1"/>
          <a:stretch/>
        </p:blipFill>
        <p:spPr>
          <a:xfrm>
            <a:off x="1524020" y="10"/>
            <a:ext cx="9143980" cy="6857990"/>
          </a:xfrm>
          <a:prstGeom prst="rect">
            <a:avLst/>
          </a:prstGeom>
        </p:spPr>
      </p:pic>
      <p:sp>
        <p:nvSpPr>
          <p:cNvPr id="2" name="Title 1">
            <a:extLst>
              <a:ext uri="{FF2B5EF4-FFF2-40B4-BE49-F238E27FC236}">
                <a16:creationId xmlns:a16="http://schemas.microsoft.com/office/drawing/2014/main" id="{872C13E6-E130-7EF0-2C7A-23FFC3815D7E}"/>
              </a:ext>
            </a:extLst>
          </p:cNvPr>
          <p:cNvSpPr>
            <a:spLocks noGrp="1"/>
          </p:cNvSpPr>
          <p:nvPr>
            <p:ph type="title"/>
          </p:nvPr>
        </p:nvSpPr>
        <p:spPr>
          <a:xfrm>
            <a:off x="2152650" y="365126"/>
            <a:ext cx="7886700" cy="1325563"/>
          </a:xfrm>
        </p:spPr>
        <p:txBody>
          <a:bodyPr>
            <a:normAutofit/>
          </a:bodyPr>
          <a:lstStyle/>
          <a:p>
            <a:pPr>
              <a:lnSpc>
                <a:spcPct val="90000"/>
              </a:lnSpc>
            </a:pPr>
            <a:r>
              <a:rPr lang="en-US" sz="4100"/>
              <a:t>Importance of insurance coverage when seeking employment:</a:t>
            </a:r>
          </a:p>
        </p:txBody>
      </p:sp>
      <p:graphicFrame>
        <p:nvGraphicFramePr>
          <p:cNvPr id="5" name="Content Placeholder 2">
            <a:extLst>
              <a:ext uri="{FF2B5EF4-FFF2-40B4-BE49-F238E27FC236}">
                <a16:creationId xmlns:a16="http://schemas.microsoft.com/office/drawing/2014/main" id="{19BC172F-61EA-DDD4-3445-CC3087FBAF17}"/>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417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774DD13-1381-2F04-2BA5-63A54D5D61DC}"/>
              </a:ext>
            </a:extLst>
          </p:cNvPr>
          <p:cNvGraphicFramePr>
            <a:graphicFrameLocks noGrp="1"/>
          </p:cNvGraphicFramePr>
          <p:nvPr>
            <p:ph idx="1"/>
          </p:nvPr>
        </p:nvGraphicFramePr>
        <p:xfrm>
          <a:off x="5501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0A9599C-E494-DE9A-6309-2D40DE260925}"/>
              </a:ext>
            </a:extLst>
          </p:cNvPr>
          <p:cNvPicPr>
            <a:picLocks noChangeAspect="1"/>
          </p:cNvPicPr>
          <p:nvPr/>
        </p:nvPicPr>
        <p:blipFill>
          <a:blip r:embed="rId8"/>
          <a:stretch>
            <a:fillRect/>
          </a:stretch>
        </p:blipFill>
        <p:spPr>
          <a:xfrm>
            <a:off x="2047876" y="2713505"/>
            <a:ext cx="2896053" cy="1430991"/>
          </a:xfrm>
          <a:prstGeom prst="rect">
            <a:avLst/>
          </a:prstGeom>
        </p:spPr>
      </p:pic>
    </p:spTree>
    <p:extLst>
      <p:ext uri="{BB962C8B-B14F-4D97-AF65-F5344CB8AC3E}">
        <p14:creationId xmlns:p14="http://schemas.microsoft.com/office/powerpoint/2010/main" val="36619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FC79B60-372E-49B7-F53E-1AF42678923C}"/>
              </a:ext>
            </a:extLst>
          </p:cNvPr>
          <p:cNvGraphicFramePr>
            <a:graphicFrameLocks noGrp="1"/>
          </p:cNvGraphicFramePr>
          <p:nvPr>
            <p:ph idx="1"/>
          </p:nvPr>
        </p:nvGraphicFramePr>
        <p:xfrm>
          <a:off x="2152650" y="466166"/>
          <a:ext cx="7860926" cy="566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064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443F-AD3D-4906-D188-C5A1180E2D14}"/>
              </a:ext>
            </a:extLst>
          </p:cNvPr>
          <p:cNvSpPr>
            <a:spLocks noGrp="1"/>
          </p:cNvSpPr>
          <p:nvPr>
            <p:ph type="title"/>
          </p:nvPr>
        </p:nvSpPr>
        <p:spPr>
          <a:xfrm>
            <a:off x="1884759" y="3223933"/>
            <a:ext cx="2468166" cy="2452687"/>
          </a:xfrm>
        </p:spPr>
        <p:txBody>
          <a:bodyPr anchor="ctr">
            <a:normAutofit/>
          </a:bodyPr>
          <a:lstStyle/>
          <a:p>
            <a:r>
              <a:rPr lang="en-US" sz="3100" dirty="0">
                <a:latin typeface="Aptos" panose="020B0004020202020204" pitchFamily="34" charset="0"/>
              </a:rPr>
              <a:t>What is a deductible?</a:t>
            </a:r>
            <a:endParaRPr lang="en-US" sz="3100" dirty="0"/>
          </a:p>
        </p:txBody>
      </p:sp>
      <p:pic>
        <p:nvPicPr>
          <p:cNvPr id="4" name="Picture 3">
            <a:extLst>
              <a:ext uri="{FF2B5EF4-FFF2-40B4-BE49-F238E27FC236}">
                <a16:creationId xmlns:a16="http://schemas.microsoft.com/office/drawing/2014/main" id="{FB845F98-3981-57A9-41BA-C7D84CE032FE}"/>
              </a:ext>
            </a:extLst>
          </p:cNvPr>
          <p:cNvPicPr>
            <a:picLocks noChangeAspect="1"/>
          </p:cNvPicPr>
          <p:nvPr/>
        </p:nvPicPr>
        <p:blipFill>
          <a:blip r:embed="rId3"/>
          <a:srcRect t="5884" b="1363"/>
          <a:stretch/>
        </p:blipFill>
        <p:spPr>
          <a:xfrm>
            <a:off x="1524020" y="11"/>
            <a:ext cx="9143980" cy="297627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120E5A1-1730-5446-0E29-B80A9DD0EE9C}"/>
              </a:ext>
            </a:extLst>
          </p:cNvPr>
          <p:cNvSpPr>
            <a:spLocks noGrp="1"/>
          </p:cNvSpPr>
          <p:nvPr>
            <p:ph idx="1"/>
          </p:nvPr>
        </p:nvSpPr>
        <p:spPr>
          <a:xfrm>
            <a:off x="4691986" y="3223933"/>
            <a:ext cx="5614060" cy="2452687"/>
          </a:xfrm>
        </p:spPr>
        <p:txBody>
          <a:bodyPr anchor="ctr">
            <a:normAutofit/>
          </a:bodyPr>
          <a:lstStyle/>
          <a:p>
            <a:r>
              <a:rPr lang="en-US" sz="1600" dirty="0">
                <a:latin typeface="Aptos" panose="020B0004020202020204" pitchFamily="34" charset="0"/>
              </a:rPr>
              <a:t> The amount of money you pay out of pocket for certain covered health care services before your health plan starts to pay.</a:t>
            </a:r>
          </a:p>
          <a:p>
            <a:r>
              <a:rPr lang="en-US" sz="1600" dirty="0">
                <a:latin typeface="Aptos" panose="020B0004020202020204" pitchFamily="34" charset="0"/>
              </a:rPr>
              <a:t>Example: </a:t>
            </a:r>
          </a:p>
          <a:p>
            <a:pPr lvl="1"/>
            <a:r>
              <a:rPr lang="en-US" sz="1600" dirty="0">
                <a:latin typeface="Aptos" panose="020B0004020202020204" pitchFamily="34" charset="0"/>
              </a:rPr>
              <a:t>You have a health insurance policy with a $1,000 deductible and you receive a medical bill for $2,000.</a:t>
            </a:r>
          </a:p>
          <a:p>
            <a:pPr lvl="1"/>
            <a:r>
              <a:rPr lang="en-US" sz="1600" dirty="0">
                <a:latin typeface="Aptos" panose="020B0004020202020204" pitchFamily="34" charset="0"/>
              </a:rPr>
              <a:t>You would be responsible for paying the first $1,000 and your insurance would cover the remaining $1,000.</a:t>
            </a:r>
            <a:endParaRPr lang="en-US" sz="1600" dirty="0"/>
          </a:p>
        </p:txBody>
      </p:sp>
    </p:spTree>
    <p:extLst>
      <p:ext uri="{BB962C8B-B14F-4D97-AF65-F5344CB8AC3E}">
        <p14:creationId xmlns:p14="http://schemas.microsoft.com/office/powerpoint/2010/main" val="11231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4709-3B1D-04F9-DAE0-E3B7A1A2917D}"/>
              </a:ext>
            </a:extLst>
          </p:cNvPr>
          <p:cNvSpPr>
            <a:spLocks noGrp="1"/>
          </p:cNvSpPr>
          <p:nvPr>
            <p:ph type="title"/>
          </p:nvPr>
        </p:nvSpPr>
        <p:spPr>
          <a:xfrm>
            <a:off x="2152651" y="643467"/>
            <a:ext cx="2213403" cy="5571066"/>
          </a:xfrm>
        </p:spPr>
        <p:txBody>
          <a:bodyPr>
            <a:normAutofit/>
          </a:bodyPr>
          <a:lstStyle/>
          <a:p>
            <a:r>
              <a:rPr lang="en-US" b="0" i="0" dirty="0">
                <a:effectLst/>
                <a:latin typeface="Aptos" panose="020B0004020202020204" pitchFamily="34" charset="0"/>
              </a:rPr>
              <a:t>What is</a:t>
            </a:r>
            <a:r>
              <a:rPr lang="en-US" i="0" dirty="0">
                <a:effectLst/>
                <a:latin typeface="Aptos" panose="020B0004020202020204" pitchFamily="34" charset="0"/>
              </a:rPr>
              <a:t> a </a:t>
            </a:r>
            <a:r>
              <a:rPr lang="en-US" b="0" i="0" dirty="0">
                <a:effectLst/>
                <a:latin typeface="Aptos" panose="020B0004020202020204" pitchFamily="34" charset="0"/>
              </a:rPr>
              <a:t>copay?</a:t>
            </a:r>
            <a:endParaRPr lang="en-US" dirty="0"/>
          </a:p>
        </p:txBody>
      </p:sp>
      <p:graphicFrame>
        <p:nvGraphicFramePr>
          <p:cNvPr id="5" name="Content Placeholder 2">
            <a:extLst>
              <a:ext uri="{FF2B5EF4-FFF2-40B4-BE49-F238E27FC236}">
                <a16:creationId xmlns:a16="http://schemas.microsoft.com/office/drawing/2014/main" id="{AEDE784C-C2CB-B7E8-2C2C-A6463CAEBA57}"/>
              </a:ext>
            </a:extLst>
          </p:cNvPr>
          <p:cNvGraphicFramePr>
            <a:graphicFrameLocks noGrp="1"/>
          </p:cNvGraphicFramePr>
          <p:nvPr>
            <p:ph idx="1"/>
          </p:nvPr>
        </p:nvGraphicFramePr>
        <p:xfrm>
          <a:off x="5096933" y="609600"/>
          <a:ext cx="5051582"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814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6F61-6424-BB08-7815-ECE0BBC66310}"/>
              </a:ext>
            </a:extLst>
          </p:cNvPr>
          <p:cNvSpPr>
            <a:spLocks noGrp="1"/>
          </p:cNvSpPr>
          <p:nvPr>
            <p:ph type="title"/>
          </p:nvPr>
        </p:nvSpPr>
        <p:spPr>
          <a:xfrm>
            <a:off x="2154936" y="256032"/>
            <a:ext cx="7879842" cy="1014984"/>
          </a:xfrm>
        </p:spPr>
        <p:txBody>
          <a:bodyPr anchor="b">
            <a:normAutofit/>
          </a:bodyPr>
          <a:lstStyle/>
          <a:p>
            <a:r>
              <a:rPr lang="en-US" b="0" i="0">
                <a:effectLst/>
                <a:latin typeface="Aptos" panose="020B0004020202020204" pitchFamily="34" charset="0"/>
              </a:rPr>
              <a:t>When do copays apply?</a:t>
            </a:r>
            <a:endParaRPr lang="en-US" dirty="0"/>
          </a:p>
        </p:txBody>
      </p:sp>
      <p:graphicFrame>
        <p:nvGraphicFramePr>
          <p:cNvPr id="5" name="Content Placeholder 2">
            <a:extLst>
              <a:ext uri="{FF2B5EF4-FFF2-40B4-BE49-F238E27FC236}">
                <a16:creationId xmlns:a16="http://schemas.microsoft.com/office/drawing/2014/main" id="{C42DF3CE-5B25-D6C6-79C2-01F4D8B21C20}"/>
              </a:ext>
            </a:extLst>
          </p:cNvPr>
          <p:cNvGraphicFramePr>
            <a:graphicFrameLocks noGrp="1"/>
          </p:cNvGraphicFramePr>
          <p:nvPr>
            <p:ph idx="1"/>
          </p:nvPr>
        </p:nvGraphicFramePr>
        <p:xfrm>
          <a:off x="2152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07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C3FD-F753-EC1B-E428-9BA80AD118A9}"/>
              </a:ext>
            </a:extLst>
          </p:cNvPr>
          <p:cNvSpPr>
            <a:spLocks noGrp="1"/>
          </p:cNvSpPr>
          <p:nvPr>
            <p:ph type="title"/>
          </p:nvPr>
        </p:nvSpPr>
        <p:spPr>
          <a:xfrm>
            <a:off x="1884759" y="3752850"/>
            <a:ext cx="2468166" cy="2452687"/>
          </a:xfrm>
        </p:spPr>
        <p:txBody>
          <a:bodyPr anchor="ctr">
            <a:normAutofit/>
          </a:bodyPr>
          <a:lstStyle/>
          <a:p>
            <a:r>
              <a:rPr lang="en-US" sz="3100">
                <a:latin typeface="Aptos" panose="020B0004020202020204" pitchFamily="34" charset="0"/>
              </a:rPr>
              <a:t>In-network vs. out-of-network</a:t>
            </a:r>
            <a:endParaRPr lang="en-US" sz="3100"/>
          </a:p>
        </p:txBody>
      </p:sp>
      <p:pic>
        <p:nvPicPr>
          <p:cNvPr id="4" name="Picture 3">
            <a:extLst>
              <a:ext uri="{FF2B5EF4-FFF2-40B4-BE49-F238E27FC236}">
                <a16:creationId xmlns:a16="http://schemas.microsoft.com/office/drawing/2014/main" id="{B93C38A2-7D2D-9813-7B69-F4F1CFDFE68C}"/>
              </a:ext>
            </a:extLst>
          </p:cNvPr>
          <p:cNvPicPr>
            <a:picLocks noChangeAspect="1"/>
          </p:cNvPicPr>
          <p:nvPr/>
        </p:nvPicPr>
        <p:blipFill>
          <a:blip r:embed="rId3"/>
          <a:srcRect r="812" b="-1"/>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38828E7-214F-BF3D-21AA-F10DF090DACF}"/>
              </a:ext>
            </a:extLst>
          </p:cNvPr>
          <p:cNvSpPr>
            <a:spLocks noGrp="1"/>
          </p:cNvSpPr>
          <p:nvPr>
            <p:ph idx="1"/>
          </p:nvPr>
        </p:nvSpPr>
        <p:spPr>
          <a:xfrm>
            <a:off x="4691986" y="3752851"/>
            <a:ext cx="5614060" cy="2452687"/>
          </a:xfrm>
        </p:spPr>
        <p:txBody>
          <a:bodyPr anchor="ctr">
            <a:normAutofit/>
          </a:bodyPr>
          <a:lstStyle/>
          <a:p>
            <a:pPr>
              <a:spcAft>
                <a:spcPts val="800"/>
              </a:spcAft>
            </a:pPr>
            <a:r>
              <a:rPr lang="en-US" sz="1600">
                <a:latin typeface="Calibri" panose="020F0502020204030204" pitchFamily="34" charset="0"/>
              </a:rPr>
              <a:t>The distinction between in-network and out-of-network services can affect copayments. In-network providers have lower copayments.</a:t>
            </a:r>
            <a:endParaRPr lang="en-US" sz="1600">
              <a:latin typeface="wf_segoe-ui_normal"/>
            </a:endParaRPr>
          </a:p>
          <a:p>
            <a:pPr marL="0" indent="0">
              <a:buNone/>
            </a:pPr>
            <a:endParaRPr lang="en-US" sz="1600"/>
          </a:p>
        </p:txBody>
      </p:sp>
    </p:spTree>
    <p:extLst>
      <p:ext uri="{BB962C8B-B14F-4D97-AF65-F5344CB8AC3E}">
        <p14:creationId xmlns:p14="http://schemas.microsoft.com/office/powerpoint/2010/main" val="260008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1547</Words>
  <Application>Microsoft Office PowerPoint</Application>
  <PresentationFormat>Widescreen</PresentationFormat>
  <Paragraphs>124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wf_segoe-ui_normal</vt:lpstr>
      <vt:lpstr>Office Theme</vt:lpstr>
      <vt:lpstr>PowerPoint Presentation</vt:lpstr>
      <vt:lpstr>Let’s Talk Insurance</vt:lpstr>
      <vt:lpstr>Importance of insurance coverage when seeking employment:</vt:lpstr>
      <vt:lpstr>PowerPoint Presentation</vt:lpstr>
      <vt:lpstr>PowerPoint Presentation</vt:lpstr>
      <vt:lpstr>What is a deductible?</vt:lpstr>
      <vt:lpstr>What is a copay?</vt:lpstr>
      <vt:lpstr>When do copays apply?</vt:lpstr>
      <vt:lpstr>In-network vs. out-of-network</vt:lpstr>
      <vt:lpstr>What is a DME Provider?</vt:lpstr>
      <vt:lpstr>What are Pharmacy Benefits?</vt:lpstr>
      <vt:lpstr>What happens if I find myself without Insurance?</vt:lpstr>
      <vt:lpstr>Lilly Cares Patient Assistance Program</vt:lpstr>
      <vt:lpstr> Lilly Cares Patient Assistance Program </vt:lpstr>
      <vt:lpstr>Lilly Cares Patient Assistance Program</vt:lpstr>
      <vt:lpstr>Novo Nordisk Patient Assistance Program (PAP) </vt:lpstr>
      <vt:lpstr>Novo Nordisk Patient Assistance Program (PAP) </vt:lpstr>
      <vt:lpstr>Novo Nordisk Patient Assistance Program (PAP)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Foster, Christy A</dc:creator>
  <cp:lastModifiedBy>Foster, Christy A</cp:lastModifiedBy>
  <cp:revision>2</cp:revision>
  <dcterms:created xsi:type="dcterms:W3CDTF">2026-05-11T18:29:35Z</dcterms:created>
  <dcterms:modified xsi:type="dcterms:W3CDTF">2026-05-11T18:33:08Z</dcterms:modified>
</cp:coreProperties>
</file>