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70" r:id="rId3"/>
    <p:sldId id="275" r:id="rId4"/>
    <p:sldId id="266" r:id="rId5"/>
    <p:sldId id="277" r:id="rId6"/>
    <p:sldId id="278" r:id="rId7"/>
    <p:sldId id="281" r:id="rId8"/>
    <p:sldId id="283" r:id="rId9"/>
    <p:sldId id="284"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59E1FD-E3BC-46BE-A4FA-AA8A3BC5EF10}">
          <p14:sldIdLst>
            <p14:sldId id="256"/>
            <p14:sldId id="270"/>
            <p14:sldId id="275"/>
            <p14:sldId id="266"/>
            <p14:sldId id="277"/>
            <p14:sldId id="278"/>
          </p14:sldIdLst>
        </p14:section>
        <p14:section name="Untitled Section" id="{D4FF8BBA-B63B-4158-AA8B-FFFFBF80B790}">
          <p14:sldIdLst>
            <p14:sldId id="281"/>
            <p14:sldId id="283"/>
            <p14:sldId id="284"/>
          </p14:sldIdLst>
        </p14:section>
      </p14:sectionLst>
    </p:ex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p:cViewPr varScale="1">
        <p:scale>
          <a:sx n="80" d="100"/>
          <a:sy n="80" d="100"/>
        </p:scale>
        <p:origin x="108" y="678"/>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en-US"/>
              <a:t>11/05/2025</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t>‹#›</a:t>
            </a:fld>
            <a:endParaRPr dirty="0"/>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en-US"/>
              <a:t>11/05/2025</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t>‹#›</a:t>
            </a:fld>
            <a:endParaRPr dirty="0"/>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pic>
        <p:nvPicPr>
          <p:cNvPr id="5" name="Picture 4" descr="Looking up to clouds and blue sky surrounded by glass-walled building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sp>
        <p:nvSpPr>
          <p:cNvPr id="2" name="Title 1"/>
          <p:cNvSpPr>
            <a:spLocks noGrp="1"/>
          </p:cNvSpPr>
          <p:nvPr>
            <p:ph type="ctrTitle"/>
          </p:nvPr>
        </p:nvSpPr>
        <p:spPr>
          <a:xfrm>
            <a:off x="608013" y="685801"/>
            <a:ext cx="3962400" cy="4724399"/>
          </a:xfrm>
        </p:spPr>
        <p:txBody>
          <a:bodyPr>
            <a:normAutofit/>
          </a:bodyPr>
          <a:lstStyle>
            <a:lvl1pPr>
              <a:defRPr sz="4800"/>
            </a:lvl1pPr>
          </a:lstStyle>
          <a:p>
            <a:r>
              <a:rPr lang="en-US"/>
              <a:t>Click to edit Master title style</a:t>
            </a:r>
            <a:endParaRPr/>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Date Placeholder 7"/>
          <p:cNvSpPr>
            <a:spLocks noGrp="1"/>
          </p:cNvSpPr>
          <p:nvPr>
            <p:ph type="dt" sz="half" idx="10"/>
          </p:nvPr>
        </p:nvSpPr>
        <p:spPr/>
        <p:txBody>
          <a:bodyPr/>
          <a:lstStyle/>
          <a:p>
            <a:fld id="{81C93FC7-9D1A-468B-98DB-D1E8D74418D9}" type="datetimeFigureOut">
              <a:rPr lang="en-US"/>
              <a:pPr/>
              <a:t>11/05/2025</a:t>
            </a:fld>
            <a:endParaRPr dirty="0"/>
          </a:p>
        </p:txBody>
      </p:sp>
      <p:sp>
        <p:nvSpPr>
          <p:cNvPr id="9" name="Footer Placeholder 8"/>
          <p:cNvSpPr>
            <a:spLocks noGrp="1"/>
          </p:cNvSpPr>
          <p:nvPr>
            <p:ph type="ftr" sz="quarter" idx="11"/>
          </p:nvPr>
        </p:nvSpPr>
        <p:spPr/>
        <p:txBody>
          <a:bodyPr/>
          <a:lstStyle/>
          <a:p>
            <a:r>
              <a:rPr lang="en-US" dirty="0"/>
              <a:t>Add a footer</a:t>
            </a:r>
          </a:p>
        </p:txBody>
      </p:sp>
      <p:sp>
        <p:nvSpPr>
          <p:cNvPr id="10" name="Slide Number Placeholder 9"/>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11/05/2025</a:t>
            </a:fld>
            <a:endParaRPr dirty="0"/>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21762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11/05/2025</a:t>
            </a:fld>
            <a:endParaRPr dirty="0"/>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3850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1C93FC7-9D1A-468B-98DB-D1E8D74418D9}" type="datetimeFigureOut">
              <a:rPr lang="en-US"/>
              <a:t>11/05/2025</a:t>
            </a:fld>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90800"/>
            <a:ext cx="8229599" cy="28194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1C93FC7-9D1A-468B-98DB-D1E8D74418D9}" type="datetimeFigureOut">
              <a:rPr lang="en-US"/>
              <a:pPr/>
              <a:t>11/05/2025</a:t>
            </a:fld>
            <a:endParaRPr dirty="0"/>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A3F31473-23EB-4724-8B59-FE6D21D89FA4}" type="slidenum">
              <a:rPr/>
              <a:pPr/>
              <a:t>‹#›</a:t>
            </a:fld>
            <a:endParaRPr dirty="0"/>
          </a:p>
        </p:txBody>
      </p:sp>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1C93FC7-9D1A-468B-98DB-D1E8D74418D9}" type="datetimeFigureOut">
              <a:rPr lang="en-US"/>
              <a:t>11/05/2025</a:t>
            </a:fld>
            <a:endParaRPr dirty="0"/>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389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1C93FC7-9D1A-468B-98DB-D1E8D74418D9}" type="datetimeFigureOut">
              <a:rPr lang="en-US"/>
              <a:t>11/05/2025</a:t>
            </a:fld>
            <a:endParaRPr dirty="0"/>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1C93FC7-9D1A-468B-98DB-D1E8D74418D9}" type="datetimeFigureOut">
              <a:rPr lang="en-US"/>
              <a:t>11/05/2025</a:t>
            </a:fld>
            <a:endParaRPr dirty="0"/>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5" name="Slide Number Placeholder 4"/>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93FC7-9D1A-468B-98DB-D1E8D74418D9}" type="datetimeFigureOut">
              <a:rPr lang="en-US"/>
              <a:t>11/05/2025</a:t>
            </a:fld>
            <a:endParaRPr dirty="0"/>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4" name="Slide Number Placeholder 3"/>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t>11/05/2025</a:t>
            </a:fld>
            <a:endParaRPr dirty="0"/>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22347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C93FC7-9D1A-468B-98DB-D1E8D74418D9}" type="datetimeFigureOut">
              <a:rPr lang="en-US"/>
              <a:t>11/05/2025</a:t>
            </a:fld>
            <a:endParaRPr dirty="0"/>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A3F31473-23EB-4724-8B59-FE6D21D89FA4}" type="slidenum">
              <a:rPr/>
              <a:t>‹#›</a:t>
            </a:fld>
            <a:endParaRPr dirty="0"/>
          </a:p>
        </p:txBody>
      </p:sp>
    </p:spTree>
    <p:extLst>
      <p:ext uri="{BB962C8B-B14F-4D97-AF65-F5344CB8AC3E}">
        <p14:creationId xmlns:p14="http://schemas.microsoft.com/office/powerpoint/2010/main" val="3352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2">
                    <a:lumMod val="65000"/>
                    <a:lumOff val="35000"/>
                  </a:schemeClr>
                </a:solidFill>
              </a:defRPr>
            </a:lvl1pPr>
          </a:lstStyle>
          <a:p>
            <a:fld id="{81C93FC7-9D1A-468B-98DB-D1E8D74418D9}" type="datetimeFigureOut">
              <a:rPr lang="en-US" smtClean="0"/>
              <a:pPr/>
              <a:t>11/05/2025</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2">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2">
                    <a:lumMod val="65000"/>
                    <a:lumOff val="35000"/>
                  </a:schemeClr>
                </a:solidFill>
              </a:defRPr>
            </a:lvl1pPr>
          </a:lstStyle>
          <a:p>
            <a:fld id="{A3F31473-23EB-4724-8B59-FE6D21D89FA4}" type="slidenum">
              <a:rPr lang="en-US" smtClean="0"/>
              <a:pPr/>
              <a:t>‹#›</a:t>
            </a:fld>
            <a:endParaRPr lang="en-US" dirty="0"/>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Surgical Attire</a:t>
            </a:r>
          </a:p>
        </p:txBody>
      </p:sp>
      <p:sp>
        <p:nvSpPr>
          <p:cNvPr id="3" name="Subtitle 2"/>
          <p:cNvSpPr>
            <a:spLocks noGrp="1"/>
          </p:cNvSpPr>
          <p:nvPr>
            <p:ph type="subTitle" idx="1"/>
          </p:nvPr>
        </p:nvSpPr>
        <p:spPr/>
        <p:txBody>
          <a:bodyPr>
            <a:normAutofit fontScale="70000" lnSpcReduction="20000"/>
          </a:bodyPr>
          <a:lstStyle/>
          <a:p>
            <a:r>
              <a:rPr lang="en-US" dirty="0"/>
              <a:t>Martin Kircus, MSHA, BSN, RN, CNOR</a:t>
            </a:r>
          </a:p>
          <a:p>
            <a:r>
              <a:rPr lang="en-US" dirty="0"/>
              <a:t>Operating Room Director</a:t>
            </a:r>
          </a:p>
          <a:p>
            <a:r>
              <a:rPr lang="en-US" dirty="0"/>
              <a:t>Lunch &amp; Learn 2025</a:t>
            </a:r>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What “YOU” Wear is Very Important!</a:t>
            </a:r>
          </a:p>
        </p:txBody>
      </p:sp>
      <p:sp>
        <p:nvSpPr>
          <p:cNvPr id="14" name="Content Placeholder 13"/>
          <p:cNvSpPr>
            <a:spLocks noGrp="1"/>
          </p:cNvSpPr>
          <p:nvPr>
            <p:ph idx="1"/>
          </p:nvPr>
        </p:nvSpPr>
        <p:spPr/>
        <p:txBody>
          <a:bodyPr/>
          <a:lstStyle/>
          <a:p>
            <a:r>
              <a:rPr lang="en-US" dirty="0"/>
              <a:t>Surgical Scrubs</a:t>
            </a:r>
          </a:p>
          <a:p>
            <a:r>
              <a:rPr lang="en-US" dirty="0"/>
              <a:t>Surgical Outerwear</a:t>
            </a:r>
          </a:p>
          <a:p>
            <a:r>
              <a:rPr lang="en-US" dirty="0"/>
              <a:t>Nail-Adornment</a:t>
            </a:r>
          </a:p>
          <a:p>
            <a:r>
              <a:rPr lang="en-US" dirty="0"/>
              <a:t>Footwear</a:t>
            </a:r>
          </a:p>
          <a:p>
            <a:r>
              <a:rPr lang="en-US" dirty="0"/>
              <a:t>Head Covering: Caps, Bonnets, </a:t>
            </a:r>
            <a:r>
              <a:rPr lang="en-US" dirty="0" err="1"/>
              <a:t>Bouffants</a:t>
            </a:r>
            <a:endParaRPr lang="en-US" dirty="0"/>
          </a:p>
          <a:p>
            <a:r>
              <a:rPr lang="en-US" dirty="0"/>
              <a:t>Jewelry</a:t>
            </a:r>
          </a:p>
        </p:txBody>
      </p:sp>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9A68C-B02C-96C0-2469-3AA41BACDB3C}"/>
            </a:ext>
          </a:extLst>
        </p:cNvPr>
        <p:cNvGrpSpPr/>
        <p:nvPr/>
      </p:nvGrpSpPr>
      <p:grpSpPr>
        <a:xfrm>
          <a:off x="0" y="0"/>
          <a:ext cx="0" cy="0"/>
          <a:chOff x="0" y="0"/>
          <a:chExt cx="0" cy="0"/>
        </a:xfrm>
      </p:grpSpPr>
      <p:sp>
        <p:nvSpPr>
          <p:cNvPr id="1031" name="Title 1">
            <a:extLst>
              <a:ext uri="{FF2B5EF4-FFF2-40B4-BE49-F238E27FC236}">
                <a16:creationId xmlns:a16="http://schemas.microsoft.com/office/drawing/2014/main" id="{9D3A1A4C-D7EF-2E2F-1C82-46083F635433}"/>
              </a:ext>
            </a:extLst>
          </p:cNvPr>
          <p:cNvSpPr>
            <a:spLocks noGrp="1"/>
          </p:cNvSpPr>
          <p:nvPr>
            <p:ph type="title"/>
          </p:nvPr>
        </p:nvSpPr>
        <p:spPr>
          <a:xfrm>
            <a:off x="608013" y="457200"/>
            <a:ext cx="3962400" cy="4114800"/>
          </a:xfrm>
        </p:spPr>
        <p:txBody>
          <a:bodyPr>
            <a:normAutofit fontScale="90000"/>
          </a:bodyPr>
          <a:lstStyle/>
          <a:p>
            <a:pPr algn="ctr"/>
            <a:r>
              <a:rPr lang="en-US" dirty="0"/>
              <a:t>At Children’s of Alabama, you can wear your own scrubs or our scrubs! Whatever color or pattern that you like! </a:t>
            </a:r>
            <a:br>
              <a:rPr lang="en-US" dirty="0"/>
            </a:br>
            <a:r>
              <a:rPr lang="en-US" dirty="0"/>
              <a:t>The staff loves it! Everyone can show their own personality </a:t>
            </a:r>
          </a:p>
        </p:txBody>
      </p:sp>
      <p:pic>
        <p:nvPicPr>
          <p:cNvPr id="1026" name="Picture 2" descr="A person and person wearing scrubs&#10;&#10;AI-generated content may be incorrect.">
            <a:extLst>
              <a:ext uri="{FF2B5EF4-FFF2-40B4-BE49-F238E27FC236}">
                <a16:creationId xmlns:a16="http://schemas.microsoft.com/office/drawing/2014/main" id="{E5D79ECC-FDA7-CAE7-F264-A36F6D0BC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8182"/>
          <a:stretch>
            <a:fillRect/>
          </a:stretch>
        </p:blipFill>
        <p:spPr bwMode="auto">
          <a:xfrm>
            <a:off x="4875213" y="685800"/>
            <a:ext cx="6705600" cy="5486400"/>
          </a:xfrm>
          <a:prstGeom prst="rect">
            <a:avLst/>
          </a:prstGeom>
          <a:noFill/>
          <a:ln w="63500">
            <a:solidFill>
              <a:schemeClr val="bg1"/>
            </a:solidFill>
            <a:miter lim="800000"/>
          </a:ln>
          <a:extLst>
            <a:ext uri="{909E8E84-426E-40DD-AFC4-6F175D3DCCD1}">
              <a14:hiddenFill xmlns:a14="http://schemas.microsoft.com/office/drawing/2010/main">
                <a:solidFill>
                  <a:srgbClr val="FFFFFF"/>
                </a:solidFill>
              </a14:hiddenFill>
            </a:ext>
          </a:extLst>
        </p:spPr>
      </p:pic>
      <p:sp>
        <p:nvSpPr>
          <p:cNvPr id="1033" name="Text Placeholder 3">
            <a:extLst>
              <a:ext uri="{FF2B5EF4-FFF2-40B4-BE49-F238E27FC236}">
                <a16:creationId xmlns:a16="http://schemas.microsoft.com/office/drawing/2014/main" id="{038622AE-F377-80E3-11E7-6CD63536338A}"/>
              </a:ext>
            </a:extLst>
          </p:cNvPr>
          <p:cNvSpPr>
            <a:spLocks noGrp="1"/>
          </p:cNvSpPr>
          <p:nvPr>
            <p:ph type="body" sz="half" idx="2"/>
          </p:nvPr>
        </p:nvSpPr>
        <p:spPr>
          <a:xfrm>
            <a:off x="836613" y="5257800"/>
            <a:ext cx="3733800" cy="914400"/>
          </a:xfrm>
        </p:spPr>
        <p:txBody>
          <a:bodyPr/>
          <a:lstStyle/>
          <a:p>
            <a:r>
              <a:rPr lang="en-US" dirty="0"/>
              <a:t>                       </a:t>
            </a:r>
            <a:r>
              <a:rPr lang="en-US" dirty="0">
                <a:highlight>
                  <a:srgbClr val="FFFF00"/>
                </a:highlight>
              </a:rPr>
              <a:t>Caution: </a:t>
            </a:r>
          </a:p>
          <a:p>
            <a:r>
              <a:rPr lang="en-US" dirty="0"/>
              <a:t>      </a:t>
            </a:r>
            <a:r>
              <a:rPr lang="en-US" dirty="0">
                <a:highlight>
                  <a:srgbClr val="FFFF00"/>
                </a:highlight>
              </a:rPr>
              <a:t>There are some guidelines!</a:t>
            </a:r>
          </a:p>
        </p:txBody>
      </p:sp>
    </p:spTree>
    <p:extLst>
      <p:ext uri="{BB962C8B-B14F-4D97-AF65-F5344CB8AC3E}">
        <p14:creationId xmlns:p14="http://schemas.microsoft.com/office/powerpoint/2010/main" val="376967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                            Laundering Instructions!</a:t>
            </a:r>
          </a:p>
        </p:txBody>
      </p:sp>
      <p:sp>
        <p:nvSpPr>
          <p:cNvPr id="4" name="TextBox 3">
            <a:extLst>
              <a:ext uri="{FF2B5EF4-FFF2-40B4-BE49-F238E27FC236}">
                <a16:creationId xmlns:a16="http://schemas.microsoft.com/office/drawing/2014/main" id="{DE62FD6C-94CA-16D6-EFDC-B8FF30A8A087}"/>
              </a:ext>
            </a:extLst>
          </p:cNvPr>
          <p:cNvSpPr txBox="1"/>
          <p:nvPr/>
        </p:nvSpPr>
        <p:spPr>
          <a:xfrm>
            <a:off x="760412" y="751344"/>
            <a:ext cx="9982200" cy="4708981"/>
          </a:xfrm>
          <a:prstGeom prst="rect">
            <a:avLst/>
          </a:prstGeom>
          <a:noFill/>
        </p:spPr>
        <p:txBody>
          <a:bodyPr wrap="square">
            <a:spAutoFit/>
          </a:bodyPr>
          <a:lstStyle/>
          <a:p>
            <a:pPr marL="91440" marR="0" algn="l"/>
            <a:r>
              <a:rPr lang="en-US" sz="2000" b="1" i="0" u="sng" dirty="0">
                <a:solidFill>
                  <a:srgbClr val="000000"/>
                </a:solidFill>
                <a:effectLst/>
                <a:latin typeface="Times New Roman" panose="02020603050405020304" pitchFamily="18" charset="0"/>
              </a:rPr>
              <a:t>Scrub attire may be home laundered by staff with the below instructions: </a:t>
            </a:r>
          </a:p>
          <a:p>
            <a:pPr marL="377190" marR="0" indent="-285750" algn="l">
              <a:buFont typeface="Arial" panose="020B0604020202020204" pitchFamily="34" charset="0"/>
              <a:buChar char="•"/>
            </a:pPr>
            <a:r>
              <a:rPr lang="en-US" sz="2000" b="0" i="0" dirty="0">
                <a:solidFill>
                  <a:srgbClr val="000000"/>
                </a:solidFill>
                <a:effectLst/>
                <a:latin typeface="Times New Roman" panose="02020603050405020304" pitchFamily="18" charset="0"/>
              </a:rPr>
              <a:t>An automatic washer and hot-air dryer is required.  </a:t>
            </a:r>
          </a:p>
          <a:p>
            <a:pPr marL="377190" marR="0" indent="-285750" algn="l">
              <a:buFont typeface="Arial" panose="020B0604020202020204" pitchFamily="34" charset="0"/>
              <a:buChar char="•"/>
            </a:pPr>
            <a:r>
              <a:rPr lang="en-US" sz="2000" b="0" i="0" dirty="0">
                <a:solidFill>
                  <a:srgbClr val="000000"/>
                </a:solidFill>
                <a:effectLst/>
                <a:latin typeface="Times New Roman" panose="02020603050405020304" pitchFamily="18" charset="0"/>
              </a:rPr>
              <a:t>Wash scrub tops, bottoms, hats and outerwear separately from other laundry.   </a:t>
            </a:r>
          </a:p>
          <a:p>
            <a:pPr marL="377190" marR="0" indent="-285750" algn="l">
              <a:buFont typeface="Arial" panose="020B0604020202020204" pitchFamily="34" charset="0"/>
              <a:buChar char="•"/>
            </a:pPr>
            <a:r>
              <a:rPr lang="en-US" sz="2000" b="0" i="0" dirty="0">
                <a:solidFill>
                  <a:srgbClr val="000000"/>
                </a:solidFill>
                <a:effectLst/>
                <a:latin typeface="Times New Roman" panose="02020603050405020304" pitchFamily="18" charset="0"/>
              </a:rPr>
              <a:t>Use the hottest water temperature setting recommended by the manufacturer to facilitate microbial kill. </a:t>
            </a:r>
          </a:p>
          <a:p>
            <a:pPr marL="377190" marR="0" indent="-285750" algn="l">
              <a:buFont typeface="Arial" panose="020B0604020202020204" pitchFamily="34" charset="0"/>
              <a:buChar char="•"/>
            </a:pPr>
            <a:r>
              <a:rPr lang="en-US" sz="2000" b="0" i="0" dirty="0">
                <a:solidFill>
                  <a:srgbClr val="000000"/>
                </a:solidFill>
                <a:effectLst/>
                <a:latin typeface="Times New Roman" panose="02020603050405020304" pitchFamily="18" charset="0"/>
              </a:rPr>
              <a:t>Detergent will be used following manufacturer's recommendations.</a:t>
            </a:r>
          </a:p>
          <a:p>
            <a:pPr marL="377190" marR="0" indent="-285750" algn="l">
              <a:buFont typeface="Arial" panose="020B0604020202020204" pitchFamily="34" charset="0"/>
              <a:buChar char="•"/>
            </a:pPr>
            <a:r>
              <a:rPr lang="en-US" sz="2000" b="0" i="0" dirty="0">
                <a:solidFill>
                  <a:srgbClr val="000000"/>
                </a:solidFill>
                <a:effectLst/>
                <a:latin typeface="Times New Roman" panose="02020603050405020304" pitchFamily="18" charset="0"/>
              </a:rPr>
              <a:t>Scrub attire (scrub tops, bottoms, hats, outerwear) will be submerged completely in the water during the entire wash and rinse cycles.  </a:t>
            </a:r>
          </a:p>
          <a:p>
            <a:pPr marL="377190" marR="0" indent="-285750" algn="l">
              <a:buFont typeface="Arial" panose="020B0604020202020204" pitchFamily="34" charset="0"/>
              <a:buChar char="•"/>
            </a:pPr>
            <a:r>
              <a:rPr lang="en-US" sz="2000" b="0" i="0" dirty="0">
                <a:solidFill>
                  <a:srgbClr val="000000"/>
                </a:solidFill>
                <a:effectLst/>
                <a:latin typeface="Times New Roman" panose="02020603050405020304" pitchFamily="18" charset="0"/>
              </a:rPr>
              <a:t>Household bleach will be used unless the manufacturer specifically recommends against the use on the scrub attire label. If bleach is contraindicated, oxidizing bleach such as those containing hydrogen peroxide will be used.</a:t>
            </a:r>
          </a:p>
          <a:p>
            <a:pPr marL="377190" marR="0" indent="-285750" algn="l">
              <a:buFont typeface="Arial" panose="020B0604020202020204" pitchFamily="34" charset="0"/>
              <a:buChar char="•"/>
            </a:pPr>
            <a:r>
              <a:rPr lang="en-US" sz="2000" b="0" i="0" dirty="0">
                <a:solidFill>
                  <a:srgbClr val="000000"/>
                </a:solidFill>
                <a:effectLst/>
                <a:latin typeface="Times New Roman" panose="02020603050405020304" pitchFamily="18" charset="0"/>
              </a:rPr>
              <a:t>After the wash cycle, clean and disinfect the washer door, handle, buttons and other surfaces.   </a:t>
            </a:r>
          </a:p>
          <a:p>
            <a:pPr marL="377190" marR="0" indent="-285750" algn="l">
              <a:buFont typeface="Arial" panose="020B0604020202020204" pitchFamily="34" charset="0"/>
              <a:buChar char="•"/>
            </a:pPr>
            <a:r>
              <a:rPr lang="en-US" sz="2000" b="0" i="0" dirty="0">
                <a:solidFill>
                  <a:srgbClr val="000000"/>
                </a:solidFill>
                <a:effectLst/>
                <a:latin typeface="Times New Roman" panose="02020603050405020304" pitchFamily="18" charset="0"/>
              </a:rPr>
              <a:t>Scrub attire will be dried in the hot-air dryer and not hung to dry. </a:t>
            </a:r>
          </a:p>
          <a:p>
            <a:pPr marL="377190" marR="0" indent="-285750" algn="l">
              <a:buFont typeface="Arial" panose="020B0604020202020204" pitchFamily="34" charset="0"/>
              <a:buChar char="•"/>
            </a:pPr>
            <a:r>
              <a:rPr lang="en-US" sz="2000" b="0" i="0" dirty="0">
                <a:solidFill>
                  <a:srgbClr val="000000"/>
                </a:solidFill>
                <a:effectLst/>
                <a:latin typeface="Times New Roman" panose="02020603050405020304" pitchFamily="18" charset="0"/>
              </a:rPr>
              <a:t>Avoid short or rapid wash cycles </a:t>
            </a:r>
          </a:p>
        </p:txBody>
      </p:sp>
    </p:spTree>
    <p:extLst>
      <p:ext uri="{BB962C8B-B14F-4D97-AF65-F5344CB8AC3E}">
        <p14:creationId xmlns:p14="http://schemas.microsoft.com/office/powerpoint/2010/main" val="424449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F7147-65EE-F1C9-97C4-9AA8B3B99EA0}"/>
              </a:ext>
            </a:extLst>
          </p:cNvPr>
          <p:cNvPicPr>
            <a:picLocks noChangeAspect="1"/>
          </p:cNvPicPr>
          <p:nvPr/>
        </p:nvPicPr>
        <p:blipFill>
          <a:blip r:embed="rId2"/>
          <a:stretch>
            <a:fillRect/>
          </a:stretch>
        </p:blipFill>
        <p:spPr>
          <a:xfrm>
            <a:off x="120650" y="546660"/>
            <a:ext cx="11947525" cy="5764681"/>
          </a:xfrm>
          <a:prstGeom prst="rect">
            <a:avLst/>
          </a:prstGeom>
          <a:noFill/>
        </p:spPr>
      </p:pic>
    </p:spTree>
    <p:extLst>
      <p:ext uri="{BB962C8B-B14F-4D97-AF65-F5344CB8AC3E}">
        <p14:creationId xmlns:p14="http://schemas.microsoft.com/office/powerpoint/2010/main" val="376375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3D4E07-E786-DB71-B950-302271CB062A}"/>
              </a:ext>
            </a:extLst>
          </p:cNvPr>
          <p:cNvPicPr>
            <a:picLocks noChangeAspect="1"/>
          </p:cNvPicPr>
          <p:nvPr/>
        </p:nvPicPr>
        <p:blipFill>
          <a:blip r:embed="rId2"/>
          <a:stretch>
            <a:fillRect/>
          </a:stretch>
        </p:blipFill>
        <p:spPr>
          <a:xfrm>
            <a:off x="1241361" y="68263"/>
            <a:ext cx="9706102" cy="6721475"/>
          </a:xfrm>
          <a:prstGeom prst="rect">
            <a:avLst/>
          </a:prstGeom>
          <a:noFill/>
        </p:spPr>
      </p:pic>
    </p:spTree>
    <p:extLst>
      <p:ext uri="{BB962C8B-B14F-4D97-AF65-F5344CB8AC3E}">
        <p14:creationId xmlns:p14="http://schemas.microsoft.com/office/powerpoint/2010/main" val="374560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92AB66-4577-C9A4-A09F-497D919CCDBC}"/>
              </a:ext>
            </a:extLst>
          </p:cNvPr>
          <p:cNvPicPr>
            <a:picLocks noChangeAspect="1"/>
          </p:cNvPicPr>
          <p:nvPr/>
        </p:nvPicPr>
        <p:blipFill>
          <a:blip r:embed="rId2"/>
          <a:stretch>
            <a:fillRect/>
          </a:stretch>
        </p:blipFill>
        <p:spPr>
          <a:xfrm>
            <a:off x="608013" y="5105399"/>
            <a:ext cx="10971372" cy="1066800"/>
          </a:xfrm>
          <a:prstGeom prst="rect">
            <a:avLst/>
          </a:prstGeom>
        </p:spPr>
      </p:pic>
      <p:sp>
        <p:nvSpPr>
          <p:cNvPr id="3" name="TextBox 2">
            <a:extLst>
              <a:ext uri="{FF2B5EF4-FFF2-40B4-BE49-F238E27FC236}">
                <a16:creationId xmlns:a16="http://schemas.microsoft.com/office/drawing/2014/main" id="{8854CE31-DEC5-8E0B-A721-EBE324208736}"/>
              </a:ext>
            </a:extLst>
          </p:cNvPr>
          <p:cNvSpPr txBox="1"/>
          <p:nvPr/>
        </p:nvSpPr>
        <p:spPr>
          <a:xfrm>
            <a:off x="303212" y="685801"/>
            <a:ext cx="8838502" cy="5201424"/>
          </a:xfrm>
          <a:prstGeom prst="rect">
            <a:avLst/>
          </a:prstGeom>
          <a:noFill/>
        </p:spPr>
        <p:txBody>
          <a:bodyPr wrap="square">
            <a:spAutoFit/>
          </a:bodyPr>
          <a:lstStyle/>
          <a:p>
            <a:pPr marL="742950" marR="0" lvl="1" indent="-285750" algn="l">
              <a:buFont typeface="+mj-lt"/>
              <a:buAutoNum type="arabicPeriod"/>
            </a:pPr>
            <a:endParaRPr lang="en-US" sz="1200" b="0" i="0" dirty="0">
              <a:solidFill>
                <a:srgbClr val="000000"/>
              </a:solidFill>
              <a:effectLst/>
              <a:latin typeface="Times New Roman" panose="02020603050405020304" pitchFamily="18" charset="0"/>
            </a:endParaRPr>
          </a:p>
          <a:p>
            <a:pPr marL="742950" marR="0" lvl="1" indent="-285750" algn="l">
              <a:buFont typeface="+mj-lt"/>
              <a:buAutoNum type="arabicPeriod"/>
            </a:pPr>
            <a:r>
              <a:rPr lang="en-US" sz="2000" b="1" u="sng" dirty="0">
                <a:solidFill>
                  <a:srgbClr val="000000"/>
                </a:solidFill>
                <a:latin typeface="Times New Roman" panose="02020603050405020304" pitchFamily="18" charset="0"/>
              </a:rPr>
              <a:t>Nails &amp; Nail Adornment</a:t>
            </a:r>
            <a:r>
              <a:rPr lang="en-US" sz="1200" dirty="0">
                <a:solidFill>
                  <a:srgbClr val="000000"/>
                </a:solidFill>
                <a:latin typeface="Times New Roman" panose="02020603050405020304" pitchFamily="18" charset="0"/>
              </a:rPr>
              <a:t>: </a:t>
            </a:r>
            <a:r>
              <a:rPr lang="en-US" sz="2000" b="0" i="0" dirty="0">
                <a:solidFill>
                  <a:srgbClr val="000000"/>
                </a:solidFill>
                <a:effectLst/>
                <a:latin typeface="Times New Roman" panose="02020603050405020304" pitchFamily="18" charset="0"/>
              </a:rPr>
              <a:t>Nails must be kept clean, short, and trimmed. Artificial nails/nail tips, nail polish and other nail decorations are not allowed by SCRUBBED personnel: this includes all providers, Dental Assistants, Scrub Techs, RN Scrubs. </a:t>
            </a:r>
          </a:p>
          <a:p>
            <a:pPr marL="742950" marR="0" lvl="1" indent="-285750" algn="l">
              <a:buFont typeface="+mj-lt"/>
              <a:buAutoNum type="arabicPeriod"/>
            </a:pPr>
            <a:r>
              <a:rPr lang="en-US" sz="2000" b="1" u="sng" dirty="0">
                <a:solidFill>
                  <a:srgbClr val="000000"/>
                </a:solidFill>
                <a:latin typeface="Times New Roman" panose="02020603050405020304" pitchFamily="18" charset="0"/>
              </a:rPr>
              <a:t>Footwear</a:t>
            </a:r>
            <a:r>
              <a:rPr lang="en-US" sz="2000" u="sng" dirty="0">
                <a:solidFill>
                  <a:srgbClr val="000000"/>
                </a:solidFill>
                <a:latin typeface="Times New Roman" panose="02020603050405020304" pitchFamily="18" charset="0"/>
              </a:rPr>
              <a:t>: </a:t>
            </a:r>
            <a:r>
              <a:rPr lang="en-US" sz="2000" i="0" dirty="0">
                <a:solidFill>
                  <a:srgbClr val="000000"/>
                </a:solidFill>
                <a:effectLst/>
                <a:latin typeface="Times New Roman" panose="02020603050405020304" pitchFamily="18" charset="0"/>
              </a:rPr>
              <a:t>We ask that you dedicate a pair of clean, comfortable shoes to the O.R. Wear shoe covers if you expect excessive blood or body fluids. Keep them clean after visits. </a:t>
            </a:r>
          </a:p>
          <a:p>
            <a:pPr marL="742950" marR="0" lvl="1" indent="-285750" algn="l">
              <a:buFont typeface="+mj-lt"/>
              <a:buAutoNum type="arabicPeriod"/>
            </a:pPr>
            <a:r>
              <a:rPr lang="en-US" sz="2000" b="1" u="sng" dirty="0">
                <a:solidFill>
                  <a:srgbClr val="000000"/>
                </a:solidFill>
                <a:latin typeface="Times New Roman" panose="02020603050405020304" pitchFamily="18" charset="0"/>
              </a:rPr>
              <a:t>Hair/Head</a:t>
            </a:r>
            <a:r>
              <a:rPr lang="en-US" sz="1600" b="1" u="sng" dirty="0">
                <a:solidFill>
                  <a:srgbClr val="000000"/>
                </a:solidFill>
                <a:latin typeface="Times New Roman" panose="02020603050405020304" pitchFamily="18" charset="0"/>
              </a:rPr>
              <a:t>: </a:t>
            </a:r>
            <a:r>
              <a:rPr lang="en-US" sz="2000" dirty="0">
                <a:solidFill>
                  <a:srgbClr val="000000"/>
                </a:solidFill>
                <a:latin typeface="Times New Roman" panose="02020603050405020304" pitchFamily="18" charset="0"/>
              </a:rPr>
              <a:t>Hair should be clean and covered behind the red line. All facial hair should be covered, reusable hats are treated like your scrubs: one use and then laundered according to policy. Wear eye protection while scrubbed in at all times. </a:t>
            </a:r>
          </a:p>
          <a:p>
            <a:pPr marL="742950" marR="0" lvl="1" indent="-285750" algn="l">
              <a:buFont typeface="+mj-lt"/>
              <a:buAutoNum type="arabicPeriod"/>
            </a:pPr>
            <a:r>
              <a:rPr lang="en-US" sz="2000" b="1" u="sng" dirty="0">
                <a:solidFill>
                  <a:srgbClr val="000000"/>
                </a:solidFill>
                <a:latin typeface="Times New Roman" panose="02020603050405020304" pitchFamily="18" charset="0"/>
              </a:rPr>
              <a:t>Jewelry</a:t>
            </a:r>
            <a:r>
              <a:rPr lang="en-US" sz="2000" b="1" dirty="0">
                <a:solidFill>
                  <a:srgbClr val="000000"/>
                </a:solidFill>
                <a:latin typeface="Times New Roman" panose="02020603050405020304" pitchFamily="18" charset="0"/>
              </a:rPr>
              <a:t>:</a:t>
            </a:r>
            <a:r>
              <a:rPr lang="en-US" sz="2000" dirty="0">
                <a:solidFill>
                  <a:srgbClr val="000000"/>
                </a:solidFill>
                <a:latin typeface="Times New Roman" panose="02020603050405020304" pitchFamily="18" charset="0"/>
              </a:rPr>
              <a:t> If you are in a scrub role, dental assisting-no jewelry on hands and arms. No watches, bracelets, rings. Only stud earrings should be worn and covered by your head cover.   </a:t>
            </a:r>
            <a:endParaRPr lang="en-US" sz="2000" i="0" dirty="0">
              <a:solidFill>
                <a:srgbClr val="000000"/>
              </a:solidFill>
              <a:effectLst/>
              <a:latin typeface="Times New Roman" panose="02020603050405020304" pitchFamily="18" charset="0"/>
            </a:endParaRPr>
          </a:p>
          <a:p>
            <a:pPr>
              <a:buNone/>
            </a:pPr>
            <a:br>
              <a:rPr lang="en-US" sz="2000" dirty="0"/>
            </a:br>
            <a:endParaRPr lang="en-US" sz="2000" dirty="0"/>
          </a:p>
        </p:txBody>
      </p:sp>
    </p:spTree>
    <p:extLst>
      <p:ext uri="{BB962C8B-B14F-4D97-AF65-F5344CB8AC3E}">
        <p14:creationId xmlns:p14="http://schemas.microsoft.com/office/powerpoint/2010/main" val="124561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70743-0507-71DC-7108-8BE41FB9233C}"/>
              </a:ext>
            </a:extLst>
          </p:cNvPr>
          <p:cNvSpPr>
            <a:spLocks noGrp="1"/>
          </p:cNvSpPr>
          <p:nvPr>
            <p:ph type="title"/>
          </p:nvPr>
        </p:nvSpPr>
        <p:spPr/>
        <p:txBody>
          <a:bodyPr/>
          <a:lstStyle/>
          <a:p>
            <a:r>
              <a:rPr lang="en-US" dirty="0"/>
              <a:t>Protect your </a:t>
            </a:r>
            <a:r>
              <a:rPr lang="en-US" u="sng" dirty="0"/>
              <a:t>patient</a:t>
            </a:r>
            <a:r>
              <a:rPr lang="en-US" dirty="0"/>
              <a:t>, </a:t>
            </a:r>
            <a:r>
              <a:rPr lang="en-US" u="sng" dirty="0"/>
              <a:t>your self </a:t>
            </a:r>
            <a:r>
              <a:rPr lang="en-US" dirty="0"/>
              <a:t>&amp; </a:t>
            </a:r>
            <a:r>
              <a:rPr lang="en-US" u="sng" dirty="0"/>
              <a:t>your family!</a:t>
            </a:r>
            <a:r>
              <a:rPr lang="en-US" dirty="0"/>
              <a:t> </a:t>
            </a:r>
          </a:p>
        </p:txBody>
      </p:sp>
      <p:sp>
        <p:nvSpPr>
          <p:cNvPr id="4" name="TextBox 3">
            <a:extLst>
              <a:ext uri="{FF2B5EF4-FFF2-40B4-BE49-F238E27FC236}">
                <a16:creationId xmlns:a16="http://schemas.microsoft.com/office/drawing/2014/main" id="{A90E2D10-20C6-595A-D9FD-7EAC794920D1}"/>
              </a:ext>
            </a:extLst>
          </p:cNvPr>
          <p:cNvSpPr txBox="1"/>
          <p:nvPr/>
        </p:nvSpPr>
        <p:spPr>
          <a:xfrm>
            <a:off x="303213" y="304800"/>
            <a:ext cx="11277600" cy="5254452"/>
          </a:xfrm>
          <a:prstGeom prst="rect">
            <a:avLst/>
          </a:prstGeom>
          <a:noFill/>
        </p:spPr>
        <p:txBody>
          <a:bodyPr wrap="square">
            <a:spAutoFit/>
          </a:bodyPr>
          <a:lstStyle/>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If you ever become soiled with a substantial amount of body fluid, we have a process for taking care of your scrubs. Please reach out to us-we will give you a pair of our scrubs to change into and take your scrubs to have them laundered. </a:t>
            </a:r>
          </a:p>
          <a:p>
            <a:pPr marL="0" marR="0">
              <a:lnSpc>
                <a:spcPct val="115000"/>
              </a:lnSpc>
              <a:spcAft>
                <a:spcPts val="80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These processes are to provide a safe environment for our patients and surgical services team members. </a:t>
            </a:r>
          </a:p>
          <a:p>
            <a:pPr marL="0" marR="0">
              <a:lnSpc>
                <a:spcPct val="115000"/>
              </a:lnSpc>
              <a:spcAft>
                <a:spcPts val="800"/>
              </a:spcAft>
              <a:buNone/>
            </a:pPr>
            <a:r>
              <a:rPr lang="en-US" b="1" kern="100" dirty="0">
                <a:latin typeface="Aptos" panose="020B0004020202020204" pitchFamily="34" charset="0"/>
                <a:ea typeface="Aptos" panose="020B0004020202020204" pitchFamily="34" charset="0"/>
                <a:cs typeface="Times New Roman" panose="02020603050405020304" pitchFamily="18" charset="0"/>
              </a:rPr>
              <a:t>We want our staff to bring as little contamination into our O.R.s as possible and take as little contamination home as possible. </a:t>
            </a:r>
          </a:p>
          <a:p>
            <a:pPr marL="0" marR="0">
              <a:lnSpc>
                <a:spcPct val="115000"/>
              </a:lnSpc>
              <a:spcAft>
                <a:spcPts val="800"/>
              </a:spcAft>
              <a:buNone/>
            </a:pPr>
            <a:r>
              <a:rPr lang="en-US" b="1" kern="100" dirty="0">
                <a:latin typeface="Aptos" panose="020B0004020202020204" pitchFamily="34" charset="0"/>
                <a:ea typeface="Aptos" panose="020B0004020202020204" pitchFamily="34" charset="0"/>
                <a:cs typeface="Times New Roman" panose="02020603050405020304" pitchFamily="18" charset="0"/>
              </a:rPr>
              <a:t>Please don’t be offended if we ask questions about your attire-we may need to know if its suitable for our environment. We may have to inspect the materials used in making them. </a:t>
            </a:r>
          </a:p>
          <a:p>
            <a:pPr marL="0" marR="0">
              <a:lnSpc>
                <a:spcPct val="115000"/>
              </a:lnSpc>
              <a:spcAft>
                <a:spcPts val="800"/>
              </a:spcAft>
              <a:buNone/>
            </a:pPr>
            <a:r>
              <a:rPr lang="en-US" b="1" kern="100" dirty="0">
                <a:latin typeface="Aptos" panose="020B0004020202020204" pitchFamily="34" charset="0"/>
                <a:ea typeface="Aptos" panose="020B0004020202020204" pitchFamily="34" charset="0"/>
                <a:cs typeface="Times New Roman" panose="02020603050405020304" pitchFamily="18" charset="0"/>
              </a:rPr>
              <a:t>All persons entering the semi-restricted, restricted or procedural areas are required to wear approved surgical attire that is lint free.  No fleece, flannel or 100% cotton should not be worn in these areas. </a:t>
            </a:r>
          </a:p>
          <a:p>
            <a:pPr marL="0" marR="0">
              <a:lnSpc>
                <a:spcPct val="115000"/>
              </a:lnSpc>
              <a:spcAft>
                <a:spcPts val="800"/>
              </a:spcAft>
              <a:buNone/>
            </a:pPr>
            <a:r>
              <a:rPr lang="en-US" b="1" kern="100" dirty="0">
                <a:latin typeface="Aptos" panose="020B0004020202020204" pitchFamily="34" charset="0"/>
                <a:ea typeface="Aptos" panose="020B0004020202020204" pitchFamily="34" charset="0"/>
                <a:cs typeface="Times New Roman" panose="02020603050405020304" pitchFamily="18" charset="0"/>
              </a:rPr>
              <a:t>If you have any questions please reach out to your Team Leaders, Debbie Randau, Martin Kircus or Chrissy Evans!   </a:t>
            </a:r>
          </a:p>
          <a:p>
            <a:pPr marL="0" marR="0">
              <a:lnSpc>
                <a:spcPct val="115000"/>
              </a:lnSpc>
              <a:spcAft>
                <a:spcPts val="800"/>
              </a:spcAft>
              <a:buNone/>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buNone/>
            </a:pPr>
            <a:r>
              <a:rPr lang="en-US" b="1" kern="100" dirty="0">
                <a:latin typeface="Aptos" panose="020B0004020202020204" pitchFamily="34" charset="0"/>
                <a:ea typeface="Aptos" panose="020B0004020202020204" pitchFamily="34" charset="0"/>
                <a:cs typeface="Times New Roman" panose="02020603050405020304" pitchFamily="18" charset="0"/>
              </a:rPr>
              <a:t>Thank you for your cooperation and your time today!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7404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5721D91-6153-D849-B4A7-81723D820FB4}"/>
              </a:ext>
            </a:extLst>
          </p:cNvPr>
          <p:cNvSpPr>
            <a:spLocks noGrp="1"/>
          </p:cNvSpPr>
          <p:nvPr>
            <p:ph type="title"/>
          </p:nvPr>
        </p:nvSpPr>
        <p:spPr>
          <a:xfrm>
            <a:off x="609441" y="5105400"/>
            <a:ext cx="10971372" cy="1066800"/>
          </a:xfrm>
        </p:spPr>
        <p:txBody>
          <a:bodyPr anchor="b">
            <a:noAutofit/>
          </a:bodyPr>
          <a:lstStyle/>
          <a:p>
            <a:r>
              <a:rPr lang="en-US" sz="2400" b="1" u="sng" dirty="0"/>
              <a:t>Remember:</a:t>
            </a:r>
            <a:r>
              <a:rPr lang="en-US" sz="2400" dirty="0"/>
              <a:t> </a:t>
            </a:r>
            <a:br>
              <a:rPr lang="en-US" sz="2400" dirty="0"/>
            </a:br>
            <a:r>
              <a:rPr lang="en-US" sz="2400" dirty="0"/>
              <a:t>We all work under the same policies, procedures, Joint Commission Standards, Regulations &amp; Expectations: Neurosurgery, Orthopedics, General, Eyes, Plastic, OMFS, Dental, Transplant, Urology, GI, IR and GI! We are in this together. </a:t>
            </a:r>
          </a:p>
        </p:txBody>
      </p:sp>
      <p:pic>
        <p:nvPicPr>
          <p:cNvPr id="6" name="Picture 5">
            <a:extLst>
              <a:ext uri="{FF2B5EF4-FFF2-40B4-BE49-F238E27FC236}">
                <a16:creationId xmlns:a16="http://schemas.microsoft.com/office/drawing/2014/main" id="{87886C48-C887-65BD-653C-FC4E0C31284D}"/>
              </a:ext>
            </a:extLst>
          </p:cNvPr>
          <p:cNvPicPr>
            <a:picLocks noChangeAspect="1"/>
          </p:cNvPicPr>
          <p:nvPr/>
        </p:nvPicPr>
        <p:blipFill>
          <a:blip r:embed="rId2"/>
          <a:srcRect t="21571" r="2" b="37800"/>
          <a:stretch>
            <a:fillRect/>
          </a:stretch>
        </p:blipFill>
        <p:spPr>
          <a:xfrm>
            <a:off x="1293813" y="685800"/>
            <a:ext cx="10287000" cy="4190999"/>
          </a:xfrm>
          <a:prstGeom prst="rect">
            <a:avLst/>
          </a:prstGeom>
          <a:noFill/>
        </p:spPr>
      </p:pic>
    </p:spTree>
    <p:extLst>
      <p:ext uri="{BB962C8B-B14F-4D97-AF65-F5344CB8AC3E}">
        <p14:creationId xmlns:p14="http://schemas.microsoft.com/office/powerpoint/2010/main" val="279898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rketing 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extLst>
    <a:ext uri="{05A4C25C-085E-4340-85A3-A5531E510DB2}">
      <thm15:themeFamily xmlns:thm15="http://schemas.microsoft.com/office/thememl/2012/main" name="Business marketing glass cube presentation (widescreen).potx" id="{454792B9-F7C6-4CDD-89A0-89451A081408}" vid="{E847D748-0CA0-4BC8-838F-3216ECA80016}"/>
    </a:ext>
  </a:ext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marketing glass cube presentation (widescreen)</Template>
  <TotalTime>1278</TotalTime>
  <Words>686</Words>
  <Application>Microsoft Office PowerPoint</Application>
  <PresentationFormat>Custom</PresentationFormat>
  <Paragraphs>41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Corbel</vt:lpstr>
      <vt:lpstr>Times New Roman</vt:lpstr>
      <vt:lpstr>Marketing 16x9</vt:lpstr>
      <vt:lpstr>Surgical Attire</vt:lpstr>
      <vt:lpstr>What “YOU” Wear is Very Important!</vt:lpstr>
      <vt:lpstr>At Children’s of Alabama, you can wear your own scrubs or our scrubs! Whatever color or pattern that you like!  The staff loves it! Everyone can show their own personality </vt:lpstr>
      <vt:lpstr>                            Laundering Instructions!</vt:lpstr>
      <vt:lpstr>PowerPoint Presentation</vt:lpstr>
      <vt:lpstr>PowerPoint Presentation</vt:lpstr>
      <vt:lpstr>PowerPoint Presentation</vt:lpstr>
      <vt:lpstr>Protect your patient, your self &amp; your family! </vt:lpstr>
      <vt:lpstr>Remember:  We all work under the same policies, procedures, Joint Commission Standards, Regulations &amp; Expectations: Neurosurgery, Orthopedics, General, Eyes, Plastic, OMFS, Dental, Transplant, Urology, GI, IR and GI! We are in this together. </vt:lpstr>
    </vt:vector>
  </TitlesOfParts>
  <Company>Childrens of Alabama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Kircus</dc:creator>
  <cp:lastModifiedBy>Martin Kircus</cp:lastModifiedBy>
  <cp:revision>3</cp:revision>
  <dcterms:created xsi:type="dcterms:W3CDTF">2025-11-05T17:49:23Z</dcterms:created>
  <dcterms:modified xsi:type="dcterms:W3CDTF">2025-11-06T15:07:58Z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