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57" r:id="rId2"/>
    <p:sldId id="281" r:id="rId3"/>
    <p:sldId id="282" r:id="rId4"/>
    <p:sldId id="289" r:id="rId5"/>
    <p:sldId id="283" r:id="rId6"/>
    <p:sldId id="284" r:id="rId7"/>
    <p:sldId id="285" r:id="rId8"/>
    <p:sldId id="286" r:id="rId9"/>
    <p:sldId id="287" r:id="rId10"/>
    <p:sldId id="288" r:id="rId11"/>
    <p:sldId id="291" r:id="rId12"/>
    <p:sldId id="292" r:id="rId13"/>
    <p:sldId id="293" r:id="rId14"/>
    <p:sldId id="294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89F40-4B64-4B76-AC3B-98DB5DF4B270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7E6A1-E878-481E-8253-1A22C515D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7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61CC-2EAE-FA73-A306-5529CC391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D1A84-606D-5ABD-72D1-8AB7D8F1A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6053-89BE-E1C3-A867-5772ED9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974-5718-4F53-A619-80A0EB5F2C6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4DCFF-A1FD-21F7-C7A1-88066572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58F16-2F37-AD56-D835-81B02608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545A-BD81-4C3D-AABB-A7574274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6855-4132-6E80-CD4B-770BCF8F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79812-9628-0E8E-9F19-B952D8DE2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6945A-9B2E-DAF3-8CE9-581809C8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974-5718-4F53-A619-80A0EB5F2C6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0D7D9-E73C-A193-DEC7-5EC8BA54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AE7DB-9C0D-AED1-0272-445248BB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545A-BD81-4C3D-AABB-A7574274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3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50334A-605D-6B9E-D603-DDEEF98EC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F7F57-C273-C4D2-16CF-29C1E2226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842E9-299A-0A89-C927-45E50CB9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974-5718-4F53-A619-80A0EB5F2C6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48BF2-5E99-F686-AC05-F582B284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E82A7-A2D2-F38B-460E-FBC011462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545A-BD81-4C3D-AABB-A7574274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83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343BBF-5896-492F-B293-DE44DE831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00127" y="5095875"/>
            <a:ext cx="4991747" cy="1762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BC4C36-9C93-4585-BF64-797C379471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0 h 5924550"/>
              <a:gd name="connsiteX1" fmla="*/ 11258550 w 11258550"/>
              <a:gd name="connsiteY1" fmla="*/ 0 h 5924550"/>
              <a:gd name="connsiteX2" fmla="*/ 11258550 w 11258550"/>
              <a:gd name="connsiteY2" fmla="*/ 5924550 h 5924550"/>
              <a:gd name="connsiteX3" fmla="*/ 8125149 w 11258550"/>
              <a:gd name="connsiteY3" fmla="*/ 5924550 h 5924550"/>
              <a:gd name="connsiteX4" fmla="*/ 8125149 w 11258550"/>
              <a:gd name="connsiteY4" fmla="*/ 4629150 h 5924550"/>
              <a:gd name="connsiteX5" fmla="*/ 3133402 w 11258550"/>
              <a:gd name="connsiteY5" fmla="*/ 4629150 h 5924550"/>
              <a:gd name="connsiteX6" fmla="*/ 3133402 w 11258550"/>
              <a:gd name="connsiteY6" fmla="*/ 5924550 h 5924550"/>
              <a:gd name="connsiteX7" fmla="*/ 0 w 11258550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0"/>
                </a:moveTo>
                <a:lnTo>
                  <a:pt x="11258550" y="0"/>
                </a:lnTo>
                <a:lnTo>
                  <a:pt x="11258550" y="5924550"/>
                </a:lnTo>
                <a:lnTo>
                  <a:pt x="8125149" y="5924550"/>
                </a:lnTo>
                <a:lnTo>
                  <a:pt x="8125149" y="4629150"/>
                </a:lnTo>
                <a:lnTo>
                  <a:pt x="3133402" y="4629150"/>
                </a:lnTo>
                <a:lnTo>
                  <a:pt x="3133402" y="5924550"/>
                </a:lnTo>
                <a:lnTo>
                  <a:pt x="0" y="5924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49D11F-03B6-400D-94E7-177EEBC5C7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0921" y="6176266"/>
            <a:ext cx="4270159" cy="339247"/>
          </a:xfrm>
        </p:spPr>
        <p:txBody>
          <a:bodyPr>
            <a:noAutofit/>
          </a:bodyPr>
          <a:lstStyle>
            <a:lvl1pPr marL="0" indent="0" algn="ctr">
              <a:buNone/>
              <a:defRPr sz="2000" spc="1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C86F7-04B1-4F1F-B4FB-8A3C27936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940" y="5489855"/>
            <a:ext cx="4270248" cy="640080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000" cap="all" baseline="0">
                <a:ln w="19050">
                  <a:solidFill>
                    <a:schemeClr val="accent6"/>
                  </a:solidFill>
                </a:ln>
                <a:noFill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2462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6E7A44-0539-4C8E-ABEB-E56B131C4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9326" y="2152651"/>
            <a:ext cx="6162674" cy="29098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0CB7D0-0851-45AD-932F-0A0BD59CCB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466726"/>
            <a:ext cx="6848474" cy="6391274"/>
          </a:xfrm>
          <a:custGeom>
            <a:avLst/>
            <a:gdLst>
              <a:gd name="connsiteX0" fmla="*/ 0 w 6848474"/>
              <a:gd name="connsiteY0" fmla="*/ 0 h 6391274"/>
              <a:gd name="connsiteX1" fmla="*/ 6848474 w 6848474"/>
              <a:gd name="connsiteY1" fmla="*/ 0 h 6391274"/>
              <a:gd name="connsiteX2" fmla="*/ 6848474 w 6848474"/>
              <a:gd name="connsiteY2" fmla="*/ 1685925 h 6391274"/>
              <a:gd name="connsiteX3" fmla="*/ 6029325 w 6848474"/>
              <a:gd name="connsiteY3" fmla="*/ 1685925 h 6391274"/>
              <a:gd name="connsiteX4" fmla="*/ 6029325 w 6848474"/>
              <a:gd name="connsiteY4" fmla="*/ 4595813 h 6391274"/>
              <a:gd name="connsiteX5" fmla="*/ 6848474 w 6848474"/>
              <a:gd name="connsiteY5" fmla="*/ 4595813 h 6391274"/>
              <a:gd name="connsiteX6" fmla="*/ 6848474 w 6848474"/>
              <a:gd name="connsiteY6" fmla="*/ 6391274 h 6391274"/>
              <a:gd name="connsiteX7" fmla="*/ 0 w 6848474"/>
              <a:gd name="connsiteY7" fmla="*/ 6391274 h 639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474" h="6391274">
                <a:moveTo>
                  <a:pt x="0" y="0"/>
                </a:moveTo>
                <a:lnTo>
                  <a:pt x="6848474" y="0"/>
                </a:lnTo>
                <a:lnTo>
                  <a:pt x="6848474" y="1685925"/>
                </a:lnTo>
                <a:lnTo>
                  <a:pt x="6029325" y="1685925"/>
                </a:lnTo>
                <a:lnTo>
                  <a:pt x="6029325" y="4595813"/>
                </a:lnTo>
                <a:lnTo>
                  <a:pt x="6848474" y="4595813"/>
                </a:lnTo>
                <a:lnTo>
                  <a:pt x="6848474" y="6391274"/>
                </a:lnTo>
                <a:lnTo>
                  <a:pt x="0" y="63912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C0B0C-9F99-4C31-993B-EB072ABA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2CDF4-F0E3-4D07-89C6-5ABCCDDD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DA5F-715E-4514-9476-437B3EB0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D38E0F-D52F-4777-9D68-D30CB3B8C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4625" y="2624137"/>
            <a:ext cx="5172075" cy="2033588"/>
          </a:xfr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6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083E92-8775-41F5-A992-0786A4081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272" y="671808"/>
            <a:ext cx="3661528" cy="63919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21348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FB87B-D4AD-42B4-8993-D5BD0311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DA0E7-08C2-442E-A8B3-F1218B69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842E0-2E48-4C5C-9EC5-429BF2DA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3808EC-BC22-46D4-895E-0A67F6EE1907}"/>
              </a:ext>
            </a:extLst>
          </p:cNvPr>
          <p:cNvSpPr/>
          <p:nvPr userDrawn="1"/>
        </p:nvSpPr>
        <p:spPr>
          <a:xfrm>
            <a:off x="9393543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83E2FE-F5EA-4C43-BC5B-23330B11D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8333552" y="3930709"/>
            <a:ext cx="3975244" cy="9965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93969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0A3F71-78A0-4742-B701-4A1489F5A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69108"/>
            <a:ext cx="4243755" cy="2077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B7E97A-4B46-429D-80E3-5A2E689EFA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75" y="466724"/>
            <a:ext cx="9191625" cy="6391275"/>
          </a:xfrm>
          <a:custGeom>
            <a:avLst/>
            <a:gdLst>
              <a:gd name="connsiteX0" fmla="*/ 0 w 9191625"/>
              <a:gd name="connsiteY0" fmla="*/ 0 h 6391275"/>
              <a:gd name="connsiteX1" fmla="*/ 9191625 w 9191625"/>
              <a:gd name="connsiteY1" fmla="*/ 0 h 6391275"/>
              <a:gd name="connsiteX2" fmla="*/ 9191625 w 9191625"/>
              <a:gd name="connsiteY2" fmla="*/ 6391275 h 6391275"/>
              <a:gd name="connsiteX3" fmla="*/ 0 w 9191625"/>
              <a:gd name="connsiteY3" fmla="*/ 6391275 h 6391275"/>
              <a:gd name="connsiteX4" fmla="*/ 0 w 9191625"/>
              <a:gd name="connsiteY4" fmla="*/ 4779506 h 6391275"/>
              <a:gd name="connsiteX5" fmla="*/ 1243380 w 9191625"/>
              <a:gd name="connsiteY5" fmla="*/ 4779506 h 6391275"/>
              <a:gd name="connsiteX6" fmla="*/ 1243380 w 9191625"/>
              <a:gd name="connsiteY6" fmla="*/ 2702384 h 6391275"/>
              <a:gd name="connsiteX7" fmla="*/ 0 w 9191625"/>
              <a:gd name="connsiteY7" fmla="*/ 2702384 h 639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1625" h="6391275">
                <a:moveTo>
                  <a:pt x="0" y="0"/>
                </a:moveTo>
                <a:lnTo>
                  <a:pt x="9191625" y="0"/>
                </a:lnTo>
                <a:lnTo>
                  <a:pt x="9191625" y="6391275"/>
                </a:lnTo>
                <a:lnTo>
                  <a:pt x="0" y="6391275"/>
                </a:lnTo>
                <a:lnTo>
                  <a:pt x="0" y="4779506"/>
                </a:lnTo>
                <a:lnTo>
                  <a:pt x="1243380" y="4779506"/>
                </a:lnTo>
                <a:lnTo>
                  <a:pt x="1243380" y="2702384"/>
                </a:lnTo>
                <a:lnTo>
                  <a:pt x="0" y="270238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9D5F7-4F29-467D-8261-4E075BB2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C6787-293A-4CC2-A2D2-E2881CC6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1C36F-4448-4279-8552-28C42ECE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CB8AC8A-361C-4A01-AEB1-112BEAC48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133" y="3384898"/>
            <a:ext cx="3519487" cy="15883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47092-EAA4-4108-A528-108AD1F96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518" y="2211168"/>
            <a:ext cx="5829300" cy="6620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6657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8D90-6257-FFD9-8262-B9952090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4A130-19C2-8DAA-6924-B357EB81B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CCD7A-44C8-9CEB-177D-014C88B8D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974-5718-4F53-A619-80A0EB5F2C6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EC658-35D7-A0F0-4D9B-FD5CC1B1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2C0EA-8BF9-668B-F0FA-41B204D0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545A-BD81-4C3D-AABB-A7574274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3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FF5E-711D-F97E-46FA-B306C1EF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A801F-E6D9-62A6-5EBA-8C390BD35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C4F28-C953-E1E4-5C02-C327DA5A8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974-5718-4F53-A619-80A0EB5F2C6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54AA8-AA31-314B-701A-865F22A2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B682F-7144-8C5B-F141-DD81FB6C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545A-BD81-4C3D-AABB-A7574274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1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C007-78EC-6D50-0E95-77150B1A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71883-5236-2925-87AB-97B171F9F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BEF36-B8FB-24D5-0367-342D7E9C1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039EA-9D92-BEA5-B9FF-831AA6C3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974-5718-4F53-A619-80A0EB5F2C6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DCE17-FF02-6FCB-FA1F-F88B3630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411BA-0C7B-0966-22DB-DABA8944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545A-BD81-4C3D-AABB-A7574274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9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B7DC-ECA9-6559-6A63-556D0BCD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87E9D-4778-CCA6-FC60-04330DC9D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15ADC-B2E2-3BC9-FB2D-933933DCF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34886-8EDE-9DD6-A685-C2F994109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799C12-9B99-130F-5822-DB667F07C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EFD5BE-46F1-7861-8A22-D6C491EB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974-5718-4F53-A619-80A0EB5F2C6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54F32-76B3-A4B8-C948-ED3F3AF1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BEEBB-AF3A-26D9-C6A6-3698F2D3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545A-BD81-4C3D-AABB-A7574274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1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7F97-6A55-A8B8-9A91-248CF5A19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DC44E-6A7A-88A0-9F6D-763422D4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974-5718-4F53-A619-80A0EB5F2C6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EC0B1-43C5-08FC-439C-72F88C1F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27E8D-3807-56CA-A6A7-0DC25059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545A-BD81-4C3D-AABB-A7574274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7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B2F538-D053-CDC1-2811-9BB1DF93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974-5718-4F53-A619-80A0EB5F2C6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4AC11-4199-8271-3B29-A0184FC4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3F4D6-7D64-1FA0-AA67-1EF705DB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545A-BD81-4C3D-AABB-A7574274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2AE8-E746-7AF6-12E1-579C711E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5B903-BC5D-6D37-D456-D8A847F42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7A1E8-13F2-CED9-5BCA-C3A01D047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9A77A-1547-D5B9-3609-217B9F80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974-5718-4F53-A619-80A0EB5F2C6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1B190-E10C-96CE-A27E-B35C39C2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7212D-F7A3-A3F2-9763-63A2CD25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545A-BD81-4C3D-AABB-A7574274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1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DEA4-F3CC-364F-99F1-ACE71D36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DCA2B7-82F3-ED95-02DA-ABE765C27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4FA27-AE49-D591-C83E-A9AB965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A127B-EAE5-EA3E-D2CB-83C0C4F2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8974-5718-4F53-A619-80A0EB5F2C6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C4B15-53FC-6824-FF5B-7B003BD2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5B4C3-918E-CF7F-CE26-A9010100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8545A-BD81-4C3D-AABB-A7574274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0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2F177-9940-6A55-B959-6E90BB955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61D1F-F0FB-5998-934D-BDE1DFE3B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2456-C799-CF1C-DE82-FA4267ACC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58974-5718-4F53-A619-80A0EB5F2C6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C8B53-5989-C720-9346-58D9E1487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4790B-F94E-8909-775B-5116EE25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68545A-BD81-4C3D-AABB-A7574274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9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49020275-58F0-4491-8E8A-0A2AD5ED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0" y="5172355"/>
            <a:ext cx="4953000" cy="640080"/>
          </a:xfrm>
        </p:spPr>
        <p:txBody>
          <a:bodyPr>
            <a:noAutofit/>
          </a:bodyPr>
          <a:lstStyle/>
          <a:p>
            <a:r>
              <a:rPr lang="en-US" sz="4000" dirty="0" err="1"/>
              <a:t>ONe</a:t>
            </a:r>
            <a:r>
              <a:rPr lang="en-US" sz="4000" dirty="0"/>
              <a:t> day Surgery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1A5B04-2A0C-49EF-AC0E-822E3C090B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0921" y="6176266"/>
            <a:ext cx="4270159" cy="339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Jason Brooks, RN</a:t>
            </a:r>
          </a:p>
        </p:txBody>
      </p:sp>
      <p:pic>
        <p:nvPicPr>
          <p:cNvPr id="5" name="Picture Placeholder 4" descr="A person and a child smiling&#10;&#10;AI-generated content may be incorrect.">
            <a:extLst>
              <a:ext uri="{FF2B5EF4-FFF2-40B4-BE49-F238E27FC236}">
                <a16:creationId xmlns:a16="http://schemas.microsoft.com/office/drawing/2014/main" id="{D7FDD48D-7F14-5C3C-7ABE-B69A52BC05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533" b="105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906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large crowd of people in a stadium&#10;&#10;AI-generated content may be incorrect.">
            <a:extLst>
              <a:ext uri="{FF2B5EF4-FFF2-40B4-BE49-F238E27FC236}">
                <a16:creationId xmlns:a16="http://schemas.microsoft.com/office/drawing/2014/main" id="{04674CA8-92CC-0E39-CF58-AAEA9473BA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1523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DA613-B2D3-7DE2-8338-E344426643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dirty="0"/>
              <a:t>Fans = Families</a:t>
            </a:r>
          </a:p>
        </p:txBody>
      </p:sp>
    </p:spTree>
    <p:extLst>
      <p:ext uri="{BB962C8B-B14F-4D97-AF65-F5344CB8AC3E}">
        <p14:creationId xmlns:p14="http://schemas.microsoft.com/office/powerpoint/2010/main" val="15888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6D452B-EFB3-04AF-7F50-D78573ED46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111"/>
          <a:stretch>
            <a:fillRect/>
          </a:stretch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1DB61-9863-227D-238C-2D5529A43F59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Wait time was the </a:t>
            </a:r>
            <a:r>
              <a:rPr lang="en-US" sz="2000" b="1" i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most negative theme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when looking at complaint theme rankings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7BA923-ECB2-64DC-F78A-790EC370F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85438"/>
              </p:ext>
            </p:extLst>
          </p:nvPr>
        </p:nvGraphicFramePr>
        <p:xfrm>
          <a:off x="4038600" y="1984421"/>
          <a:ext cx="7188201" cy="2885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810">
                  <a:extLst>
                    <a:ext uri="{9D8B030D-6E8A-4147-A177-3AD203B41FA5}">
                      <a16:colId xmlns:a16="http://schemas.microsoft.com/office/drawing/2014/main" val="1232828595"/>
                    </a:ext>
                  </a:extLst>
                </a:gridCol>
                <a:gridCol w="1625368">
                  <a:extLst>
                    <a:ext uri="{9D8B030D-6E8A-4147-A177-3AD203B41FA5}">
                      <a16:colId xmlns:a16="http://schemas.microsoft.com/office/drawing/2014/main" val="1852524398"/>
                    </a:ext>
                  </a:extLst>
                </a:gridCol>
                <a:gridCol w="1654311">
                  <a:extLst>
                    <a:ext uri="{9D8B030D-6E8A-4147-A177-3AD203B41FA5}">
                      <a16:colId xmlns:a16="http://schemas.microsoft.com/office/drawing/2014/main" val="245917740"/>
                    </a:ext>
                  </a:extLst>
                </a:gridCol>
                <a:gridCol w="1772712">
                  <a:extLst>
                    <a:ext uri="{9D8B030D-6E8A-4147-A177-3AD203B41FA5}">
                      <a16:colId xmlns:a16="http://schemas.microsoft.com/office/drawing/2014/main" val="1949594677"/>
                    </a:ext>
                  </a:extLst>
                </a:gridCol>
              </a:tblGrid>
              <a:tr h="751432"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Theme</a:t>
                      </a:r>
                    </a:p>
                  </a:txBody>
                  <a:tcPr marL="89645" marR="89645" marT="44823" marB="448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Frequency </a:t>
                      </a:r>
                    </a:p>
                    <a:p>
                      <a:pPr algn="ctr"/>
                      <a:r>
                        <a:rPr lang="en-US" sz="2100"/>
                        <a:t>(n=68)</a:t>
                      </a:r>
                    </a:p>
                  </a:txBody>
                  <a:tcPr marL="89645" marR="89645" marT="44823" marB="448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Percentage</a:t>
                      </a:r>
                    </a:p>
                  </a:txBody>
                  <a:tcPr marL="89645" marR="89645" marT="44823" marB="448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/>
                        <a:t>Key Examples</a:t>
                      </a:r>
                    </a:p>
                  </a:txBody>
                  <a:tcPr marL="89645" marR="89645" marT="44823" marB="44823" anchor="ctr"/>
                </a:tc>
                <a:extLst>
                  <a:ext uri="{0D108BD9-81ED-4DB2-BD59-A6C34878D82A}">
                    <a16:rowId xmlns:a16="http://schemas.microsoft.com/office/drawing/2014/main" val="1330384200"/>
                  </a:ext>
                </a:extLst>
              </a:tr>
              <a:tr h="1382907">
                <a:tc>
                  <a:txBody>
                    <a:bodyPr/>
                    <a:lstStyle/>
                    <a:p>
                      <a:r>
                        <a:rPr lang="en-US" sz="2100"/>
                        <a:t>Wait Time/Delays</a:t>
                      </a:r>
                    </a:p>
                  </a:txBody>
                  <a:tcPr marL="89645" marR="89645" marT="44823" marB="44823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32</a:t>
                      </a:r>
                    </a:p>
                  </a:txBody>
                  <a:tcPr marL="89645" marR="89645" marT="44823" marB="44823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47%</a:t>
                      </a:r>
                    </a:p>
                  </a:txBody>
                  <a:tcPr marL="89645" marR="89645" marT="44823" marB="44823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4-5 hour waits for 15-minute procedures; </a:t>
                      </a:r>
                    </a:p>
                  </a:txBody>
                  <a:tcPr marL="89645" marR="89645" marT="44823" marB="44823"/>
                </a:tc>
                <a:extLst>
                  <a:ext uri="{0D108BD9-81ED-4DB2-BD59-A6C34878D82A}">
                    <a16:rowId xmlns:a16="http://schemas.microsoft.com/office/drawing/2014/main" val="746272107"/>
                  </a:ext>
                </a:extLst>
              </a:tr>
              <a:tr h="751432">
                <a:tc>
                  <a:txBody>
                    <a:bodyPr/>
                    <a:lstStyle/>
                    <a:p>
                      <a:r>
                        <a:rPr lang="en-US" sz="2100"/>
                        <a:t>Communication Issues</a:t>
                      </a:r>
                    </a:p>
                  </a:txBody>
                  <a:tcPr marL="89645" marR="89645" marT="44823" marB="44823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21</a:t>
                      </a:r>
                    </a:p>
                  </a:txBody>
                  <a:tcPr marL="89645" marR="89645" marT="44823" marB="44823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31%</a:t>
                      </a:r>
                    </a:p>
                  </a:txBody>
                  <a:tcPr marL="89645" marR="89645" marT="44823" marB="44823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No delay notifications</a:t>
                      </a:r>
                    </a:p>
                  </a:txBody>
                  <a:tcPr marL="89645" marR="89645" marT="44823" marB="44823"/>
                </a:tc>
                <a:extLst>
                  <a:ext uri="{0D108BD9-81ED-4DB2-BD59-A6C34878D82A}">
                    <a16:rowId xmlns:a16="http://schemas.microsoft.com/office/drawing/2014/main" val="1588690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308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52DB-1015-EBE0-3A03-C62886C1A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16364"/>
            <a:ext cx="10905066" cy="5425271"/>
          </a:xfrm>
          <a:prstGeom prst="rect">
            <a:avLst/>
          </a:prstGeom>
          <a:ln>
            <a:noFill/>
          </a:ln>
        </p:spPr>
      </p:pic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91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A0A57-9D69-CFE3-5FE0-A0D10C503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u="sng">
                <a:solidFill>
                  <a:srgbClr val="FFFFFF"/>
                </a:solidFill>
              </a:rPr>
              <a:t>One Day Surgery Arrival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052257F-E98B-1F55-3765-BFD526544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en-US" sz="2000"/>
              <a:t>Each surgeons’ office is responsible for giving parent/patient an arrival time for day of surgery.</a:t>
            </a:r>
          </a:p>
          <a:p>
            <a:r>
              <a:rPr lang="en-US" sz="2000"/>
              <a:t>To ensure ample time for preparation, patients only need to arrive </a:t>
            </a:r>
            <a:r>
              <a:rPr lang="en-US" sz="2000" b="1"/>
              <a:t>1.5 to 2 hours</a:t>
            </a:r>
            <a:r>
              <a:rPr lang="en-US" sz="2000"/>
              <a:t> before their expected surgery time.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0847A-C58A-01C7-C016-2E54AF163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en-US" sz="2000"/>
              <a:t>Patients with additional medical conditions like Hemophilia, sickle cell disease and others may require customized preparation and planning.</a:t>
            </a:r>
          </a:p>
          <a:p>
            <a:r>
              <a:rPr lang="en-US" sz="2000"/>
              <a:t>Consult with ODS Charge Nurse in advance to assist with planning</a:t>
            </a:r>
          </a:p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2564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A74EF-B4F3-7416-31EA-8343236D8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28ED5-2E44-EE89-4F28-678201EC8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51279"/>
            <a:ext cx="12020550" cy="675544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CBF7B3-F016-7981-66B9-376E98FC044B}"/>
              </a:ext>
            </a:extLst>
          </p:cNvPr>
          <p:cNvSpPr/>
          <p:nvPr/>
        </p:nvSpPr>
        <p:spPr>
          <a:xfrm>
            <a:off x="5604387" y="2920181"/>
            <a:ext cx="2566219" cy="167148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5C109D-2DCC-C126-C9E5-1FF1C426939F}"/>
              </a:ext>
            </a:extLst>
          </p:cNvPr>
          <p:cNvSpPr/>
          <p:nvPr/>
        </p:nvSpPr>
        <p:spPr>
          <a:xfrm>
            <a:off x="3286964" y="4558879"/>
            <a:ext cx="3010141" cy="167148"/>
          </a:xfrm>
          <a:prstGeom prst="round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8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C629F-724D-DE5E-8499-26BD1F75A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large crowd of people in a stadium&#10;&#10;AI-generated content may be incorrect.">
            <a:extLst>
              <a:ext uri="{FF2B5EF4-FFF2-40B4-BE49-F238E27FC236}">
                <a16:creationId xmlns:a16="http://schemas.microsoft.com/office/drawing/2014/main" id="{AC224D82-267C-EF5C-2070-8C5156482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8" b="7642"/>
          <a:stretch>
            <a:fillRect/>
          </a:stretch>
        </p:blipFill>
        <p:spPr>
          <a:xfrm>
            <a:off x="735650" y="1124870"/>
            <a:ext cx="1051560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266018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90C96A4-DA03-4307-80CF-9310D35C1A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460" r="9460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0013C-22EA-4AF9-BF42-1CF94ADF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6E4AB2-4527-4731-B8E9-585E512F5A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93FEBFA-4581-4B78-A287-49746394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About 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D51249-EE22-45E5-8B26-DE3B14BCC686}"/>
              </a:ext>
            </a:extLst>
          </p:cNvPr>
          <p:cNvSpPr txBox="1"/>
          <p:nvPr/>
        </p:nvSpPr>
        <p:spPr>
          <a:xfrm>
            <a:off x="6271591" y="2295939"/>
            <a:ext cx="5834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 all non-CV surgical outpatients and any surgical patients that are being admitted after surgery.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A3F17C-225E-473A-8E66-E60BDEE6A60C}"/>
              </a:ext>
            </a:extLst>
          </p:cNvPr>
          <p:cNvSpPr txBox="1"/>
          <p:nvPr/>
        </p:nvSpPr>
        <p:spPr>
          <a:xfrm>
            <a:off x="6271591" y="2988297"/>
            <a:ext cx="5709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Day Surgery had contact with 17,453 pre-op patients, and 15,362 post-op encounters.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44AAA7-CAE8-4535-9B7C-ADC97E153DAD}"/>
              </a:ext>
            </a:extLst>
          </p:cNvPr>
          <p:cNvSpPr txBox="1"/>
          <p:nvPr/>
        </p:nvSpPr>
        <p:spPr>
          <a:xfrm>
            <a:off x="6381946" y="3761295"/>
            <a:ext cx="541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32,815 patient encounters in the last 12 months.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801506-8C66-4FCF-A7C5-C69B3E9B47F4}"/>
              </a:ext>
            </a:extLst>
          </p:cNvPr>
          <p:cNvSpPr txBox="1"/>
          <p:nvPr/>
        </p:nvSpPr>
        <p:spPr>
          <a:xfrm>
            <a:off x="6381946" y="4260852"/>
            <a:ext cx="541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2022 a 20% increase in volume.</a:t>
            </a:r>
          </a:p>
        </p:txBody>
      </p:sp>
    </p:spTree>
    <p:extLst>
      <p:ext uri="{BB962C8B-B14F-4D97-AF65-F5344CB8AC3E}">
        <p14:creationId xmlns:p14="http://schemas.microsoft.com/office/powerpoint/2010/main" val="36866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03B0D5-64C1-F09C-E3FC-B57BC047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8/03/20XX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67318-F7BC-BA1D-C04F-4AA064CA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PITCH DECK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54C62-8854-C897-3B1A-3A327494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19AD66-67E4-2A8D-8D75-51D0EB6E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group of logos on a blue fabric&#10;&#10;AI-generated content may be incorrect.">
            <a:extLst>
              <a:ext uri="{FF2B5EF4-FFF2-40B4-BE49-F238E27FC236}">
                <a16:creationId xmlns:a16="http://schemas.microsoft.com/office/drawing/2014/main" id="{74590754-3EBD-C79F-89C5-FF10DB259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5"/>
            <a:ext cx="12192000" cy="684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3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205EC-010F-9882-0990-3DFD442ED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51279"/>
            <a:ext cx="12020550" cy="67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7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wearing a headphones&#10;&#10;AI-generated content may be incorrect.">
            <a:extLst>
              <a:ext uri="{FF2B5EF4-FFF2-40B4-BE49-F238E27FC236}">
                <a16:creationId xmlns:a16="http://schemas.microsoft.com/office/drawing/2014/main" id="{AB12CA54-35BE-E165-1348-561FFD9B9D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1367" r="11367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072C3-605C-547D-1C0A-5190A4FD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E01BD6-483B-456E-4109-2E54825AF0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3200" dirty="0"/>
              <a:t>Coach=Provider</a:t>
            </a:r>
          </a:p>
        </p:txBody>
      </p:sp>
    </p:spTree>
    <p:extLst>
      <p:ext uri="{BB962C8B-B14F-4D97-AF65-F5344CB8AC3E}">
        <p14:creationId xmlns:p14="http://schemas.microsoft.com/office/powerpoint/2010/main" val="99459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football on a field&#10;&#10;AI-generated content may be incorrect.">
            <a:extLst>
              <a:ext uri="{FF2B5EF4-FFF2-40B4-BE49-F238E27FC236}">
                <a16:creationId xmlns:a16="http://schemas.microsoft.com/office/drawing/2014/main" id="{1DA2BD8F-16FE-C236-7252-FDFF9F78A1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" b="3338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FC6E7-DB1E-A70F-1E3B-FF030DDB27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/>
              <a:t>Patient = Football</a:t>
            </a:r>
          </a:p>
        </p:txBody>
      </p:sp>
    </p:spTree>
    <p:extLst>
      <p:ext uri="{BB962C8B-B14F-4D97-AF65-F5344CB8AC3E}">
        <p14:creationId xmlns:p14="http://schemas.microsoft.com/office/powerpoint/2010/main" val="37042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wo football players in uniform&#10;&#10;AI-generated content may be incorrect.">
            <a:extLst>
              <a:ext uri="{FF2B5EF4-FFF2-40B4-BE49-F238E27FC236}">
                <a16:creationId xmlns:a16="http://schemas.microsoft.com/office/drawing/2014/main" id="{1E516380-09D8-365B-5278-373D5FFA55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2" r="955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F7D6B-BA1F-6A73-1622-A181845DEB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Quarterback = Operating room</a:t>
            </a:r>
          </a:p>
        </p:txBody>
      </p:sp>
    </p:spTree>
    <p:extLst>
      <p:ext uri="{BB962C8B-B14F-4D97-AF65-F5344CB8AC3E}">
        <p14:creationId xmlns:p14="http://schemas.microsoft.com/office/powerpoint/2010/main" val="9362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football players on a field&#10;&#10;AI-generated content may be incorrect.">
            <a:extLst>
              <a:ext uri="{FF2B5EF4-FFF2-40B4-BE49-F238E27FC236}">
                <a16:creationId xmlns:a16="http://schemas.microsoft.com/office/drawing/2014/main" id="{5452E6ED-2B88-A028-E9FB-1B3B8306E8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r="11642" b="-1"/>
          <a:stretch>
            <a:fillRect/>
          </a:stretch>
        </p:blipFill>
        <p:spPr>
          <a:xfrm>
            <a:off x="3000375" y="466724"/>
            <a:ext cx="9191625" cy="6391275"/>
          </a:xfrm>
          <a:noFill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BF8A8-FD5F-87F4-A78B-56C2755E8B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2133" y="3384898"/>
            <a:ext cx="3519487" cy="158839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Offensive Line = One Day Surgery</a:t>
            </a:r>
          </a:p>
        </p:txBody>
      </p:sp>
    </p:spTree>
    <p:extLst>
      <p:ext uri="{BB962C8B-B14F-4D97-AF65-F5344CB8AC3E}">
        <p14:creationId xmlns:p14="http://schemas.microsoft.com/office/powerpoint/2010/main" val="22003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2BBDBEE9-2A84-22DF-8649-E63F3C971B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2" b="-2"/>
          <a:stretch>
            <a:fillRect/>
          </a:stretch>
        </p:blipFill>
        <p:spPr>
          <a:xfrm>
            <a:off x="3000375" y="466724"/>
            <a:ext cx="9191625" cy="6391275"/>
          </a:xfrm>
          <a:noFill/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D7234AC-1D44-59A1-A4E0-7E8CAB75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6749" y="3384898"/>
            <a:ext cx="3754871" cy="1588392"/>
          </a:xfrm>
        </p:spPr>
        <p:txBody>
          <a:bodyPr/>
          <a:lstStyle/>
          <a:p>
            <a:r>
              <a:rPr lang="en-US" dirty="0"/>
              <a:t>Signal Callers = Clinics/Schedulers</a:t>
            </a:r>
          </a:p>
        </p:txBody>
      </p:sp>
    </p:spTree>
    <p:extLst>
      <p:ext uri="{BB962C8B-B14F-4D97-AF65-F5344CB8AC3E}">
        <p14:creationId xmlns:p14="http://schemas.microsoft.com/office/powerpoint/2010/main" val="18848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211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Office Theme</vt:lpstr>
      <vt:lpstr>ONe day Surgery</vt:lpstr>
      <vt:lpstr>About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Day Surgery Arrival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day Surgery</dc:title>
  <dc:creator>Jason Brooks</dc:creator>
  <cp:lastModifiedBy>Cissy Lovoy</cp:lastModifiedBy>
  <cp:revision>2</cp:revision>
  <dcterms:created xsi:type="dcterms:W3CDTF">2025-10-22T14:20:44Z</dcterms:created>
  <dcterms:modified xsi:type="dcterms:W3CDTF">2025-11-07T17:54:15Z</dcterms:modified>
</cp:coreProperties>
</file>