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7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76" r:id="rId4"/>
    <p:sldId id="297" r:id="rId5"/>
    <p:sldId id="296" r:id="rId6"/>
    <p:sldId id="294" r:id="rId7"/>
    <p:sldId id="292" r:id="rId8"/>
    <p:sldId id="277" r:id="rId9"/>
  </p:sldIdLst>
  <p:sldSz cx="9144000" cy="6858000" type="screen4x3"/>
  <p:notesSz cx="7010400" cy="9296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818" autoAdjust="0"/>
  </p:normalViewPr>
  <p:slideViewPr>
    <p:cSldViewPr>
      <p:cViewPr varScale="1">
        <p:scale>
          <a:sx n="109" d="100"/>
          <a:sy n="109" d="100"/>
        </p:scale>
        <p:origin x="167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38155" cy="464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2" tIns="46571" rIns="93142" bIns="46571" numCol="1" anchor="t" anchorCtr="0" compatLnSpc="1">
            <a:prstTxWarp prst="textNoShape">
              <a:avLst/>
            </a:prstTxWarp>
          </a:bodyPr>
          <a:lstStyle>
            <a:lvl1pPr algn="l" defTabSz="932337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673" y="1"/>
            <a:ext cx="3038155" cy="464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2" tIns="46571" rIns="93142" bIns="46571" numCol="1" anchor="t" anchorCtr="0" compatLnSpc="1">
            <a:prstTxWarp prst="textNoShape">
              <a:avLst/>
            </a:prstTxWarp>
          </a:bodyPr>
          <a:lstStyle>
            <a:lvl1pPr algn="r" defTabSz="932337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30794"/>
            <a:ext cx="3038155" cy="464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2" tIns="46571" rIns="93142" bIns="46571" numCol="1" anchor="b" anchorCtr="0" compatLnSpc="1">
            <a:prstTxWarp prst="textNoShape">
              <a:avLst/>
            </a:prstTxWarp>
          </a:bodyPr>
          <a:lstStyle>
            <a:lvl1pPr algn="l" defTabSz="932337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673" y="8830794"/>
            <a:ext cx="3038155" cy="464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2" tIns="46571" rIns="93142" bIns="46571" numCol="1" anchor="b" anchorCtr="0" compatLnSpc="1">
            <a:prstTxWarp prst="textNoShape">
              <a:avLst/>
            </a:prstTxWarp>
          </a:bodyPr>
          <a:lstStyle>
            <a:lvl1pPr algn="r" defTabSz="932337">
              <a:defRPr sz="1200"/>
            </a:lvl1pPr>
          </a:lstStyle>
          <a:p>
            <a:pPr>
              <a:defRPr/>
            </a:pPr>
            <a:fld id="{06900A1F-B565-42E9-B53A-F718C0BA19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2212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38155" cy="464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2" tIns="46571" rIns="93142" bIns="46571" numCol="1" anchor="t" anchorCtr="0" compatLnSpc="1">
            <a:prstTxWarp prst="textNoShape">
              <a:avLst/>
            </a:prstTxWarp>
          </a:bodyPr>
          <a:lstStyle>
            <a:lvl1pPr algn="l" defTabSz="932337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673" y="1"/>
            <a:ext cx="3038155" cy="464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2" tIns="46571" rIns="93142" bIns="46571" numCol="1" anchor="t" anchorCtr="0" compatLnSpc="1">
            <a:prstTxWarp prst="textNoShape">
              <a:avLst/>
            </a:prstTxWarp>
          </a:bodyPr>
          <a:lstStyle>
            <a:lvl1pPr algn="r" defTabSz="932337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43438" cy="3484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357" y="4415399"/>
            <a:ext cx="5607691" cy="4182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2" tIns="46571" rIns="93142" bIns="4657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30794"/>
            <a:ext cx="3038155" cy="464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2" tIns="46571" rIns="93142" bIns="46571" numCol="1" anchor="b" anchorCtr="0" compatLnSpc="1">
            <a:prstTxWarp prst="textNoShape">
              <a:avLst/>
            </a:prstTxWarp>
          </a:bodyPr>
          <a:lstStyle>
            <a:lvl1pPr algn="l" defTabSz="932337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673" y="8830794"/>
            <a:ext cx="3038155" cy="464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2" tIns="46571" rIns="93142" bIns="46571" numCol="1" anchor="b" anchorCtr="0" compatLnSpc="1">
            <a:prstTxWarp prst="textNoShape">
              <a:avLst/>
            </a:prstTxWarp>
          </a:bodyPr>
          <a:lstStyle>
            <a:lvl1pPr algn="r" defTabSz="932337">
              <a:defRPr sz="1200"/>
            </a:lvl1pPr>
          </a:lstStyle>
          <a:p>
            <a:pPr>
              <a:defRPr/>
            </a:pPr>
            <a:fld id="{01D7497C-401A-4CF5-8E8A-04B238167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4989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Surgery Scheduling Presentation 2010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D90FCD-B9AB-47BC-A84E-822535B1F1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Surgery Scheduling Presentation 2010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89F092-E398-47D3-85ED-E3A5EC37B6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0988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21388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Surgery Scheduling Presentation 2010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A0F2A4-9DDD-4E01-93E1-57BBD6927A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Surgery Scheduling Presentation 2010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C03573-D511-4636-93A0-7EE75180B8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Surgery Scheduling Presentation 2010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072663-7AAA-4315-B052-880F575E5E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401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Surgery Scheduling Presentation 2010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CEEDF4-1B15-4C5A-A482-AFCF079988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Surgery Scheduling Presentation 2010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2837DA-86B3-40CA-9FEC-EBF46ECE80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Surgery Scheduling Presentation 2010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A8E80F-B418-4DA6-BC7F-DF60B4AE99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Surgery Scheduling Presentation 2010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2AA4C5-2EC8-4664-89C3-B5BA4B6189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Surgery Scheduling Presentation 2010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AF7A0B-FA8F-4DF9-8324-0F472A5074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Surgery Scheduling Presentation 2010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D139F7-B3BE-4F40-B754-B29C86B34D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311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3118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518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718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r>
              <a:rPr lang="en-US"/>
              <a:t>Surgery Scheduling Presentation 2010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518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57E2674-C20D-4989-BFE3-31C57F5D73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/>
              <a:t>Surgery Scheduling Presentation 2025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7388" y="2130425"/>
            <a:ext cx="7770812" cy="1470025"/>
          </a:xfrm>
        </p:spPr>
        <p:txBody>
          <a:bodyPr/>
          <a:lstStyle/>
          <a:p>
            <a:pPr eaLnBrk="1" hangingPunct="1"/>
            <a:r>
              <a:rPr lang="en-US" dirty="0"/>
              <a:t>2025 Surgical Services </a:t>
            </a:r>
            <a:br>
              <a:rPr lang="en-US" dirty="0"/>
            </a:br>
            <a:r>
              <a:rPr lang="en-US" dirty="0"/>
              <a:t>Lunch N Learn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Surgery Scheduling</a:t>
            </a:r>
          </a:p>
          <a:p>
            <a:pPr eaLnBrk="1" hangingPunct="1"/>
            <a:r>
              <a:rPr lang="en-US" dirty="0"/>
              <a:t>Carolyn Roberts</a:t>
            </a:r>
          </a:p>
          <a:p>
            <a:pPr eaLnBrk="1" hangingPunct="1"/>
            <a:r>
              <a:rPr lang="en-US" dirty="0"/>
              <a:t>November 14, 2025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9999" y="228600"/>
            <a:ext cx="1279847" cy="17526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/>
              <a:t>Surgery Scheduling Presentation 2025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31188" cy="838200"/>
          </a:xfrm>
        </p:spPr>
        <p:txBody>
          <a:bodyPr/>
          <a:lstStyle/>
          <a:p>
            <a:pPr eaLnBrk="1" hangingPunct="1"/>
            <a:r>
              <a:rPr lang="en-US" sz="3500" dirty="0"/>
              <a:t>Surgery Scheduling Team</a:t>
            </a:r>
          </a:p>
        </p:txBody>
      </p:sp>
      <p:sp>
        <p:nvSpPr>
          <p:cNvPr id="3083" name="Text Box 14"/>
          <p:cNvSpPr txBox="1">
            <a:spLocks noChangeArrowheads="1"/>
          </p:cNvSpPr>
          <p:nvPr/>
        </p:nvSpPr>
        <p:spPr bwMode="auto">
          <a:xfrm>
            <a:off x="56458" y="3429000"/>
            <a:ext cx="8935142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dirty="0"/>
              <a:t>Carolyn Roberts             Cherrell Ford                Martha Larkins           Nekingi Battle            Glynda Marshall</a:t>
            </a:r>
          </a:p>
          <a:p>
            <a:pPr algn="l">
              <a:spcBef>
                <a:spcPct val="50000"/>
              </a:spcBef>
            </a:pPr>
            <a:r>
              <a:rPr lang="en-US" sz="1400" dirty="0"/>
              <a:t> Sr. Scheduler 						</a:t>
            </a:r>
          </a:p>
          <a:p>
            <a:pPr algn="l">
              <a:spcBef>
                <a:spcPct val="50000"/>
              </a:spcBef>
            </a:pPr>
            <a:r>
              <a:rPr lang="en-US" sz="1400" dirty="0"/>
              <a:t>	</a:t>
            </a:r>
          </a:p>
        </p:txBody>
      </p:sp>
      <p:sp>
        <p:nvSpPr>
          <p:cNvPr id="3084" name="Text Box 15"/>
          <p:cNvSpPr txBox="1">
            <a:spLocks noChangeArrowheads="1"/>
          </p:cNvSpPr>
          <p:nvPr/>
        </p:nvSpPr>
        <p:spPr bwMode="auto">
          <a:xfrm>
            <a:off x="2324100" y="4526775"/>
            <a:ext cx="4495800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Martin Kircus, OR Director, MSHA, BSN, RN, CNOR</a:t>
            </a:r>
          </a:p>
          <a:p>
            <a:pPr>
              <a:spcBef>
                <a:spcPct val="50000"/>
              </a:spcBef>
            </a:pPr>
            <a:r>
              <a:rPr lang="en-US" sz="1400" dirty="0"/>
              <a:t>Debbie Randau, OR Asst. Director, MSN, RN, CNOR</a:t>
            </a:r>
          </a:p>
          <a:p>
            <a:pPr>
              <a:spcBef>
                <a:spcPct val="50000"/>
              </a:spcBef>
            </a:pPr>
            <a:r>
              <a:rPr lang="en-US" sz="1400" dirty="0"/>
              <a:t>205-638-9777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lum bright="6000"/>
          </a:blip>
          <a:srcRect/>
          <a:stretch>
            <a:fillRect/>
          </a:stretch>
        </p:blipFill>
        <p:spPr bwMode="auto">
          <a:xfrm>
            <a:off x="152400" y="1447800"/>
            <a:ext cx="153143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D2A8CED-44A4-412F-8F4E-DAEDE60309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28474" y="1422400"/>
            <a:ext cx="311992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88D20852-604A-4E39-ACEA-3FC72AC17BCB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775608" y="-3912009"/>
            <a:ext cx="108964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6ADF44-0BAD-4268-9C42-D9CF94FA74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1445259"/>
            <a:ext cx="1406769" cy="186230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4093FD7-A86F-4E29-B4DD-B06C1047A8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192" y="1453509"/>
            <a:ext cx="1562214" cy="18623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1D32A1F-D670-406B-B1C2-D33EE3BA46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850" y="1422671"/>
            <a:ext cx="1562214" cy="1884891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44FAD17B-B0CD-7B29-AF12-B30C505F91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192" y="1423028"/>
            <a:ext cx="1531435" cy="1862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31188" cy="914400"/>
          </a:xfrm>
        </p:spPr>
        <p:txBody>
          <a:bodyPr/>
          <a:lstStyle/>
          <a:p>
            <a:pPr eaLnBrk="1" hangingPunct="1"/>
            <a:r>
              <a:rPr lang="en-US" dirty="0"/>
              <a:t>Reminders for 2025?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31188" cy="5059363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2000" dirty="0"/>
              <a:t>Please make sure that you are scheduling all patients with their legal name and correct DOS when posting cases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sz="2000" dirty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2000" dirty="0"/>
              <a:t>A CPT code is required for multiple procedures in the EPIC system. </a:t>
            </a:r>
            <a:r>
              <a:rPr lang="en-US" sz="1600" dirty="0">
                <a:highlight>
                  <a:srgbClr val="FFFF00"/>
                </a:highlight>
              </a:rPr>
              <a:t>*CPT codes are updated every January*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sz="2000" dirty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2000" dirty="0"/>
              <a:t>Only answer the question </a:t>
            </a:r>
            <a:r>
              <a:rPr lang="en-US" sz="2000" b="1" dirty="0">
                <a:solidFill>
                  <a:srgbClr val="FF0000"/>
                </a:solidFill>
              </a:rPr>
              <a:t>Yes</a:t>
            </a:r>
            <a:r>
              <a:rPr lang="en-US" sz="2000" dirty="0"/>
              <a:t> (</a:t>
            </a:r>
            <a:r>
              <a:rPr lang="en-US" sz="1600" b="1" i="1" dirty="0">
                <a:solidFill>
                  <a:srgbClr val="FF0000"/>
                </a:solidFill>
              </a:rPr>
              <a:t>Admit prior to surgery</a:t>
            </a:r>
            <a:r>
              <a:rPr lang="en-US" sz="2000" dirty="0"/>
              <a:t>) if the patient will be an inpatient the DOS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2000" dirty="0"/>
              <a:t>Make sure that you indicate the case classification in the EPIC system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2000" dirty="0"/>
              <a:t>If you are still submitting your cases in the WEB scheduling portal and you’re making a change to a case that is already scheduled.  Please remember to indicate your changes (</a:t>
            </a:r>
            <a:r>
              <a:rPr lang="en-US" sz="1600" b="1" i="1" dirty="0">
                <a:solidFill>
                  <a:srgbClr val="FF0000"/>
                </a:solidFill>
              </a:rPr>
              <a:t>i.e. Rescheduling from 9/10 to 10/2</a:t>
            </a:r>
            <a:r>
              <a:rPr lang="en-US" sz="2000" dirty="0"/>
              <a:t>) under Step 6 Confirmation in the Additional form details box.</a:t>
            </a:r>
          </a:p>
          <a:p>
            <a:pPr marL="0" indent="0" eaLnBrk="1" hangingPunct="1">
              <a:buNone/>
            </a:pPr>
            <a:r>
              <a:rPr lang="en-US" sz="2600" dirty="0"/>
              <a:t> </a:t>
            </a:r>
          </a:p>
          <a:p>
            <a:pPr marL="0" indent="0" eaLnBrk="1" hangingPunct="1">
              <a:buNone/>
            </a:pPr>
            <a:endParaRPr lang="en-US" sz="2600" dirty="0"/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sz="2600" dirty="0"/>
          </a:p>
          <a:p>
            <a:pPr eaLnBrk="1" hangingPunct="1"/>
            <a:endParaRPr lang="en-US" sz="2600" dirty="0"/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/>
              <a:t>Surgery Scheduling Presentation 2025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BE48641-F731-7B7D-B7B2-081E070EF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Surgery Scheduling Presentation 2025</a:t>
            </a:r>
          </a:p>
        </p:txBody>
      </p:sp>
      <p:pic>
        <p:nvPicPr>
          <p:cNvPr id="4" name="Picture 3" descr="A screenshot of a phone&#10;&#10;AI-generated content may be incorrect.">
            <a:extLst>
              <a:ext uri="{FF2B5EF4-FFF2-40B4-BE49-F238E27FC236}">
                <a16:creationId xmlns:a16="http://schemas.microsoft.com/office/drawing/2014/main" id="{5AC5CE51-94E3-447E-E576-049C2512EC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67" y="762000"/>
            <a:ext cx="8707065" cy="510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212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7F46D-B952-90CE-1C3B-41407BE01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Tab in EPIC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4EE100-0A41-020A-3CB3-C613EDF67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Surgery Scheduling Presentation 2025</a:t>
            </a:r>
          </a:p>
        </p:txBody>
      </p:sp>
      <p:pic>
        <p:nvPicPr>
          <p:cNvPr id="5" name="Picture 4" descr="A white rectangular object with black lines&#10;&#10;Description automatically generated">
            <a:extLst>
              <a:ext uri="{FF2B5EF4-FFF2-40B4-BE49-F238E27FC236}">
                <a16:creationId xmlns:a16="http://schemas.microsoft.com/office/drawing/2014/main" id="{DE920604-B8BF-4B9D-B730-991ABD5161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1295400"/>
            <a:ext cx="8610600" cy="39624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F7B6DCB-0EA0-0904-AFBE-6FDBE9A01361}"/>
              </a:ext>
            </a:extLst>
          </p:cNvPr>
          <p:cNvSpPr txBox="1"/>
          <p:nvPr/>
        </p:nvSpPr>
        <p:spPr>
          <a:xfrm>
            <a:off x="266700" y="5257801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/>
              <a:t>Make sure you answer all the questions with the </a:t>
            </a:r>
            <a:r>
              <a:rPr lang="en-US" sz="1200" b="1" dirty="0">
                <a:solidFill>
                  <a:srgbClr val="FF0000"/>
                </a:solidFill>
              </a:rPr>
              <a:t>RED !</a:t>
            </a:r>
            <a:r>
              <a:rPr lang="en-US" sz="1200" dirty="0"/>
              <a:t> Because they are required questions.  Only if the patient is being admitted the day before surgery do you answer the question </a:t>
            </a:r>
            <a:r>
              <a:rPr lang="en-US" sz="1200" b="1" dirty="0">
                <a:solidFill>
                  <a:srgbClr val="FF0000"/>
                </a:solidFill>
              </a:rPr>
              <a:t>YES</a:t>
            </a:r>
            <a:r>
              <a:rPr lang="en-US" sz="1200" dirty="0"/>
              <a:t> Admit prior to surgery.  If the patient is coming through One Day that question is No.</a:t>
            </a:r>
          </a:p>
        </p:txBody>
      </p:sp>
    </p:spTree>
    <p:extLst>
      <p:ext uri="{BB962C8B-B14F-4D97-AF65-F5344CB8AC3E}">
        <p14:creationId xmlns:p14="http://schemas.microsoft.com/office/powerpoint/2010/main" val="3542172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Window">
            <a:extLst>
              <a:ext uri="{FF2B5EF4-FFF2-40B4-BE49-F238E27FC236}">
                <a16:creationId xmlns:a16="http://schemas.microsoft.com/office/drawing/2014/main" id="{AED390D2-A791-E31A-31CE-6295BBC1666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2900" y="1219200"/>
            <a:ext cx="8458200" cy="4953000"/>
          </a:xfr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1760EE-13E8-A663-96A9-EB4F823CF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Surgery Scheduling Presentation 2025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5A97C6-C34F-F8B2-FFA3-280AA420EEA9}"/>
              </a:ext>
            </a:extLst>
          </p:cNvPr>
          <p:cNvSpPr txBox="1"/>
          <p:nvPr/>
        </p:nvSpPr>
        <p:spPr>
          <a:xfrm>
            <a:off x="1752600" y="580509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Required Fields for EPIC</a:t>
            </a:r>
          </a:p>
        </p:txBody>
      </p:sp>
    </p:spTree>
    <p:extLst>
      <p:ext uri="{BB962C8B-B14F-4D97-AF65-F5344CB8AC3E}">
        <p14:creationId xmlns:p14="http://schemas.microsoft.com/office/powerpoint/2010/main" val="1479430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Window">
            <a:extLst>
              <a:ext uri="{FF2B5EF4-FFF2-40B4-BE49-F238E27FC236}">
                <a16:creationId xmlns:a16="http://schemas.microsoft.com/office/drawing/2014/main" id="{CBF4C383-6019-F1B4-5FEB-07029E65640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" y="1295400"/>
            <a:ext cx="9144000" cy="4724400"/>
          </a:xfr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12E375-FA34-D5BB-A7FB-4B8BF8896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Surgery Scheduling Presentation 2025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8CC666-9392-FD79-86D6-BF1769215CD8}"/>
              </a:ext>
            </a:extLst>
          </p:cNvPr>
          <p:cNvSpPr txBox="1"/>
          <p:nvPr/>
        </p:nvSpPr>
        <p:spPr>
          <a:xfrm>
            <a:off x="1905000" y="685800"/>
            <a:ext cx="5943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Required Fields for  WEB Scheduling</a:t>
            </a:r>
          </a:p>
        </p:txBody>
      </p:sp>
    </p:spTree>
    <p:extLst>
      <p:ext uri="{BB962C8B-B14F-4D97-AF65-F5344CB8AC3E}">
        <p14:creationId xmlns:p14="http://schemas.microsoft.com/office/powerpoint/2010/main" val="1741511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31188" cy="5821362"/>
          </a:xfrm>
        </p:spPr>
        <p:txBody>
          <a:bodyPr/>
          <a:lstStyle/>
          <a:p>
            <a:r>
              <a:rPr lang="en-US" sz="9600" dirty="0"/>
              <a:t>Questions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Surgery Scheduling Presentation 2025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19189</TotalTime>
  <Words>294</Words>
  <Application>Microsoft Office PowerPoint</Application>
  <PresentationFormat>On-screen Show (4:3)</PresentationFormat>
  <Paragraphs>34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Arial</vt:lpstr>
      <vt:lpstr>Default Design</vt:lpstr>
      <vt:lpstr>2025 Surgical Services  Lunch N Learn</vt:lpstr>
      <vt:lpstr>Surgery Scheduling Team</vt:lpstr>
      <vt:lpstr>Reminders for 2025?</vt:lpstr>
      <vt:lpstr>PowerPoint Presentation</vt:lpstr>
      <vt:lpstr>Questions Tab in EPIC</vt:lpstr>
      <vt:lpstr>PowerPoint Presentation</vt:lpstr>
      <vt:lpstr>PowerPoint Presentation</vt:lpstr>
      <vt:lpstr>Questions</vt:lpstr>
    </vt:vector>
  </TitlesOfParts>
  <Company>CHS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2009 Surgical Services Lunch N Learn</dc:title>
  <dc:creator>Jamie Dabal</dc:creator>
  <cp:lastModifiedBy>Cissy Lovoy</cp:lastModifiedBy>
  <cp:revision>597</cp:revision>
  <cp:lastPrinted>2025-08-27T19:46:45Z</cp:lastPrinted>
  <dcterms:created xsi:type="dcterms:W3CDTF">2009-09-28T17:09:13Z</dcterms:created>
  <dcterms:modified xsi:type="dcterms:W3CDTF">2025-11-07T17:56:48Z</dcterms:modified>
</cp:coreProperties>
</file>