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1"/>
  </p:notesMasterIdLst>
  <p:sldIdLst>
    <p:sldId id="256" r:id="rId3"/>
    <p:sldId id="257" r:id="rId4"/>
    <p:sldId id="258" r:id="rId5"/>
    <p:sldId id="263" r:id="rId6"/>
    <p:sldId id="259" r:id="rId7"/>
    <p:sldId id="260" r:id="rId8"/>
    <p:sldId id="261"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019" autoAdjust="0"/>
  </p:normalViewPr>
  <p:slideViewPr>
    <p:cSldViewPr snapToGrid="0" snapToObjects="1" showGuides="1">
      <p:cViewPr varScale="1">
        <p:scale>
          <a:sx n="96" d="100"/>
          <a:sy n="96" d="100"/>
        </p:scale>
        <p:origin x="20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E8F75-72B5-4ED2-BF4B-0A0345C2522A}" type="datetimeFigureOut">
              <a:rPr lang="en-US" smtClean="0"/>
              <a:t>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CF471-90DE-49A8-959A-B4DC1ABF5B36}" type="slidenum">
              <a:rPr lang="en-US" smtClean="0"/>
              <a:t>‹#›</a:t>
            </a:fld>
            <a:endParaRPr lang="en-US"/>
          </a:p>
        </p:txBody>
      </p:sp>
    </p:spTree>
    <p:extLst>
      <p:ext uri="{BB962C8B-B14F-4D97-AF65-F5344CB8AC3E}">
        <p14:creationId xmlns:p14="http://schemas.microsoft.com/office/powerpoint/2010/main" val="382033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CF471-90DE-49A8-959A-B4DC1ABF5B36}" type="slidenum">
              <a:rPr lang="en-US" smtClean="0"/>
              <a:t>1</a:t>
            </a:fld>
            <a:endParaRPr lang="en-US"/>
          </a:p>
        </p:txBody>
      </p:sp>
    </p:spTree>
    <p:extLst>
      <p:ext uri="{BB962C8B-B14F-4D97-AF65-F5344CB8AC3E}">
        <p14:creationId xmlns:p14="http://schemas.microsoft.com/office/powerpoint/2010/main" val="427507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APASS – Anesthesia Pre-Admit Screening service. We screen all patients on the OR schedule prior to the day of surgery to screen for any potential issues on the day of surgery and we see patients on the morning of surgery in coordination with the anesthesiologists to get the most up to date information and discuss the anesthesia plan. </a:t>
            </a:r>
          </a:p>
          <a:p>
            <a:endParaRPr lang="en-US" dirty="0"/>
          </a:p>
          <a:p>
            <a:r>
              <a:rPr lang="en-US" dirty="0"/>
              <a:t>We are expanding to cover Clinic, BR, </a:t>
            </a:r>
            <a:r>
              <a:rPr lang="en-US" dirty="0" err="1"/>
              <a:t>Lowder</a:t>
            </a:r>
            <a:r>
              <a:rPr lang="en-US" dirty="0"/>
              <a:t>, Inpatient, and South. </a:t>
            </a:r>
          </a:p>
        </p:txBody>
      </p:sp>
      <p:sp>
        <p:nvSpPr>
          <p:cNvPr id="4" name="Slide Number Placeholder 3"/>
          <p:cNvSpPr>
            <a:spLocks noGrp="1"/>
          </p:cNvSpPr>
          <p:nvPr>
            <p:ph type="sldNum" sz="quarter" idx="5"/>
          </p:nvPr>
        </p:nvSpPr>
        <p:spPr/>
        <p:txBody>
          <a:bodyPr/>
          <a:lstStyle/>
          <a:p>
            <a:fld id="{4C8CF471-90DE-49A8-959A-B4DC1ABF5B36}" type="slidenum">
              <a:rPr lang="en-US" smtClean="0"/>
              <a:t>2</a:t>
            </a:fld>
            <a:endParaRPr lang="en-US"/>
          </a:p>
        </p:txBody>
      </p:sp>
    </p:spTree>
    <p:extLst>
      <p:ext uri="{BB962C8B-B14F-4D97-AF65-F5344CB8AC3E}">
        <p14:creationId xmlns:p14="http://schemas.microsoft.com/office/powerpoint/2010/main" val="39151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contact us is through Epic chat, APASS email, or phone. </a:t>
            </a:r>
          </a:p>
        </p:txBody>
      </p:sp>
      <p:sp>
        <p:nvSpPr>
          <p:cNvPr id="4" name="Slide Number Placeholder 3"/>
          <p:cNvSpPr>
            <a:spLocks noGrp="1"/>
          </p:cNvSpPr>
          <p:nvPr>
            <p:ph type="sldNum" sz="quarter" idx="5"/>
          </p:nvPr>
        </p:nvSpPr>
        <p:spPr/>
        <p:txBody>
          <a:bodyPr/>
          <a:lstStyle/>
          <a:p>
            <a:fld id="{4C8CF471-90DE-49A8-959A-B4DC1ABF5B36}" type="slidenum">
              <a:rPr lang="en-US" smtClean="0"/>
              <a:t>3</a:t>
            </a:fld>
            <a:endParaRPr lang="en-US"/>
          </a:p>
        </p:txBody>
      </p:sp>
    </p:spTree>
    <p:extLst>
      <p:ext uri="{BB962C8B-B14F-4D97-AF65-F5344CB8AC3E}">
        <p14:creationId xmlns:p14="http://schemas.microsoft.com/office/powerpoint/2010/main" val="384381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screen patients for DHR / potentially custody issues to help avoid any delays on the day of surgery. We rely heavily of information we receive from surgeon’s offices. This custody flow sheet can be found in </a:t>
            </a:r>
            <a:r>
              <a:rPr lang="en-US" dirty="0" err="1"/>
              <a:t>Lucidoc</a:t>
            </a:r>
            <a:r>
              <a:rPr lang="en-US" dirty="0"/>
              <a:t> and is helpful in determining who we should be getting consent from for elective OR cases.</a:t>
            </a:r>
          </a:p>
          <a:p>
            <a:endParaRPr lang="en-US" dirty="0"/>
          </a:p>
          <a:p>
            <a:r>
              <a:rPr lang="en-US" dirty="0"/>
              <a:t>DHR deems surgery and anesthesia to be “extraordinary medical care” which is why the standard for who provides anesthesia consent is higher.  Most of the paperwork foster families bring to clinic allowing permission to “seek medical care” is not sufficient for surgery or anesthesia. </a:t>
            </a:r>
          </a:p>
          <a:p>
            <a:endParaRPr lang="en-US" dirty="0"/>
          </a:p>
        </p:txBody>
      </p:sp>
      <p:sp>
        <p:nvSpPr>
          <p:cNvPr id="4" name="Slide Number Placeholder 3"/>
          <p:cNvSpPr>
            <a:spLocks noGrp="1"/>
          </p:cNvSpPr>
          <p:nvPr>
            <p:ph type="sldNum" sz="quarter" idx="5"/>
          </p:nvPr>
        </p:nvSpPr>
        <p:spPr/>
        <p:txBody>
          <a:bodyPr/>
          <a:lstStyle/>
          <a:p>
            <a:fld id="{4C8CF471-90DE-49A8-959A-B4DC1ABF5B36}" type="slidenum">
              <a:rPr lang="en-US" smtClean="0"/>
              <a:t>4</a:t>
            </a:fld>
            <a:endParaRPr lang="en-US"/>
          </a:p>
        </p:txBody>
      </p:sp>
    </p:spTree>
    <p:extLst>
      <p:ext uri="{BB962C8B-B14F-4D97-AF65-F5344CB8AC3E}">
        <p14:creationId xmlns:p14="http://schemas.microsoft.com/office/powerpoint/2010/main" val="334495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CF471-90DE-49A8-959A-B4DC1ABF5B36}" type="slidenum">
              <a:rPr lang="en-US" smtClean="0"/>
              <a:t>5</a:t>
            </a:fld>
            <a:endParaRPr lang="en-US"/>
          </a:p>
        </p:txBody>
      </p:sp>
    </p:spTree>
    <p:extLst>
      <p:ext uri="{BB962C8B-B14F-4D97-AF65-F5344CB8AC3E}">
        <p14:creationId xmlns:p14="http://schemas.microsoft.com/office/powerpoint/2010/main" val="260756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CF471-90DE-49A8-959A-B4DC1ABF5B36}" type="slidenum">
              <a:rPr lang="en-US" smtClean="0"/>
              <a:t>6</a:t>
            </a:fld>
            <a:endParaRPr lang="en-US"/>
          </a:p>
        </p:txBody>
      </p:sp>
    </p:spTree>
    <p:extLst>
      <p:ext uri="{BB962C8B-B14F-4D97-AF65-F5344CB8AC3E}">
        <p14:creationId xmlns:p14="http://schemas.microsoft.com/office/powerpoint/2010/main" val="66653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recognized there is a need for certain patient populations to have lab work unrelated to their OR case while under general anesthesia. Surgical Services and the lab have been working on a policy to handle these situations with minimal disruptions on the day of surgery. The fully policy is not completed and approved yet, but please be on the look out. </a:t>
            </a:r>
          </a:p>
          <a:p>
            <a:endParaRPr lang="en-US" dirty="0"/>
          </a:p>
          <a:p>
            <a:r>
              <a:rPr lang="en-US" dirty="0"/>
              <a:t>In the meantime, our current policy is that labs unrelated to the surgical procedure are not collected in the OR under general anesthesia. </a:t>
            </a:r>
          </a:p>
        </p:txBody>
      </p:sp>
      <p:sp>
        <p:nvSpPr>
          <p:cNvPr id="4" name="Slide Number Placeholder 3"/>
          <p:cNvSpPr>
            <a:spLocks noGrp="1"/>
          </p:cNvSpPr>
          <p:nvPr>
            <p:ph type="sldNum" sz="quarter" idx="5"/>
          </p:nvPr>
        </p:nvSpPr>
        <p:spPr/>
        <p:txBody>
          <a:bodyPr/>
          <a:lstStyle/>
          <a:p>
            <a:fld id="{4C8CF471-90DE-49A8-959A-B4DC1ABF5B36}" type="slidenum">
              <a:rPr lang="en-US" smtClean="0"/>
              <a:t>7</a:t>
            </a:fld>
            <a:endParaRPr lang="en-US"/>
          </a:p>
        </p:txBody>
      </p:sp>
    </p:spTree>
    <p:extLst>
      <p:ext uri="{BB962C8B-B14F-4D97-AF65-F5344CB8AC3E}">
        <p14:creationId xmlns:p14="http://schemas.microsoft.com/office/powerpoint/2010/main" val="133005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CF471-90DE-49A8-959A-B4DC1ABF5B36}" type="slidenum">
              <a:rPr lang="en-US" smtClean="0"/>
              <a:t>8</a:t>
            </a:fld>
            <a:endParaRPr lang="en-US"/>
          </a:p>
        </p:txBody>
      </p:sp>
    </p:spTree>
    <p:extLst>
      <p:ext uri="{BB962C8B-B14F-4D97-AF65-F5344CB8AC3E}">
        <p14:creationId xmlns:p14="http://schemas.microsoft.com/office/powerpoint/2010/main" val="52021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7FC7-4997-5A4D-B33D-859A7BF8BB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69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BC9D-58C3-D14B-A2AD-E48228803B5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235425-A92C-6D4F-9344-6FD4A722AC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461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1320-94FD-5C4A-9BFF-189076C39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B6C1C-EA61-D94A-93E2-D5BB50D27D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A4714-4BF1-EA4A-AB3D-D0461A5BA45B}"/>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5" name="Footer Placeholder 4">
            <a:extLst>
              <a:ext uri="{FF2B5EF4-FFF2-40B4-BE49-F238E27FC236}">
                <a16:creationId xmlns:a16="http://schemas.microsoft.com/office/drawing/2014/main" id="{44A866FE-A55A-0248-AF9E-89932DCCE8E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F7F070-F5BC-E04E-A7AD-A0243CFECDE5}"/>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405920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3C2D-EAC0-F549-B6E4-09AF517F092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36789-C03A-444F-BCE9-5BCD9637C42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92CA97-A63A-0A46-A043-3C9761230175}"/>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5" name="Footer Placeholder 4">
            <a:extLst>
              <a:ext uri="{FF2B5EF4-FFF2-40B4-BE49-F238E27FC236}">
                <a16:creationId xmlns:a16="http://schemas.microsoft.com/office/drawing/2014/main" id="{BA78606A-EB09-E24A-A037-9BF871E55D1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03E61-9326-EF4A-AD27-3E31D6C25B36}"/>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2737958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080D-D496-1B47-9EA3-5CFDF662A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AA6A5-263B-A544-8385-176FE899DBE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AC286-6D34-BF46-9B36-BE3D539B15F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AA6B0-32FE-E04E-B90E-B57F3172FA14}"/>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6" name="Footer Placeholder 5">
            <a:extLst>
              <a:ext uri="{FF2B5EF4-FFF2-40B4-BE49-F238E27FC236}">
                <a16:creationId xmlns:a16="http://schemas.microsoft.com/office/drawing/2014/main" id="{BD1EE9A4-5520-0B4E-9DCE-BF7FBD69480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7CF92C-04BB-8A45-8EAF-116048958A41}"/>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368093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263C-C9CA-FA4F-AF2C-B7B18AB0055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E78801-C9D4-034C-AE74-9BFC453EEC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FAE8C1-0B23-6B42-88A2-49DF2AE2468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84A7B-482F-9448-A9CE-1AADD2E9D0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D84B98-979C-EC4E-9DED-D91902AB7D8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1138D-E851-2844-A9EB-7148C048BA3C}"/>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8" name="Footer Placeholder 7">
            <a:extLst>
              <a:ext uri="{FF2B5EF4-FFF2-40B4-BE49-F238E27FC236}">
                <a16:creationId xmlns:a16="http://schemas.microsoft.com/office/drawing/2014/main" id="{53FBE2A9-1ED8-A747-84FD-EF08FC47C3B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DCD2CB-FAAC-984A-8AE6-3E29709EC8A0}"/>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1933011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30DB-7118-BC42-8C16-F87F60D7EC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91D62-EE8E-3A4B-9264-80E92C6EA7DE}"/>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4" name="Footer Placeholder 3">
            <a:extLst>
              <a:ext uri="{FF2B5EF4-FFF2-40B4-BE49-F238E27FC236}">
                <a16:creationId xmlns:a16="http://schemas.microsoft.com/office/drawing/2014/main" id="{39DC822F-85CB-2E4E-AB41-F41D5F9B6C5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E658B11-0D27-1E41-8E1B-A66CF064C9A5}"/>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179388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3D808-8F7F-FC43-8769-BB07E082E316}"/>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3" name="Footer Placeholder 2">
            <a:extLst>
              <a:ext uri="{FF2B5EF4-FFF2-40B4-BE49-F238E27FC236}">
                <a16:creationId xmlns:a16="http://schemas.microsoft.com/office/drawing/2014/main" id="{AA5CBBAA-651C-AE4C-BD87-9E93EDCC1F3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77CFBA-553B-844B-A7BA-0E393FAEA95B}"/>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32980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7F61-1C6A-954F-B315-AC2DC9C49A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D2523F-C029-0D48-A004-271D2C733F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93FFC1-D45B-F141-A28D-16FB4F8B68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638485-1F7C-334A-93C7-2FA8E9AA5455}"/>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6" name="Footer Placeholder 5">
            <a:extLst>
              <a:ext uri="{FF2B5EF4-FFF2-40B4-BE49-F238E27FC236}">
                <a16:creationId xmlns:a16="http://schemas.microsoft.com/office/drawing/2014/main" id="{037C8E03-9644-F346-B0C0-62184CB7EB9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54BE76-0AFD-FF47-9A62-9B12784EFCD7}"/>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353198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68E8-B002-D749-A0EA-5174C012126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F3F0BC-B1FD-2444-8011-0CC1C7DF78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B019FE-BA32-5E4C-853D-628EB3A386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CC572-3438-C040-9050-C955D7D1CD2D}"/>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6" name="Footer Placeholder 5">
            <a:extLst>
              <a:ext uri="{FF2B5EF4-FFF2-40B4-BE49-F238E27FC236}">
                <a16:creationId xmlns:a16="http://schemas.microsoft.com/office/drawing/2014/main" id="{03EA0E29-2D95-4842-93A6-CD1FF5DB0DE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C8F3BB-0C7A-BB43-B4FB-E58F94F3E18C}"/>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171430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F741-029F-464E-BE97-8A06ADE2A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D534D9-B1E2-8C46-BFE9-E96408CEDC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B9D57-BED6-224F-BBB6-3C4C32D729BC}"/>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5" name="Footer Placeholder 4">
            <a:extLst>
              <a:ext uri="{FF2B5EF4-FFF2-40B4-BE49-F238E27FC236}">
                <a16:creationId xmlns:a16="http://schemas.microsoft.com/office/drawing/2014/main" id="{8EC29D8F-1F64-0D47-A6A3-D8F5DE54DC8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279F91-9D45-A34D-94AB-CA9273C3F36A}"/>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772940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49F8A-959E-824C-9FB1-5196BD2AA25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E1A426-B326-0141-BC73-6431D929D3E1}"/>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D6AAF-1DD9-4B4F-AD42-8A378B5167ED}"/>
              </a:ext>
            </a:extLst>
          </p:cNvPr>
          <p:cNvSpPr>
            <a:spLocks noGrp="1"/>
          </p:cNvSpPr>
          <p:nvPr>
            <p:ph type="dt" sz="half" idx="10"/>
          </p:nvPr>
        </p:nvSpPr>
        <p:spPr>
          <a:xfrm>
            <a:off x="628650" y="6356350"/>
            <a:ext cx="2057400" cy="365125"/>
          </a:xfrm>
          <a:prstGeom prst="rect">
            <a:avLst/>
          </a:prstGeom>
        </p:spPr>
        <p:txBody>
          <a:bodyPr/>
          <a:lstStyle/>
          <a:p>
            <a:fld id="{3E33AEA3-51D6-FC45-A89B-E5578127946B}" type="datetimeFigureOut">
              <a:rPr lang="en-US" smtClean="0"/>
              <a:t>11/7/2025</a:t>
            </a:fld>
            <a:endParaRPr lang="en-US"/>
          </a:p>
        </p:txBody>
      </p:sp>
      <p:sp>
        <p:nvSpPr>
          <p:cNvPr id="5" name="Footer Placeholder 4">
            <a:extLst>
              <a:ext uri="{FF2B5EF4-FFF2-40B4-BE49-F238E27FC236}">
                <a16:creationId xmlns:a16="http://schemas.microsoft.com/office/drawing/2014/main" id="{B36DAC43-EA69-334B-AF7C-C927C5189A2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E159AF-DDDA-CB41-ADBB-29AD30041593}"/>
              </a:ext>
            </a:extLst>
          </p:cNvPr>
          <p:cNvSpPr>
            <a:spLocks noGrp="1"/>
          </p:cNvSpPr>
          <p:nvPr>
            <p:ph type="sldNum" sz="quarter" idx="12"/>
          </p:nvPr>
        </p:nvSpPr>
        <p:spPr>
          <a:xfrm>
            <a:off x="6457950" y="6356350"/>
            <a:ext cx="2057400" cy="365125"/>
          </a:xfrm>
          <a:prstGeom prst="rect">
            <a:avLst/>
          </a:prstGeom>
        </p:spPr>
        <p:txBody>
          <a:bodyPr/>
          <a:lstStyle/>
          <a:p>
            <a:fld id="{DB461B3C-5CD1-5F41-A4E4-10A3CE80C5C3}" type="slidenum">
              <a:rPr lang="en-US" smtClean="0"/>
              <a:t>‹#›</a:t>
            </a:fld>
            <a:endParaRPr lang="en-US"/>
          </a:p>
        </p:txBody>
      </p:sp>
    </p:spTree>
    <p:extLst>
      <p:ext uri="{BB962C8B-B14F-4D97-AF65-F5344CB8AC3E}">
        <p14:creationId xmlns:p14="http://schemas.microsoft.com/office/powerpoint/2010/main" val="259067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6FCCE1-F47C-6046-85DB-B6EB6CEE00D6}" type="datetimeFigureOut">
              <a:rPr lang="en-US" smtClean="0"/>
              <a:pPr/>
              <a:t>11/7/2025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2E39F0E-FFC7-D249-88DD-EE9C59D779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18CBD-8413-8444-AF40-35AE495B3BB5}"/>
              </a:ext>
            </a:extLst>
          </p:cNvPr>
          <p:cNvPicPr>
            <a:picLocks noChangeAspect="1"/>
          </p:cNvPicPr>
          <p:nvPr userDrawn="1"/>
        </p:nvPicPr>
        <p:blipFill>
          <a:blip r:embed="rId14"/>
          <a:stretch>
            <a:fillRect/>
          </a:stretch>
        </p:blipFill>
        <p:spPr>
          <a:xfrm>
            <a:off x="0" y="3048"/>
            <a:ext cx="9144000" cy="6851904"/>
          </a:xfrm>
          <a:prstGeom prst="rect">
            <a:avLst/>
          </a:prstGeom>
        </p:spPr>
      </p:pic>
      <p:sp>
        <p:nvSpPr>
          <p:cNvPr id="2" name="Title Placeholder 1"/>
          <p:cNvSpPr>
            <a:spLocks noGrp="1"/>
          </p:cNvSpPr>
          <p:nvPr>
            <p:ph type="title"/>
          </p:nvPr>
        </p:nvSpPr>
        <p:spPr>
          <a:xfrm>
            <a:off x="2646947" y="1973710"/>
            <a:ext cx="6039853" cy="1143000"/>
          </a:xfrm>
          <a:prstGeom prst="rect">
            <a:avLst/>
          </a:prstGeom>
        </p:spPr>
        <p:txBody>
          <a:bodyPr vert="horz" lIns="91440" tIns="45720" rIns="91440" bIns="45720" rtlCol="0" anchor="ctr">
            <a:normAutofit/>
          </a:bodyPr>
          <a:lstStyle/>
          <a:p>
            <a:r>
              <a:rPr lang="en-US" dirty="0"/>
              <a:t>Title screen</a:t>
            </a:r>
          </a:p>
        </p:txBody>
      </p:sp>
      <p:sp>
        <p:nvSpPr>
          <p:cNvPr id="3" name="Text Placeholder 2"/>
          <p:cNvSpPr>
            <a:spLocks noGrp="1"/>
          </p:cNvSpPr>
          <p:nvPr>
            <p:ph type="body" idx="1"/>
          </p:nvPr>
        </p:nvSpPr>
        <p:spPr>
          <a:xfrm>
            <a:off x="2646946" y="3407343"/>
            <a:ext cx="6039854" cy="2187184"/>
          </a:xfrm>
          <a:prstGeom prst="rect">
            <a:avLst/>
          </a:prstGeom>
        </p:spPr>
        <p:txBody>
          <a:bodyPr vert="horz" lIns="91440" tIns="45720" rIns="91440" bIns="45720" rtlCol="0">
            <a:normAutofit/>
          </a:bodyPr>
          <a:lstStyle/>
          <a:p>
            <a:pPr lvl="0"/>
            <a:r>
              <a:rPr lang="en-US" dirty="0"/>
              <a:t>Subtitles</a:t>
            </a:r>
          </a:p>
        </p:txBody>
      </p:sp>
      <p:pic>
        <p:nvPicPr>
          <p:cNvPr id="8" name="Picture 7">
            <a:extLst>
              <a:ext uri="{FF2B5EF4-FFF2-40B4-BE49-F238E27FC236}">
                <a16:creationId xmlns:a16="http://schemas.microsoft.com/office/drawing/2014/main" id="{18843E69-758C-C341-A639-8AF1DECC6170}"/>
              </a:ext>
            </a:extLst>
          </p:cNvPr>
          <p:cNvPicPr>
            <a:picLocks noChangeAspect="1"/>
          </p:cNvPicPr>
          <p:nvPr userDrawn="1"/>
        </p:nvPicPr>
        <p:blipFill>
          <a:blip r:embed="rId15"/>
          <a:stretch>
            <a:fillRect/>
          </a:stretch>
        </p:blipFill>
        <p:spPr>
          <a:xfrm>
            <a:off x="240630" y="5903726"/>
            <a:ext cx="1650733" cy="67915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DF2DE4-762B-B048-9448-F0F18834772C}"/>
              </a:ext>
            </a:extLst>
          </p:cNvPr>
          <p:cNvPicPr>
            <a:picLocks noChangeAspect="1"/>
          </p:cNvPicPr>
          <p:nvPr userDrawn="1"/>
        </p:nvPicPr>
        <p:blipFill>
          <a:blip r:embed="rId13"/>
          <a:stretch>
            <a:fillRect/>
          </a:stretch>
        </p:blipFill>
        <p:spPr>
          <a:xfrm>
            <a:off x="0" y="3048"/>
            <a:ext cx="9144000" cy="6851904"/>
          </a:xfrm>
          <a:prstGeom prst="rect">
            <a:avLst/>
          </a:prstGeom>
        </p:spPr>
      </p:pic>
      <p:sp>
        <p:nvSpPr>
          <p:cNvPr id="2" name="Title Placeholder 1">
            <a:extLst>
              <a:ext uri="{FF2B5EF4-FFF2-40B4-BE49-F238E27FC236}">
                <a16:creationId xmlns:a16="http://schemas.microsoft.com/office/drawing/2014/main" id="{F24EE491-3999-7E43-964A-C71ACA349FF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273A71-24CF-9541-825D-D24D48541EB4}"/>
              </a:ext>
            </a:extLst>
          </p:cNvPr>
          <p:cNvSpPr>
            <a:spLocks noGrp="1"/>
          </p:cNvSpPr>
          <p:nvPr>
            <p:ph type="body" idx="1"/>
          </p:nvPr>
        </p:nvSpPr>
        <p:spPr>
          <a:xfrm>
            <a:off x="628650" y="1825625"/>
            <a:ext cx="7886700" cy="38436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A7B5436-373A-1E46-9A52-C54C938626BA}"/>
              </a:ext>
            </a:extLst>
          </p:cNvPr>
          <p:cNvPicPr>
            <a:picLocks noChangeAspect="1"/>
          </p:cNvPicPr>
          <p:nvPr userDrawn="1"/>
        </p:nvPicPr>
        <p:blipFill>
          <a:blip r:embed="rId14"/>
          <a:stretch>
            <a:fillRect/>
          </a:stretch>
        </p:blipFill>
        <p:spPr>
          <a:xfrm>
            <a:off x="3746633" y="6084707"/>
            <a:ext cx="1650733" cy="679159"/>
          </a:xfrm>
          <a:prstGeom prst="rect">
            <a:avLst/>
          </a:prstGeom>
        </p:spPr>
      </p:pic>
    </p:spTree>
    <p:extLst>
      <p:ext uri="{BB962C8B-B14F-4D97-AF65-F5344CB8AC3E}">
        <p14:creationId xmlns:p14="http://schemas.microsoft.com/office/powerpoint/2010/main" val="484466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mailto:APASS@childrensal.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lucidoc.com/cgi/doc-gw.pl?ref=childrensal:26093"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lucidoc.com/cgi/doc-gw.pl?ref=childrensal:260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mailto:APASS@childrensal.or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743200" y="1965279"/>
            <a:ext cx="6041204" cy="1255988"/>
          </a:xfrm>
        </p:spPr>
        <p:txBody>
          <a:bodyPr>
            <a:normAutofit fontScale="90000"/>
          </a:bodyPr>
          <a:lstStyle/>
          <a:p>
            <a:r>
              <a:rPr lang="en-US" dirty="0"/>
              <a:t>Anesthesia Pre-Admit Screening Service (APASS)</a:t>
            </a:r>
          </a:p>
        </p:txBody>
      </p:sp>
      <p:sp>
        <p:nvSpPr>
          <p:cNvPr id="8" name="Subtitle 2"/>
          <p:cNvSpPr>
            <a:spLocks noGrp="1"/>
          </p:cNvSpPr>
          <p:nvPr>
            <p:ph type="subTitle" idx="1"/>
          </p:nvPr>
        </p:nvSpPr>
        <p:spPr>
          <a:xfrm>
            <a:off x="2743200" y="3547152"/>
            <a:ext cx="6041204" cy="1752600"/>
          </a:xfrm>
        </p:spPr>
        <p:txBody>
          <a:bodyPr/>
          <a:lstStyle/>
          <a:p>
            <a:pPr marL="457200" indent="-457200" algn="l">
              <a:buFont typeface="Arial" panose="020B0604020202020204" pitchFamily="34" charset="0"/>
              <a:buChar char="•"/>
            </a:pPr>
            <a:r>
              <a:rPr lang="en-US" dirty="0"/>
              <a:t>Updates</a:t>
            </a:r>
          </a:p>
          <a:p>
            <a:pPr marL="457200" indent="-457200" algn="l">
              <a:buFont typeface="Arial" panose="020B0604020202020204" pitchFamily="34" charset="0"/>
              <a:buChar char="•"/>
            </a:pPr>
            <a:r>
              <a:rPr lang="en-US" dirty="0"/>
              <a:t>Labs in OR</a:t>
            </a:r>
          </a:p>
          <a:p>
            <a:pPr marL="457200" indent="-457200" algn="l">
              <a:buFont typeface="Arial" panose="020B0604020202020204" pitchFamily="34" charset="0"/>
              <a:buChar char="•"/>
            </a:pPr>
            <a:r>
              <a:rPr lang="en-US" dirty="0"/>
              <a:t>DHR Custody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FF79F-3F26-D6BD-2E94-85A71EE5F0E5}"/>
              </a:ext>
            </a:extLst>
          </p:cNvPr>
          <p:cNvSpPr>
            <a:spLocks noGrp="1"/>
          </p:cNvSpPr>
          <p:nvPr>
            <p:ph type="title"/>
          </p:nvPr>
        </p:nvSpPr>
        <p:spPr/>
        <p:txBody>
          <a:bodyPr/>
          <a:lstStyle/>
          <a:p>
            <a:r>
              <a:rPr lang="en-US" dirty="0"/>
              <a:t>APASS is Expanding!</a:t>
            </a:r>
          </a:p>
        </p:txBody>
      </p:sp>
      <p:sp>
        <p:nvSpPr>
          <p:cNvPr id="10" name="Content Placeholder 9">
            <a:extLst>
              <a:ext uri="{FF2B5EF4-FFF2-40B4-BE49-F238E27FC236}">
                <a16:creationId xmlns:a16="http://schemas.microsoft.com/office/drawing/2014/main" id="{96E9DB17-742C-9549-F41B-C95ECBBAC8AC}"/>
              </a:ext>
            </a:extLst>
          </p:cNvPr>
          <p:cNvSpPr>
            <a:spLocks noGrp="1"/>
          </p:cNvSpPr>
          <p:nvPr>
            <p:ph idx="1"/>
          </p:nvPr>
        </p:nvSpPr>
        <p:spPr/>
        <p:txBody>
          <a:bodyPr/>
          <a:lstStyle/>
          <a:p>
            <a:r>
              <a:rPr lang="en-US" dirty="0"/>
              <a:t>We have grown to 25 Nurse Practitioners and 2 nurse clinicians</a:t>
            </a:r>
          </a:p>
          <a:p>
            <a:r>
              <a:rPr lang="en-US" dirty="0"/>
              <a:t>We have expanded to cover</a:t>
            </a:r>
          </a:p>
          <a:p>
            <a:pPr lvl="1"/>
            <a:r>
              <a:rPr lang="en-US" dirty="0"/>
              <a:t>Clinic</a:t>
            </a:r>
          </a:p>
          <a:p>
            <a:pPr lvl="1"/>
            <a:r>
              <a:rPr lang="en-US" dirty="0"/>
              <a:t>Benjamin Russell One Day Surgery</a:t>
            </a:r>
          </a:p>
          <a:p>
            <a:pPr lvl="1"/>
            <a:r>
              <a:rPr lang="en-US" dirty="0" err="1"/>
              <a:t>Lowder</a:t>
            </a:r>
            <a:r>
              <a:rPr lang="en-US" dirty="0"/>
              <a:t> One Day Surgery</a:t>
            </a:r>
          </a:p>
          <a:p>
            <a:pPr lvl="1"/>
            <a:r>
              <a:rPr lang="en-US" dirty="0"/>
              <a:t>South One Day Surgery</a:t>
            </a:r>
          </a:p>
          <a:p>
            <a:pPr lvl="1"/>
            <a:r>
              <a:rPr lang="en-US" dirty="0"/>
              <a:t>Inpatient</a:t>
            </a:r>
          </a:p>
          <a:p>
            <a:pPr lvl="1"/>
            <a:endParaRPr lang="en-US" dirty="0"/>
          </a:p>
        </p:txBody>
      </p:sp>
    </p:spTree>
    <p:extLst>
      <p:ext uri="{BB962C8B-B14F-4D97-AF65-F5344CB8AC3E}">
        <p14:creationId xmlns:p14="http://schemas.microsoft.com/office/powerpoint/2010/main" val="170462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B572-CCC4-CB43-B035-769949C2C3BB}"/>
              </a:ext>
            </a:extLst>
          </p:cNvPr>
          <p:cNvSpPr>
            <a:spLocks noGrp="1"/>
          </p:cNvSpPr>
          <p:nvPr>
            <p:ph type="title"/>
          </p:nvPr>
        </p:nvSpPr>
        <p:spPr>
          <a:xfrm>
            <a:off x="627062" y="187325"/>
            <a:ext cx="2949575" cy="1600200"/>
          </a:xfrm>
        </p:spPr>
        <p:txBody>
          <a:bodyPr/>
          <a:lstStyle/>
          <a:p>
            <a:r>
              <a:rPr lang="en-US" dirty="0"/>
              <a:t>Contact Us!</a:t>
            </a:r>
          </a:p>
        </p:txBody>
      </p:sp>
      <p:pic>
        <p:nvPicPr>
          <p:cNvPr id="7" name="Picture Placeholder 6" descr="A group of women posing for a photo&#10;&#10;Description automatically generated">
            <a:extLst>
              <a:ext uri="{FF2B5EF4-FFF2-40B4-BE49-F238E27FC236}">
                <a16:creationId xmlns:a16="http://schemas.microsoft.com/office/drawing/2014/main" id="{358CA579-A1C0-6346-35B9-2AD3BE37F84B}"/>
              </a:ext>
            </a:extLst>
          </p:cNvPr>
          <p:cNvPicPr>
            <a:picLocks noGrp="1" noChangeAspect="1"/>
          </p:cNvPicPr>
          <p:nvPr>
            <p:ph type="pic" idx="1"/>
          </p:nvPr>
        </p:nvPicPr>
        <p:blipFill rotWithShape="1">
          <a:blip r:embed="rId3"/>
          <a:srcRect t="36638" b="5162"/>
          <a:stretch/>
        </p:blipFill>
        <p:spPr>
          <a:xfrm>
            <a:off x="3887788" y="987425"/>
            <a:ext cx="4629150" cy="3592285"/>
          </a:xfrm>
        </p:spPr>
      </p:pic>
      <p:sp>
        <p:nvSpPr>
          <p:cNvPr id="3" name="Content Placeholder 2">
            <a:extLst>
              <a:ext uri="{FF2B5EF4-FFF2-40B4-BE49-F238E27FC236}">
                <a16:creationId xmlns:a16="http://schemas.microsoft.com/office/drawing/2014/main" id="{4B741616-584B-AE44-A01F-C8DB57C9A600}"/>
              </a:ext>
            </a:extLst>
          </p:cNvPr>
          <p:cNvSpPr>
            <a:spLocks noGrp="1"/>
          </p:cNvSpPr>
          <p:nvPr>
            <p:ph type="body" sz="half" idx="2"/>
          </p:nvPr>
        </p:nvSpPr>
        <p:spPr>
          <a:xfrm>
            <a:off x="122830" y="2057400"/>
            <a:ext cx="3575713" cy="3811588"/>
          </a:xfrm>
        </p:spPr>
        <p:txBody>
          <a:bodyPr>
            <a:normAutofit/>
          </a:bodyPr>
          <a:lstStyle/>
          <a:p>
            <a:r>
              <a:rPr lang="en-US" sz="2800" dirty="0"/>
              <a:t>Epic Chat</a:t>
            </a:r>
          </a:p>
          <a:p>
            <a:r>
              <a:rPr lang="en-US" sz="2800" dirty="0"/>
              <a:t>Email: </a:t>
            </a:r>
            <a:r>
              <a:rPr lang="en-US" sz="2800" dirty="0">
                <a:hlinkClick r:id="rId4"/>
              </a:rPr>
              <a:t>APASS@childrensal.org</a:t>
            </a:r>
            <a:endParaRPr lang="en-US" sz="2800" dirty="0"/>
          </a:p>
          <a:p>
            <a:r>
              <a:rPr lang="en-US" sz="2800" dirty="0"/>
              <a:t>Phone: 205-638-6235</a:t>
            </a:r>
          </a:p>
        </p:txBody>
      </p:sp>
    </p:spTree>
    <p:extLst>
      <p:ext uri="{BB962C8B-B14F-4D97-AF65-F5344CB8AC3E}">
        <p14:creationId xmlns:p14="http://schemas.microsoft.com/office/powerpoint/2010/main" val="259770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25C7E5-5C11-3559-0E47-D7A99F0AE32D}"/>
              </a:ext>
            </a:extLst>
          </p:cNvPr>
          <p:cNvSpPr>
            <a:spLocks noGrp="1"/>
          </p:cNvSpPr>
          <p:nvPr>
            <p:ph type="title"/>
          </p:nvPr>
        </p:nvSpPr>
        <p:spPr/>
        <p:txBody>
          <a:bodyPr/>
          <a:lstStyle/>
          <a:p>
            <a:r>
              <a:rPr lang="en-US" dirty="0"/>
              <a:t>DHR Custody Policy</a:t>
            </a:r>
          </a:p>
        </p:txBody>
      </p:sp>
      <p:sp>
        <p:nvSpPr>
          <p:cNvPr id="9" name="Content Placeholder 8">
            <a:extLst>
              <a:ext uri="{FF2B5EF4-FFF2-40B4-BE49-F238E27FC236}">
                <a16:creationId xmlns:a16="http://schemas.microsoft.com/office/drawing/2014/main" id="{6941CA24-88C3-3B0D-9A02-12AD443EF386}"/>
              </a:ext>
            </a:extLst>
          </p:cNvPr>
          <p:cNvSpPr>
            <a:spLocks noGrp="1"/>
          </p:cNvSpPr>
          <p:nvPr>
            <p:ph idx="1"/>
          </p:nvPr>
        </p:nvSpPr>
        <p:spPr/>
        <p:txBody>
          <a:bodyPr>
            <a:normAutofit lnSpcReduction="10000"/>
          </a:bodyPr>
          <a:lstStyle/>
          <a:p>
            <a:pPr marL="91440" marR="0" algn="l">
              <a:buFont typeface="+mj-lt"/>
              <a:buAutoNum type="arabicPeriod"/>
            </a:pPr>
            <a:r>
              <a:rPr lang="en-US" sz="1800" b="1" i="0" dirty="0">
                <a:solidFill>
                  <a:srgbClr val="000000"/>
                </a:solidFill>
                <a:effectLst/>
                <a:latin typeface="Times New Roman" panose="02020603050405020304" pitchFamily="18" charset="0"/>
              </a:rPr>
              <a:t>Parents/legal guardian</a:t>
            </a:r>
            <a:r>
              <a:rPr lang="en-US" sz="1800" b="0" i="0" dirty="0">
                <a:solidFill>
                  <a:srgbClr val="000000"/>
                </a:solidFill>
                <a:effectLst/>
                <a:latin typeface="Times New Roman" panose="02020603050405020304" pitchFamily="18" charset="0"/>
              </a:rPr>
              <a:t> of children in the temporary custody of DHR placed in out-of-home care must give informed consent for all surgical procedures and other procedures requiring anesthesia.  If the parents/legal guardian are not available, DHR must seek a court order for any elective surgical procedure.  </a:t>
            </a:r>
          </a:p>
          <a:p>
            <a:pPr marL="91440" marR="0" algn="l">
              <a:buFont typeface="+mj-lt"/>
              <a:buAutoNum type="arabicPeriod"/>
            </a:pPr>
            <a:r>
              <a:rPr lang="en-US" sz="1800" b="1" i="0" dirty="0">
                <a:solidFill>
                  <a:srgbClr val="000000"/>
                </a:solidFill>
                <a:effectLst/>
                <a:latin typeface="Times New Roman" panose="02020603050405020304" pitchFamily="18" charset="0"/>
              </a:rPr>
              <a:t>DHR</a:t>
            </a:r>
            <a:r>
              <a:rPr lang="en-US" sz="1800" b="0" i="0" dirty="0">
                <a:solidFill>
                  <a:srgbClr val="000000"/>
                </a:solidFill>
                <a:effectLst/>
                <a:latin typeface="Times New Roman" panose="02020603050405020304" pitchFamily="18" charset="0"/>
              </a:rPr>
              <a:t> may consent for basic medical care and hospitalization on children in the temporary custody of DHR.  </a:t>
            </a:r>
          </a:p>
          <a:p>
            <a:pPr marL="91440" marR="0" algn="l">
              <a:buFont typeface="+mj-lt"/>
              <a:buAutoNum type="arabicPeriod"/>
            </a:pPr>
            <a:r>
              <a:rPr lang="en-US" sz="1800" b="1" i="0" dirty="0">
                <a:solidFill>
                  <a:srgbClr val="000000"/>
                </a:solidFill>
                <a:effectLst/>
                <a:latin typeface="Times New Roman" panose="02020603050405020304" pitchFamily="18" charset="0"/>
              </a:rPr>
              <a:t>Clinic staff ordering/scheduling procedure:</a:t>
            </a:r>
            <a:r>
              <a:rPr lang="en-US" sz="1800" b="0" i="0" dirty="0">
                <a:solidFill>
                  <a:srgbClr val="000000"/>
                </a:solidFill>
                <a:effectLst/>
                <a:latin typeface="Times New Roman" panose="02020603050405020304" pitchFamily="18" charset="0"/>
              </a:rPr>
              <a:t> It shall be the responsibility of clinic staff ordering and scheduling a procedure to determine DHR involvement or whether a complicated family dynamic exists that may impact procuring informed consent to the procedure and anesthesia.  If either is identified, clinic staff shall involve Children's of Alabama Social Services and/or Risk Management prior to the day of surgery to help resolve the issue or to procure an appropriate court order.  For assistance identifying complicated family dynamics or DHR involvement, please refer to the flowcharts referenced as exhibits </a:t>
            </a:r>
            <a:r>
              <a:rPr lang="en-US" sz="1800" b="0" i="0" u="none" strike="noStrike" dirty="0">
                <a:solidFill>
                  <a:srgbClr val="003366"/>
                </a:solidFill>
                <a:effectLst/>
                <a:latin typeface="Times New Roman" panose="02020603050405020304" pitchFamily="18" charset="0"/>
                <a:hlinkClick r:id="rId3" tooltip="Informed consent best practices flowchart - elective procedures"/>
              </a:rPr>
              <a:t>A</a:t>
            </a:r>
            <a:r>
              <a:rPr lang="en-US" sz="1800" b="0" i="0" dirty="0">
                <a:solidFill>
                  <a:srgbClr val="000000"/>
                </a:solidFill>
                <a:effectLst/>
                <a:latin typeface="Times New Roman" panose="02020603050405020304" pitchFamily="18" charset="0"/>
              </a:rPr>
              <a:t> and </a:t>
            </a:r>
            <a:r>
              <a:rPr lang="en-US" sz="1800" b="0" i="0" u="none" strike="noStrike" dirty="0">
                <a:solidFill>
                  <a:srgbClr val="003366"/>
                </a:solidFill>
                <a:effectLst/>
                <a:latin typeface="Times New Roman" panose="02020603050405020304" pitchFamily="18" charset="0"/>
                <a:hlinkClick r:id="rId4" tooltip="Informed consent best practices flowchart - emergency procedures"/>
              </a:rPr>
              <a:t>B</a:t>
            </a:r>
            <a:r>
              <a:rPr lang="en-US" sz="1800" b="0" i="0" dirty="0">
                <a:solidFill>
                  <a:srgbClr val="000000"/>
                </a:solidFill>
                <a:effectLst/>
                <a:latin typeface="Times New Roman" panose="02020603050405020304" pitchFamily="18" charset="0"/>
              </a:rPr>
              <a:t> to this policy.  </a:t>
            </a:r>
          </a:p>
          <a:p>
            <a:endParaRPr lang="en-US" dirty="0"/>
          </a:p>
        </p:txBody>
      </p:sp>
    </p:spTree>
    <p:extLst>
      <p:ext uri="{BB962C8B-B14F-4D97-AF65-F5344CB8AC3E}">
        <p14:creationId xmlns:p14="http://schemas.microsoft.com/office/powerpoint/2010/main" val="162740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CF9252-FF35-A9F2-372A-88DA4BA2BCDA}"/>
              </a:ext>
            </a:extLst>
          </p:cNvPr>
          <p:cNvSpPr>
            <a:spLocks noGrp="1"/>
          </p:cNvSpPr>
          <p:nvPr>
            <p:ph type="title"/>
          </p:nvPr>
        </p:nvSpPr>
        <p:spPr>
          <a:xfrm>
            <a:off x="628650" y="136479"/>
            <a:ext cx="7886700" cy="559557"/>
          </a:xfrm>
        </p:spPr>
        <p:txBody>
          <a:bodyPr>
            <a:normAutofit fontScale="90000"/>
          </a:bodyPr>
          <a:lstStyle/>
          <a:p>
            <a:r>
              <a:rPr lang="en-US" dirty="0"/>
              <a:t>Custody Issues</a:t>
            </a:r>
          </a:p>
        </p:txBody>
      </p:sp>
      <p:pic>
        <p:nvPicPr>
          <p:cNvPr id="7" name="Content Placeholder 6" descr="A diagram of a diagram&#10;&#10;Description automatically generated">
            <a:extLst>
              <a:ext uri="{FF2B5EF4-FFF2-40B4-BE49-F238E27FC236}">
                <a16:creationId xmlns:a16="http://schemas.microsoft.com/office/drawing/2014/main" id="{F193DA77-82FD-462B-40C5-F04F68B211CB}"/>
              </a:ext>
            </a:extLst>
          </p:cNvPr>
          <p:cNvPicPr>
            <a:picLocks noGrp="1" noChangeAspect="1"/>
          </p:cNvPicPr>
          <p:nvPr>
            <p:ph idx="1"/>
          </p:nvPr>
        </p:nvPicPr>
        <p:blipFill>
          <a:blip r:embed="rId3"/>
          <a:stretch>
            <a:fillRect/>
          </a:stretch>
        </p:blipFill>
        <p:spPr>
          <a:xfrm>
            <a:off x="402089" y="805218"/>
            <a:ext cx="8380236" cy="5085549"/>
          </a:xfrm>
        </p:spPr>
      </p:pic>
    </p:spTree>
    <p:extLst>
      <p:ext uri="{BB962C8B-B14F-4D97-AF65-F5344CB8AC3E}">
        <p14:creationId xmlns:p14="http://schemas.microsoft.com/office/powerpoint/2010/main" val="426260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7177-D556-4212-980F-2514908D08FD}"/>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1651ABDE-C203-5E08-65FD-23B6628ED04B}"/>
              </a:ext>
            </a:extLst>
          </p:cNvPr>
          <p:cNvSpPr>
            <a:spLocks noGrp="1"/>
          </p:cNvSpPr>
          <p:nvPr>
            <p:ph idx="1"/>
          </p:nvPr>
        </p:nvSpPr>
        <p:spPr>
          <a:xfrm>
            <a:off x="628650" y="1351129"/>
            <a:ext cx="7886700" cy="4318152"/>
          </a:xfrm>
        </p:spPr>
        <p:txBody>
          <a:bodyPr>
            <a:normAutofit lnSpcReduction="10000"/>
          </a:bodyPr>
          <a:lstStyle/>
          <a:p>
            <a:r>
              <a:rPr lang="en-US" dirty="0"/>
              <a:t>Assess who the legal guardian is when you see patients in clinic</a:t>
            </a:r>
          </a:p>
          <a:p>
            <a:pPr lvl="1"/>
            <a:r>
              <a:rPr lang="en-US" dirty="0"/>
              <a:t>If DHR is involved, use DHR Planning Form</a:t>
            </a:r>
          </a:p>
          <a:p>
            <a:pPr lvl="1"/>
            <a:r>
              <a:rPr lang="en-US" dirty="0"/>
              <a:t>Have parental rights been terminated?</a:t>
            </a:r>
          </a:p>
          <a:p>
            <a:pPr lvl="1"/>
            <a:r>
              <a:rPr lang="en-US" dirty="0"/>
              <a:t>Provide contact information for biological parents, foster parents, and DHR caseworker</a:t>
            </a:r>
          </a:p>
          <a:p>
            <a:pPr lvl="1"/>
            <a:r>
              <a:rPr lang="en-US" dirty="0"/>
              <a:t>If biological parents are unavailable, obtain court order from DHR</a:t>
            </a:r>
          </a:p>
          <a:p>
            <a:r>
              <a:rPr lang="en-US" dirty="0"/>
              <a:t>Reach out to social services, social worker on call, or risk management on call for any issues or further guidance. </a:t>
            </a:r>
          </a:p>
          <a:p>
            <a:endParaRPr lang="en-US" dirty="0"/>
          </a:p>
        </p:txBody>
      </p:sp>
    </p:spTree>
    <p:extLst>
      <p:ext uri="{BB962C8B-B14F-4D97-AF65-F5344CB8AC3E}">
        <p14:creationId xmlns:p14="http://schemas.microsoft.com/office/powerpoint/2010/main" val="96158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FAFC-6CF1-B174-F1C3-E238E3E1784E}"/>
              </a:ext>
            </a:extLst>
          </p:cNvPr>
          <p:cNvSpPr>
            <a:spLocks noGrp="1"/>
          </p:cNvSpPr>
          <p:nvPr>
            <p:ph type="title"/>
          </p:nvPr>
        </p:nvSpPr>
        <p:spPr/>
        <p:txBody>
          <a:bodyPr/>
          <a:lstStyle/>
          <a:p>
            <a:r>
              <a:rPr lang="en-US" dirty="0"/>
              <a:t>Labs in the OR</a:t>
            </a:r>
          </a:p>
        </p:txBody>
      </p:sp>
      <p:sp>
        <p:nvSpPr>
          <p:cNvPr id="3" name="Content Placeholder 2">
            <a:extLst>
              <a:ext uri="{FF2B5EF4-FFF2-40B4-BE49-F238E27FC236}">
                <a16:creationId xmlns:a16="http://schemas.microsoft.com/office/drawing/2014/main" id="{C673EDF6-7B28-97D8-E362-3630501DBBB0}"/>
              </a:ext>
            </a:extLst>
          </p:cNvPr>
          <p:cNvSpPr>
            <a:spLocks noGrp="1"/>
          </p:cNvSpPr>
          <p:nvPr>
            <p:ph idx="1"/>
          </p:nvPr>
        </p:nvSpPr>
        <p:spPr>
          <a:xfrm>
            <a:off x="628650" y="1877041"/>
            <a:ext cx="7886700" cy="3843655"/>
          </a:xfrm>
        </p:spPr>
        <p:txBody>
          <a:bodyPr>
            <a:normAutofit fontScale="92500" lnSpcReduction="20000"/>
          </a:bodyPr>
          <a:lstStyle/>
          <a:p>
            <a:r>
              <a:rPr lang="en-US" dirty="0"/>
              <a:t>Only applies to BR and </a:t>
            </a:r>
            <a:r>
              <a:rPr lang="en-US" dirty="0" err="1"/>
              <a:t>Lowder</a:t>
            </a:r>
            <a:r>
              <a:rPr lang="en-US" dirty="0"/>
              <a:t> facilities (excludes IR, imaging, and South</a:t>
            </a:r>
          </a:p>
          <a:p>
            <a:r>
              <a:rPr lang="en-US" dirty="0"/>
              <a:t>Ordering office must obtain clearance from the surgeon/proceduralist office FIRST.</a:t>
            </a:r>
          </a:p>
          <a:p>
            <a:r>
              <a:rPr lang="en-US" dirty="0"/>
              <a:t>Lab collection must be added to the OR schedule case and appear on the surgery schedule.</a:t>
            </a:r>
          </a:p>
          <a:p>
            <a:r>
              <a:rPr lang="en-US" dirty="0"/>
              <a:t>Requires 3 business days notice </a:t>
            </a:r>
          </a:p>
          <a:p>
            <a:r>
              <a:rPr lang="en-US" dirty="0"/>
              <a:t>Lab collection in the OR will require a medical necessity form from ordering\requesting physician\office</a:t>
            </a:r>
          </a:p>
          <a:p>
            <a:r>
              <a:rPr lang="en-US" dirty="0"/>
              <a:t>Requires approval from administration if labs are not on pre-approved list </a:t>
            </a:r>
          </a:p>
          <a:p>
            <a:endParaRPr lang="en-US" dirty="0"/>
          </a:p>
        </p:txBody>
      </p:sp>
    </p:spTree>
    <p:extLst>
      <p:ext uri="{BB962C8B-B14F-4D97-AF65-F5344CB8AC3E}">
        <p14:creationId xmlns:p14="http://schemas.microsoft.com/office/powerpoint/2010/main" val="365887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FC7E-C286-7FDB-9184-9EF02CABF4F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9C7EDDA-248E-58D1-E969-819BCFFF62A0}"/>
              </a:ext>
            </a:extLst>
          </p:cNvPr>
          <p:cNvSpPr>
            <a:spLocks noGrp="1"/>
          </p:cNvSpPr>
          <p:nvPr>
            <p:ph idx="1"/>
          </p:nvPr>
        </p:nvSpPr>
        <p:spPr/>
        <p:txBody>
          <a:bodyPr/>
          <a:lstStyle/>
          <a:p>
            <a:r>
              <a:rPr lang="en-US" sz="2800" dirty="0"/>
              <a:t>Email: </a:t>
            </a:r>
            <a:r>
              <a:rPr lang="en-US" sz="2800" dirty="0">
                <a:hlinkClick r:id="rId3"/>
              </a:rPr>
              <a:t>APASS@childrensal.org</a:t>
            </a:r>
            <a:endParaRPr lang="en-US" sz="2800" dirty="0"/>
          </a:p>
          <a:p>
            <a:r>
              <a:rPr lang="en-US" sz="2800" dirty="0"/>
              <a:t>Phone: 205-638-6235</a:t>
            </a:r>
          </a:p>
          <a:p>
            <a:pPr marL="0" indent="0">
              <a:buNone/>
            </a:pPr>
            <a:endParaRPr lang="en-US" dirty="0"/>
          </a:p>
        </p:txBody>
      </p:sp>
    </p:spTree>
    <p:extLst>
      <p:ext uri="{BB962C8B-B14F-4D97-AF65-F5344CB8AC3E}">
        <p14:creationId xmlns:p14="http://schemas.microsoft.com/office/powerpoint/2010/main" val="3798998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714</Words>
  <Application>Microsoft Office PowerPoint</Application>
  <PresentationFormat>On-screen Show (4:3)</PresentationFormat>
  <Paragraphs>56</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Times New Roman</vt:lpstr>
      <vt:lpstr>Office Theme</vt:lpstr>
      <vt:lpstr>Custom Design</vt:lpstr>
      <vt:lpstr>Anesthesia Pre-Admit Screening Service (APASS)</vt:lpstr>
      <vt:lpstr>APASS is Expanding!</vt:lpstr>
      <vt:lpstr>Contact Us!</vt:lpstr>
      <vt:lpstr>DHR Custody Policy</vt:lpstr>
      <vt:lpstr>Custody Issues</vt:lpstr>
      <vt:lpstr>Key Points</vt:lpstr>
      <vt:lpstr>Labs in the OR</vt:lpstr>
      <vt:lpstr>Questions?</vt:lpstr>
    </vt:vector>
  </TitlesOfParts>
  <Company>Children's Health Systems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 Horton</dc:creator>
  <cp:lastModifiedBy>Cissy Lovoy</cp:lastModifiedBy>
  <cp:revision>17</cp:revision>
  <dcterms:created xsi:type="dcterms:W3CDTF">2015-09-30T14:30:23Z</dcterms:created>
  <dcterms:modified xsi:type="dcterms:W3CDTF">2025-11-07T17:53:48Z</dcterms:modified>
</cp:coreProperties>
</file>