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2" r:id="rId7"/>
    <p:sldId id="259" r:id="rId8"/>
    <p:sldId id="261" r:id="rId9"/>
    <p:sldId id="258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97FF"/>
    <a:srgbClr val="FF9E1D"/>
    <a:srgbClr val="D68B1C"/>
    <a:srgbClr val="609600"/>
    <a:srgbClr val="6CA800"/>
    <a:srgbClr val="EE7D00"/>
    <a:srgbClr val="253600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80" y="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3581705"/>
            <a:ext cx="8246070" cy="1527050"/>
          </a:xfrm>
          <a:effectLst>
            <a:outerShdw blurRad="50800" dist="38100" dir="2700000" algn="ctr" rotWithShape="0">
              <a:schemeClr val="tx1">
                <a:alpha val="68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108755"/>
            <a:ext cx="8246070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</a:p>
          <a:p>
            <a:r>
              <a:rPr lang="en-US" dirty="0"/>
              <a:t>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0"/>
            <a:ext cx="822960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1" y="374900"/>
            <a:ext cx="6719018" cy="86883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2" y="1138425"/>
            <a:ext cx="6719018" cy="50392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774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6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774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0736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3887115"/>
            <a:ext cx="8246070" cy="1374345"/>
          </a:xfrm>
        </p:spPr>
        <p:txBody>
          <a:bodyPr>
            <a:normAutofit/>
          </a:bodyPr>
          <a:lstStyle/>
          <a:p>
            <a:r>
              <a:rPr lang="en-US" sz="6000" dirty="0"/>
              <a:t>Children’s South Surgery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4" y="5261460"/>
            <a:ext cx="8246071" cy="1374345"/>
          </a:xfrm>
        </p:spPr>
        <p:txBody>
          <a:bodyPr>
            <a:normAutofit/>
          </a:bodyPr>
          <a:lstStyle/>
          <a:p>
            <a:r>
              <a:rPr lang="en-US" sz="3600" dirty="0"/>
              <a:t>Lunch and Learn 2025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C617A-19FB-1DF7-84E6-B79A4E9C0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3312" y="833015"/>
            <a:ext cx="6719018" cy="868839"/>
          </a:xfrm>
        </p:spPr>
        <p:txBody>
          <a:bodyPr>
            <a:noAutofit/>
          </a:bodyPr>
          <a:lstStyle/>
          <a:p>
            <a:r>
              <a:rPr lang="en-US" sz="5400" b="1" dirty="0"/>
              <a:t>Gastrointestinal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FEB03-7C76-9EC6-7423-9DB32C8DF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337" y="1827968"/>
            <a:ext cx="6719018" cy="5039265"/>
          </a:xfrm>
        </p:spPr>
        <p:txBody>
          <a:bodyPr>
            <a:normAutofit/>
          </a:bodyPr>
          <a:lstStyle/>
          <a:p>
            <a:r>
              <a:rPr lang="en-US" sz="3200" dirty="0"/>
              <a:t>GI Virus</a:t>
            </a:r>
          </a:p>
          <a:p>
            <a:r>
              <a:rPr lang="en-US" sz="3200" dirty="0"/>
              <a:t>Elective procedures may be scheduled </a:t>
            </a:r>
            <a:r>
              <a:rPr lang="en-US" sz="3600" b="1" dirty="0">
                <a:solidFill>
                  <a:srgbClr val="FFFF00"/>
                </a:solidFill>
              </a:rPr>
              <a:t>1 week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dirty="0"/>
              <a:t>after diagnosis.</a:t>
            </a:r>
          </a:p>
          <a:p>
            <a:r>
              <a:rPr lang="en-US" sz="3200" dirty="0"/>
              <a:t>The patient </a:t>
            </a:r>
            <a:r>
              <a:rPr lang="en-US" sz="3200" b="1" u="sng" dirty="0"/>
              <a:t>MUST</a:t>
            </a:r>
            <a:r>
              <a:rPr lang="en-US" sz="3200" dirty="0"/>
              <a:t> be symptom-free for at least </a:t>
            </a:r>
            <a:r>
              <a:rPr lang="en-US" sz="3600" b="1" dirty="0">
                <a:solidFill>
                  <a:srgbClr val="FFFF00"/>
                </a:solidFill>
              </a:rPr>
              <a:t>48 hours</a:t>
            </a:r>
            <a:r>
              <a:rPr lang="en-US" sz="3200" dirty="0"/>
              <a:t>.</a:t>
            </a:r>
          </a:p>
          <a:p>
            <a:r>
              <a:rPr lang="en-US" sz="3200" dirty="0"/>
              <a:t>The patient should be eating and drinking normally.</a:t>
            </a:r>
          </a:p>
        </p:txBody>
      </p:sp>
    </p:spTree>
    <p:extLst>
      <p:ext uri="{BB962C8B-B14F-4D97-AF65-F5344CB8AC3E}">
        <p14:creationId xmlns:p14="http://schemas.microsoft.com/office/powerpoint/2010/main" val="2410936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dirty="0"/>
              <a:t>South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4400" b="1" dirty="0"/>
              <a:t>AGE:</a:t>
            </a:r>
            <a:r>
              <a:rPr lang="en-US" sz="3200" dirty="0"/>
              <a:t> 	</a:t>
            </a:r>
            <a:r>
              <a:rPr lang="en-US" sz="3600" b="1" dirty="0"/>
              <a:t>4 months - 20 years </a:t>
            </a:r>
          </a:p>
          <a:p>
            <a:r>
              <a:rPr lang="en-US" sz="4400" b="1" dirty="0"/>
              <a:t>BMI:</a:t>
            </a:r>
            <a:r>
              <a:rPr lang="en-US" sz="3200" dirty="0"/>
              <a:t> 	</a:t>
            </a:r>
            <a:r>
              <a:rPr lang="en-US" sz="3600" b="1" dirty="0"/>
              <a:t>≤ 39 </a:t>
            </a:r>
            <a:r>
              <a:rPr lang="en-US" sz="3200" dirty="0"/>
              <a:t>or </a:t>
            </a:r>
            <a:r>
              <a:rPr lang="en-US" sz="3600" b="1" dirty="0"/>
              <a:t>≤ 35 </a:t>
            </a:r>
            <a:r>
              <a:rPr lang="en-US" sz="3200" dirty="0"/>
              <a:t>with comorbidities</a:t>
            </a:r>
          </a:p>
          <a:p>
            <a:r>
              <a:rPr lang="en-US" sz="4400" b="1" dirty="0"/>
              <a:t>ASA:</a:t>
            </a:r>
            <a:r>
              <a:rPr lang="en-US" sz="4400" dirty="0"/>
              <a:t> 	</a:t>
            </a:r>
            <a:r>
              <a:rPr lang="en-US" sz="3600" dirty="0"/>
              <a:t>I and II only</a:t>
            </a:r>
          </a:p>
          <a:p>
            <a:r>
              <a:rPr lang="en-US" sz="3200" dirty="0"/>
              <a:t>Please be aware of your patients BMI and any chronic conditions or complex medical history</a:t>
            </a:r>
          </a:p>
          <a:p>
            <a:endParaRPr lang="en-US" sz="32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2731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6600" dirty="0">
                <a:solidFill>
                  <a:schemeClr val="bg1"/>
                </a:solidFill>
              </a:rPr>
              <a:t>Important Reminders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1671" y="2360065"/>
            <a:ext cx="732984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Block Release: </a:t>
            </a:r>
          </a:p>
          <a:p>
            <a:endParaRPr lang="en-US" sz="32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Must be released </a:t>
            </a:r>
            <a:r>
              <a:rPr lang="en-US" sz="4000" b="1" dirty="0">
                <a:solidFill>
                  <a:schemeClr val="bg1"/>
                </a:solidFill>
              </a:rPr>
              <a:t>2 weeks </a:t>
            </a:r>
            <a:r>
              <a:rPr lang="en-US" sz="3200" dirty="0">
                <a:solidFill>
                  <a:schemeClr val="bg1"/>
                </a:solidFill>
              </a:rPr>
              <a:t>in advance.</a:t>
            </a:r>
          </a:p>
          <a:p>
            <a:endParaRPr lang="en-US" sz="32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This ensures that unuse of time will NOT count against your surgeon’s utilization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850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dirty="0"/>
              <a:t>Other 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23312" y="1596540"/>
            <a:ext cx="6719018" cy="45811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/>
              <a:t>	Any patients with DHR concerns need to have the DHR form completed and sent to CS Anesthesia prior to DOS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9785" y="1138425"/>
            <a:ext cx="702443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All combo cases must be approved in advance by CS Surgery Director and  Chief CRNA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All patients need a responsible adult and transportation in place prior to day of surgery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No recent acute illness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Any question about patient criteria, please call and speak with CS Anesthesia Team</a:t>
            </a:r>
          </a:p>
        </p:txBody>
      </p:sp>
    </p:spTree>
    <p:extLst>
      <p:ext uri="{BB962C8B-B14F-4D97-AF65-F5344CB8AC3E}">
        <p14:creationId xmlns:p14="http://schemas.microsoft.com/office/powerpoint/2010/main" val="790419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985838"/>
            <a:ext cx="8229600" cy="1068387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815990" y="2054225"/>
            <a:ext cx="641361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dirty="0"/>
          </a:p>
          <a:p>
            <a:r>
              <a:rPr lang="en-US" sz="3200" dirty="0">
                <a:solidFill>
                  <a:schemeClr val="bg1"/>
                </a:solidFill>
              </a:rPr>
              <a:t>Main Number     205-638-4767</a:t>
            </a:r>
          </a:p>
          <a:p>
            <a:r>
              <a:rPr lang="en-US" sz="3200" dirty="0">
                <a:solidFill>
                  <a:schemeClr val="bg1"/>
                </a:solidFill>
              </a:rPr>
              <a:t>Anesthesia 	205-638-4768</a:t>
            </a:r>
          </a:p>
          <a:p>
            <a:r>
              <a:rPr lang="en-US" sz="3200" dirty="0">
                <a:solidFill>
                  <a:schemeClr val="bg1"/>
                </a:solidFill>
              </a:rPr>
              <a:t>Scheduling 	205-638-3217</a:t>
            </a:r>
          </a:p>
          <a:p>
            <a:r>
              <a:rPr lang="en-US" sz="3200" dirty="0">
                <a:solidFill>
                  <a:schemeClr val="bg1"/>
                </a:solidFill>
              </a:rPr>
              <a:t>Director Office    205-638-4794</a:t>
            </a:r>
          </a:p>
          <a:p>
            <a:r>
              <a:rPr lang="en-US" sz="3200" dirty="0">
                <a:solidFill>
                  <a:schemeClr val="bg1"/>
                </a:solidFill>
              </a:rPr>
              <a:t>Chief CRNA	205-638-4815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22F4B-351A-C737-970A-AD3CFDC61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670" y="2207360"/>
            <a:ext cx="7772400" cy="1362075"/>
          </a:xfrm>
        </p:spPr>
        <p:txBody>
          <a:bodyPr>
            <a:no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latin typeface="Amasis MT Pro Black" panose="02040A04050005020304" pitchFamily="18" charset="0"/>
              </a:rPr>
              <a:t>Recent Illnesses</a:t>
            </a:r>
          </a:p>
        </p:txBody>
      </p:sp>
    </p:spTree>
    <p:extLst>
      <p:ext uri="{BB962C8B-B14F-4D97-AF65-F5344CB8AC3E}">
        <p14:creationId xmlns:p14="http://schemas.microsoft.com/office/powerpoint/2010/main" val="707491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E4AAE7-3B0E-2F1E-B2B5-8DEB238F4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605" y="833015"/>
            <a:ext cx="6719018" cy="868839"/>
          </a:xfrm>
        </p:spPr>
        <p:txBody>
          <a:bodyPr>
            <a:noAutofit/>
          </a:bodyPr>
          <a:lstStyle/>
          <a:p>
            <a:r>
              <a:rPr lang="en-US" sz="5400" b="1" dirty="0"/>
              <a:t>Respiratory Illness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B56634-0E95-F8DA-90E8-5026307A2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3310" y="2054655"/>
            <a:ext cx="6719018" cy="5039265"/>
          </a:xfrm>
        </p:spPr>
        <p:txBody>
          <a:bodyPr>
            <a:normAutofit/>
          </a:bodyPr>
          <a:lstStyle/>
          <a:p>
            <a:r>
              <a:rPr lang="en-US" sz="3200" dirty="0"/>
              <a:t>Bronchitis, COVID-19, Croup, Flu, Pneumonia, RSV</a:t>
            </a:r>
          </a:p>
          <a:p>
            <a:r>
              <a:rPr lang="en-US" sz="3200" dirty="0"/>
              <a:t>Elective procedures may be scheduled </a:t>
            </a:r>
            <a:r>
              <a:rPr lang="en-US" sz="3600" b="1" dirty="0">
                <a:solidFill>
                  <a:srgbClr val="FFFF00"/>
                </a:solidFill>
              </a:rPr>
              <a:t>4 – 7 weeks after </a:t>
            </a:r>
            <a:r>
              <a:rPr lang="en-US" sz="3200" dirty="0"/>
              <a:t>diagnosis.</a:t>
            </a:r>
          </a:p>
          <a:p>
            <a:r>
              <a:rPr lang="en-US" sz="3200" dirty="0"/>
              <a:t>The patient </a:t>
            </a:r>
            <a:r>
              <a:rPr lang="en-US" sz="3200" b="1" u="sng" dirty="0"/>
              <a:t>MUST</a:t>
            </a:r>
            <a:r>
              <a:rPr lang="en-US" sz="3200" dirty="0"/>
              <a:t> be symptom free for at least </a:t>
            </a:r>
            <a:r>
              <a:rPr lang="en-US" sz="3600" b="1" dirty="0">
                <a:solidFill>
                  <a:srgbClr val="FFFF00"/>
                </a:solidFill>
              </a:rPr>
              <a:t>4 weeks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9862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F44F1-4908-8156-AA95-9F77CD5AD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3312" y="833015"/>
            <a:ext cx="6719018" cy="868839"/>
          </a:xfrm>
        </p:spPr>
        <p:txBody>
          <a:bodyPr>
            <a:noAutofit/>
          </a:bodyPr>
          <a:lstStyle/>
          <a:p>
            <a:r>
              <a:rPr lang="en-US" sz="5400" b="1" dirty="0"/>
              <a:t>Respiratory Illness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B500B-4F70-5B9E-8336-DEE04345B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3312" y="1901950"/>
            <a:ext cx="6719018" cy="5039265"/>
          </a:xfrm>
        </p:spPr>
        <p:txBody>
          <a:bodyPr>
            <a:normAutofit/>
          </a:bodyPr>
          <a:lstStyle/>
          <a:p>
            <a:r>
              <a:rPr lang="en-US" sz="3200" dirty="0"/>
              <a:t>Mild Upper Respiratory Infection, Sinus Infection</a:t>
            </a:r>
          </a:p>
          <a:p>
            <a:r>
              <a:rPr lang="en-US" sz="3200" dirty="0"/>
              <a:t>Elective procedures may be scheduled </a:t>
            </a:r>
            <a:r>
              <a:rPr lang="en-US" sz="3600" b="1" dirty="0">
                <a:solidFill>
                  <a:srgbClr val="FFFF00"/>
                </a:solidFill>
              </a:rPr>
              <a:t>2 weeks after </a:t>
            </a:r>
            <a:r>
              <a:rPr lang="en-US" sz="3200" dirty="0"/>
              <a:t>diagnosis.</a:t>
            </a:r>
          </a:p>
          <a:p>
            <a:r>
              <a:rPr lang="en-US" sz="3200" dirty="0"/>
              <a:t>The patient </a:t>
            </a:r>
            <a:r>
              <a:rPr lang="en-US" sz="3200" b="1" u="sng" dirty="0"/>
              <a:t>MUST</a:t>
            </a:r>
            <a:r>
              <a:rPr lang="en-US" sz="3200" dirty="0"/>
              <a:t> be symptom-free for at least </a:t>
            </a:r>
            <a:r>
              <a:rPr lang="en-US" sz="3600" b="1" dirty="0">
                <a:solidFill>
                  <a:srgbClr val="FFFF00"/>
                </a:solidFill>
              </a:rPr>
              <a:t>1-2 weeks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633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1522B2FB1CD14AA9933B5C51EA5BDF" ma:contentTypeVersion="15" ma:contentTypeDescription="Create a new document." ma:contentTypeScope="" ma:versionID="0be328626daf8e01c587ee2d8fee85d3">
  <xsd:schema xmlns:xsd="http://www.w3.org/2001/XMLSchema" xmlns:xs="http://www.w3.org/2001/XMLSchema" xmlns:p="http://schemas.microsoft.com/office/2006/metadata/properties" xmlns:ns3="2c31500f-6184-4362-8be9-70b7251e665c" xmlns:ns4="e5f56685-d2f1-41e2-81c5-e85e9a32fb66" targetNamespace="http://schemas.microsoft.com/office/2006/metadata/properties" ma:root="true" ma:fieldsID="a77b388aea7ae884c8184ccf88db29bd" ns3:_="" ns4:_="">
    <xsd:import namespace="2c31500f-6184-4362-8be9-70b7251e665c"/>
    <xsd:import namespace="e5f56685-d2f1-41e2-81c5-e85e9a32fb6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31500f-6184-4362-8be9-70b7251e66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f56685-d2f1-41e2-81c5-e85e9a32fb6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c31500f-6184-4362-8be9-70b7251e665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35A564-E20B-4393-AF62-E6A1E181A1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31500f-6184-4362-8be9-70b7251e665c"/>
    <ds:schemaRef ds:uri="e5f56685-d2f1-41e2-81c5-e85e9a32fb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79BFD5F-CAEB-4DD3-8C5B-C3152F986235}">
  <ds:schemaRefs>
    <ds:schemaRef ds:uri="http://schemas.microsoft.com/office/infopath/2007/PartnerControls"/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e5f56685-d2f1-41e2-81c5-e85e9a32fb66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2c31500f-6184-4362-8be9-70b7251e665c"/>
  </ds:schemaRefs>
</ds:datastoreItem>
</file>

<file path=customXml/itemProps3.xml><?xml version="1.0" encoding="utf-8"?>
<ds:datastoreItem xmlns:ds="http://schemas.openxmlformats.org/officeDocument/2006/customXml" ds:itemID="{2E5B8CC2-28E3-4B80-8CE7-9E7FF94FFB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3343</TotalTime>
  <Words>266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Amasis MT Pro Black</vt:lpstr>
      <vt:lpstr>Arial</vt:lpstr>
      <vt:lpstr>Calibri</vt:lpstr>
      <vt:lpstr>Office Theme</vt:lpstr>
      <vt:lpstr>Children’s South Surgery</vt:lpstr>
      <vt:lpstr>South Guidelines</vt:lpstr>
      <vt:lpstr> Important Reminders</vt:lpstr>
      <vt:lpstr>Other Reminders</vt:lpstr>
      <vt:lpstr>PowerPoint Presentation</vt:lpstr>
      <vt:lpstr> </vt:lpstr>
      <vt:lpstr>Recent Illnesses</vt:lpstr>
      <vt:lpstr>Respiratory Illness</vt:lpstr>
      <vt:lpstr>Respiratory Illness</vt:lpstr>
      <vt:lpstr>Gastrointestinal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Ross Clay</cp:lastModifiedBy>
  <cp:revision>76</cp:revision>
  <dcterms:created xsi:type="dcterms:W3CDTF">2013-08-21T19:17:07Z</dcterms:created>
  <dcterms:modified xsi:type="dcterms:W3CDTF">2025-11-07T16:31:31Z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0x010100C81522B2FB1CD14AA9933B5C51EA5BDF</vt:lpwstr>
  </property>
</Properties>
</file>