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113" d="100"/>
          <a:sy n="113" d="100"/>
        </p:scale>
        <p:origin x="51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B5F8E-F8E6-A54E-97F2-21F92966BCA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4F99C4E-3685-CE56-6440-3C5F8FED53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EC7A11-FDA0-9AC6-3E81-5833C9CDBA2E}"/>
              </a:ext>
            </a:extLst>
          </p:cNvPr>
          <p:cNvSpPr>
            <a:spLocks noGrp="1"/>
          </p:cNvSpPr>
          <p:nvPr>
            <p:ph type="dt" sz="half" idx="10"/>
          </p:nvPr>
        </p:nvSpPr>
        <p:spPr/>
        <p:txBody>
          <a:bodyPr/>
          <a:lstStyle/>
          <a:p>
            <a:fld id="{31858D8B-9918-4C2A-AADC-662E2C1842B5}" type="datetimeFigureOut">
              <a:rPr lang="en-US" smtClean="0"/>
              <a:t>11/7/2025</a:t>
            </a:fld>
            <a:endParaRPr lang="en-US"/>
          </a:p>
        </p:txBody>
      </p:sp>
      <p:sp>
        <p:nvSpPr>
          <p:cNvPr id="5" name="Footer Placeholder 4">
            <a:extLst>
              <a:ext uri="{FF2B5EF4-FFF2-40B4-BE49-F238E27FC236}">
                <a16:creationId xmlns:a16="http://schemas.microsoft.com/office/drawing/2014/main" id="{19C910E2-5B09-A5FF-489A-D4FBDEA087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B5BEC6-2109-E240-DE03-6D23A5F13AB4}"/>
              </a:ext>
            </a:extLst>
          </p:cNvPr>
          <p:cNvSpPr>
            <a:spLocks noGrp="1"/>
          </p:cNvSpPr>
          <p:nvPr>
            <p:ph type="sldNum" sz="quarter" idx="12"/>
          </p:nvPr>
        </p:nvSpPr>
        <p:spPr/>
        <p:txBody>
          <a:bodyPr/>
          <a:lstStyle/>
          <a:p>
            <a:fld id="{1E98774B-1D43-452D-B6F7-7605FB39649F}" type="slidenum">
              <a:rPr lang="en-US" smtClean="0"/>
              <a:t>‹#›</a:t>
            </a:fld>
            <a:endParaRPr lang="en-US"/>
          </a:p>
        </p:txBody>
      </p:sp>
    </p:spTree>
    <p:extLst>
      <p:ext uri="{BB962C8B-B14F-4D97-AF65-F5344CB8AC3E}">
        <p14:creationId xmlns:p14="http://schemas.microsoft.com/office/powerpoint/2010/main" val="176094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544D3-6665-DD80-E03A-7D6479BCF40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7BE7B7-B2FE-0DC3-B01B-16FEEF389B5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8B3E73-DE6D-23F9-8E72-6C2866CC464E}"/>
              </a:ext>
            </a:extLst>
          </p:cNvPr>
          <p:cNvSpPr>
            <a:spLocks noGrp="1"/>
          </p:cNvSpPr>
          <p:nvPr>
            <p:ph type="dt" sz="half" idx="10"/>
          </p:nvPr>
        </p:nvSpPr>
        <p:spPr/>
        <p:txBody>
          <a:bodyPr/>
          <a:lstStyle/>
          <a:p>
            <a:fld id="{31858D8B-9918-4C2A-AADC-662E2C1842B5}" type="datetimeFigureOut">
              <a:rPr lang="en-US" smtClean="0"/>
              <a:t>11/7/2025</a:t>
            </a:fld>
            <a:endParaRPr lang="en-US"/>
          </a:p>
        </p:txBody>
      </p:sp>
      <p:sp>
        <p:nvSpPr>
          <p:cNvPr id="5" name="Footer Placeholder 4">
            <a:extLst>
              <a:ext uri="{FF2B5EF4-FFF2-40B4-BE49-F238E27FC236}">
                <a16:creationId xmlns:a16="http://schemas.microsoft.com/office/drawing/2014/main" id="{CE14011D-E295-10CA-AEEB-CE1B532048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7CD3BD-532F-9333-48C0-661A9D7A94F5}"/>
              </a:ext>
            </a:extLst>
          </p:cNvPr>
          <p:cNvSpPr>
            <a:spLocks noGrp="1"/>
          </p:cNvSpPr>
          <p:nvPr>
            <p:ph type="sldNum" sz="quarter" idx="12"/>
          </p:nvPr>
        </p:nvSpPr>
        <p:spPr/>
        <p:txBody>
          <a:bodyPr/>
          <a:lstStyle/>
          <a:p>
            <a:fld id="{1E98774B-1D43-452D-B6F7-7605FB39649F}" type="slidenum">
              <a:rPr lang="en-US" smtClean="0"/>
              <a:t>‹#›</a:t>
            </a:fld>
            <a:endParaRPr lang="en-US"/>
          </a:p>
        </p:txBody>
      </p:sp>
    </p:spTree>
    <p:extLst>
      <p:ext uri="{BB962C8B-B14F-4D97-AF65-F5344CB8AC3E}">
        <p14:creationId xmlns:p14="http://schemas.microsoft.com/office/powerpoint/2010/main" val="1465699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BCFF1A-BB5F-219B-E8ED-AA5024FFE08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43B6E2-B12F-EF10-5ED3-EBF070B347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249AFD-7CEC-BE59-4084-6B5C06031CFC}"/>
              </a:ext>
            </a:extLst>
          </p:cNvPr>
          <p:cNvSpPr>
            <a:spLocks noGrp="1"/>
          </p:cNvSpPr>
          <p:nvPr>
            <p:ph type="dt" sz="half" idx="10"/>
          </p:nvPr>
        </p:nvSpPr>
        <p:spPr/>
        <p:txBody>
          <a:bodyPr/>
          <a:lstStyle/>
          <a:p>
            <a:fld id="{31858D8B-9918-4C2A-AADC-662E2C1842B5}" type="datetimeFigureOut">
              <a:rPr lang="en-US" smtClean="0"/>
              <a:t>11/7/2025</a:t>
            </a:fld>
            <a:endParaRPr lang="en-US"/>
          </a:p>
        </p:txBody>
      </p:sp>
      <p:sp>
        <p:nvSpPr>
          <p:cNvPr id="5" name="Footer Placeholder 4">
            <a:extLst>
              <a:ext uri="{FF2B5EF4-FFF2-40B4-BE49-F238E27FC236}">
                <a16:creationId xmlns:a16="http://schemas.microsoft.com/office/drawing/2014/main" id="{B8E88AFD-88AF-9BEE-6A8D-582CEDBCE2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F76BAA-F846-6A54-601F-AFFBF5E680C4}"/>
              </a:ext>
            </a:extLst>
          </p:cNvPr>
          <p:cNvSpPr>
            <a:spLocks noGrp="1"/>
          </p:cNvSpPr>
          <p:nvPr>
            <p:ph type="sldNum" sz="quarter" idx="12"/>
          </p:nvPr>
        </p:nvSpPr>
        <p:spPr/>
        <p:txBody>
          <a:bodyPr/>
          <a:lstStyle/>
          <a:p>
            <a:fld id="{1E98774B-1D43-452D-B6F7-7605FB39649F}" type="slidenum">
              <a:rPr lang="en-US" smtClean="0"/>
              <a:t>‹#›</a:t>
            </a:fld>
            <a:endParaRPr lang="en-US"/>
          </a:p>
        </p:txBody>
      </p:sp>
    </p:spTree>
    <p:extLst>
      <p:ext uri="{BB962C8B-B14F-4D97-AF65-F5344CB8AC3E}">
        <p14:creationId xmlns:p14="http://schemas.microsoft.com/office/powerpoint/2010/main" val="2829120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92972-8000-275D-FA38-8CC29EFE44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A79E1B7-723E-4B3C-EC16-7E80F81ADB2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BB34BE-0AB6-78FA-2776-D8C83267F053}"/>
              </a:ext>
            </a:extLst>
          </p:cNvPr>
          <p:cNvSpPr>
            <a:spLocks noGrp="1"/>
          </p:cNvSpPr>
          <p:nvPr>
            <p:ph type="dt" sz="half" idx="10"/>
          </p:nvPr>
        </p:nvSpPr>
        <p:spPr/>
        <p:txBody>
          <a:bodyPr/>
          <a:lstStyle/>
          <a:p>
            <a:fld id="{31858D8B-9918-4C2A-AADC-662E2C1842B5}" type="datetimeFigureOut">
              <a:rPr lang="en-US" smtClean="0"/>
              <a:t>11/7/2025</a:t>
            </a:fld>
            <a:endParaRPr lang="en-US"/>
          </a:p>
        </p:txBody>
      </p:sp>
      <p:sp>
        <p:nvSpPr>
          <p:cNvPr id="5" name="Footer Placeholder 4">
            <a:extLst>
              <a:ext uri="{FF2B5EF4-FFF2-40B4-BE49-F238E27FC236}">
                <a16:creationId xmlns:a16="http://schemas.microsoft.com/office/drawing/2014/main" id="{0688040D-BEAB-D145-E35F-5DECE44358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65F503-562A-EA97-ABD8-7F188B3EA551}"/>
              </a:ext>
            </a:extLst>
          </p:cNvPr>
          <p:cNvSpPr>
            <a:spLocks noGrp="1"/>
          </p:cNvSpPr>
          <p:nvPr>
            <p:ph type="sldNum" sz="quarter" idx="12"/>
          </p:nvPr>
        </p:nvSpPr>
        <p:spPr/>
        <p:txBody>
          <a:bodyPr/>
          <a:lstStyle/>
          <a:p>
            <a:fld id="{1E98774B-1D43-452D-B6F7-7605FB39649F}" type="slidenum">
              <a:rPr lang="en-US" smtClean="0"/>
              <a:t>‹#›</a:t>
            </a:fld>
            <a:endParaRPr lang="en-US"/>
          </a:p>
        </p:txBody>
      </p:sp>
    </p:spTree>
    <p:extLst>
      <p:ext uri="{BB962C8B-B14F-4D97-AF65-F5344CB8AC3E}">
        <p14:creationId xmlns:p14="http://schemas.microsoft.com/office/powerpoint/2010/main" val="2107898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64B9F-198A-2584-F88C-106B6758B5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0113988-BC6C-5FE8-8E5B-AF937208531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32AFB9-0BAF-A968-5BDF-02B9E46E42D6}"/>
              </a:ext>
            </a:extLst>
          </p:cNvPr>
          <p:cNvSpPr>
            <a:spLocks noGrp="1"/>
          </p:cNvSpPr>
          <p:nvPr>
            <p:ph type="dt" sz="half" idx="10"/>
          </p:nvPr>
        </p:nvSpPr>
        <p:spPr/>
        <p:txBody>
          <a:bodyPr/>
          <a:lstStyle/>
          <a:p>
            <a:fld id="{31858D8B-9918-4C2A-AADC-662E2C1842B5}" type="datetimeFigureOut">
              <a:rPr lang="en-US" smtClean="0"/>
              <a:t>11/7/2025</a:t>
            </a:fld>
            <a:endParaRPr lang="en-US"/>
          </a:p>
        </p:txBody>
      </p:sp>
      <p:sp>
        <p:nvSpPr>
          <p:cNvPr id="5" name="Footer Placeholder 4">
            <a:extLst>
              <a:ext uri="{FF2B5EF4-FFF2-40B4-BE49-F238E27FC236}">
                <a16:creationId xmlns:a16="http://schemas.microsoft.com/office/drawing/2014/main" id="{0EEBE04A-603F-CDCD-3E63-5A3F43201D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C0FA13-91F6-5215-ACFB-B68AE8E84E13}"/>
              </a:ext>
            </a:extLst>
          </p:cNvPr>
          <p:cNvSpPr>
            <a:spLocks noGrp="1"/>
          </p:cNvSpPr>
          <p:nvPr>
            <p:ph type="sldNum" sz="quarter" idx="12"/>
          </p:nvPr>
        </p:nvSpPr>
        <p:spPr/>
        <p:txBody>
          <a:bodyPr/>
          <a:lstStyle/>
          <a:p>
            <a:fld id="{1E98774B-1D43-452D-B6F7-7605FB39649F}" type="slidenum">
              <a:rPr lang="en-US" smtClean="0"/>
              <a:t>‹#›</a:t>
            </a:fld>
            <a:endParaRPr lang="en-US"/>
          </a:p>
        </p:txBody>
      </p:sp>
    </p:spTree>
    <p:extLst>
      <p:ext uri="{BB962C8B-B14F-4D97-AF65-F5344CB8AC3E}">
        <p14:creationId xmlns:p14="http://schemas.microsoft.com/office/powerpoint/2010/main" val="1159294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4CC16-E8F3-B654-FD73-1F68ED7AA1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02CD56-065E-7C9A-984B-D1B7D7AD480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5E0BE3-0B1C-EAAE-FF22-25F209CD99E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D2B1E7E-20D4-42C1-F6D1-2A6FC643F630}"/>
              </a:ext>
            </a:extLst>
          </p:cNvPr>
          <p:cNvSpPr>
            <a:spLocks noGrp="1"/>
          </p:cNvSpPr>
          <p:nvPr>
            <p:ph type="dt" sz="half" idx="10"/>
          </p:nvPr>
        </p:nvSpPr>
        <p:spPr/>
        <p:txBody>
          <a:bodyPr/>
          <a:lstStyle/>
          <a:p>
            <a:fld id="{31858D8B-9918-4C2A-AADC-662E2C1842B5}" type="datetimeFigureOut">
              <a:rPr lang="en-US" smtClean="0"/>
              <a:t>11/7/2025</a:t>
            </a:fld>
            <a:endParaRPr lang="en-US"/>
          </a:p>
        </p:txBody>
      </p:sp>
      <p:sp>
        <p:nvSpPr>
          <p:cNvPr id="6" name="Footer Placeholder 5">
            <a:extLst>
              <a:ext uri="{FF2B5EF4-FFF2-40B4-BE49-F238E27FC236}">
                <a16:creationId xmlns:a16="http://schemas.microsoft.com/office/drawing/2014/main" id="{40D50CD1-0619-E622-93AB-032456F3EF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75378F-ED51-1815-BAFE-14641C7310C0}"/>
              </a:ext>
            </a:extLst>
          </p:cNvPr>
          <p:cNvSpPr>
            <a:spLocks noGrp="1"/>
          </p:cNvSpPr>
          <p:nvPr>
            <p:ph type="sldNum" sz="quarter" idx="12"/>
          </p:nvPr>
        </p:nvSpPr>
        <p:spPr/>
        <p:txBody>
          <a:bodyPr/>
          <a:lstStyle/>
          <a:p>
            <a:fld id="{1E98774B-1D43-452D-B6F7-7605FB39649F}" type="slidenum">
              <a:rPr lang="en-US" smtClean="0"/>
              <a:t>‹#›</a:t>
            </a:fld>
            <a:endParaRPr lang="en-US"/>
          </a:p>
        </p:txBody>
      </p:sp>
    </p:spTree>
    <p:extLst>
      <p:ext uri="{BB962C8B-B14F-4D97-AF65-F5344CB8AC3E}">
        <p14:creationId xmlns:p14="http://schemas.microsoft.com/office/powerpoint/2010/main" val="3525840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FBFEA-5681-CD4F-C894-A92BC42C24A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E115137-C5EE-99BE-FC3D-AA89114DA5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1831972-509F-E736-3817-14D888B58D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6681D49-16DA-313D-DF88-D5C1D8A507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891F33E-CE26-8F87-7AE0-4E49DA01E7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13404A-1708-8958-BEFE-E4BC42BF87E5}"/>
              </a:ext>
            </a:extLst>
          </p:cNvPr>
          <p:cNvSpPr>
            <a:spLocks noGrp="1"/>
          </p:cNvSpPr>
          <p:nvPr>
            <p:ph type="dt" sz="half" idx="10"/>
          </p:nvPr>
        </p:nvSpPr>
        <p:spPr/>
        <p:txBody>
          <a:bodyPr/>
          <a:lstStyle/>
          <a:p>
            <a:fld id="{31858D8B-9918-4C2A-AADC-662E2C1842B5}" type="datetimeFigureOut">
              <a:rPr lang="en-US" smtClean="0"/>
              <a:t>11/7/2025</a:t>
            </a:fld>
            <a:endParaRPr lang="en-US"/>
          </a:p>
        </p:txBody>
      </p:sp>
      <p:sp>
        <p:nvSpPr>
          <p:cNvPr id="8" name="Footer Placeholder 7">
            <a:extLst>
              <a:ext uri="{FF2B5EF4-FFF2-40B4-BE49-F238E27FC236}">
                <a16:creationId xmlns:a16="http://schemas.microsoft.com/office/drawing/2014/main" id="{BE0AFE43-552B-9A0A-C640-74BD51AF4E4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0AA27E-B4F3-1775-A1F2-249F2FD6C8F9}"/>
              </a:ext>
            </a:extLst>
          </p:cNvPr>
          <p:cNvSpPr>
            <a:spLocks noGrp="1"/>
          </p:cNvSpPr>
          <p:nvPr>
            <p:ph type="sldNum" sz="quarter" idx="12"/>
          </p:nvPr>
        </p:nvSpPr>
        <p:spPr/>
        <p:txBody>
          <a:bodyPr/>
          <a:lstStyle/>
          <a:p>
            <a:fld id="{1E98774B-1D43-452D-B6F7-7605FB39649F}" type="slidenum">
              <a:rPr lang="en-US" smtClean="0"/>
              <a:t>‹#›</a:t>
            </a:fld>
            <a:endParaRPr lang="en-US"/>
          </a:p>
        </p:txBody>
      </p:sp>
    </p:spTree>
    <p:extLst>
      <p:ext uri="{BB962C8B-B14F-4D97-AF65-F5344CB8AC3E}">
        <p14:creationId xmlns:p14="http://schemas.microsoft.com/office/powerpoint/2010/main" val="2956954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20D70-7A85-3D21-016F-7921927064D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C8CC3D-AB76-1D0E-B839-15E0AFAEBE54}"/>
              </a:ext>
            </a:extLst>
          </p:cNvPr>
          <p:cNvSpPr>
            <a:spLocks noGrp="1"/>
          </p:cNvSpPr>
          <p:nvPr>
            <p:ph type="dt" sz="half" idx="10"/>
          </p:nvPr>
        </p:nvSpPr>
        <p:spPr/>
        <p:txBody>
          <a:bodyPr/>
          <a:lstStyle/>
          <a:p>
            <a:fld id="{31858D8B-9918-4C2A-AADC-662E2C1842B5}" type="datetimeFigureOut">
              <a:rPr lang="en-US" smtClean="0"/>
              <a:t>11/7/2025</a:t>
            </a:fld>
            <a:endParaRPr lang="en-US"/>
          </a:p>
        </p:txBody>
      </p:sp>
      <p:sp>
        <p:nvSpPr>
          <p:cNvPr id="4" name="Footer Placeholder 3">
            <a:extLst>
              <a:ext uri="{FF2B5EF4-FFF2-40B4-BE49-F238E27FC236}">
                <a16:creationId xmlns:a16="http://schemas.microsoft.com/office/drawing/2014/main" id="{91C47E60-EAAB-4FC7-D268-01FECB7594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A95621A-DDC0-A986-C1B5-FBB18287BCC3}"/>
              </a:ext>
            </a:extLst>
          </p:cNvPr>
          <p:cNvSpPr>
            <a:spLocks noGrp="1"/>
          </p:cNvSpPr>
          <p:nvPr>
            <p:ph type="sldNum" sz="quarter" idx="12"/>
          </p:nvPr>
        </p:nvSpPr>
        <p:spPr/>
        <p:txBody>
          <a:bodyPr/>
          <a:lstStyle/>
          <a:p>
            <a:fld id="{1E98774B-1D43-452D-B6F7-7605FB39649F}" type="slidenum">
              <a:rPr lang="en-US" smtClean="0"/>
              <a:t>‹#›</a:t>
            </a:fld>
            <a:endParaRPr lang="en-US"/>
          </a:p>
        </p:txBody>
      </p:sp>
    </p:spTree>
    <p:extLst>
      <p:ext uri="{BB962C8B-B14F-4D97-AF65-F5344CB8AC3E}">
        <p14:creationId xmlns:p14="http://schemas.microsoft.com/office/powerpoint/2010/main" val="3895661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991AC2-EEAB-D916-069C-A5F51F274B79}"/>
              </a:ext>
            </a:extLst>
          </p:cNvPr>
          <p:cNvSpPr>
            <a:spLocks noGrp="1"/>
          </p:cNvSpPr>
          <p:nvPr>
            <p:ph type="dt" sz="half" idx="10"/>
          </p:nvPr>
        </p:nvSpPr>
        <p:spPr/>
        <p:txBody>
          <a:bodyPr/>
          <a:lstStyle/>
          <a:p>
            <a:fld id="{31858D8B-9918-4C2A-AADC-662E2C1842B5}" type="datetimeFigureOut">
              <a:rPr lang="en-US" smtClean="0"/>
              <a:t>11/7/2025</a:t>
            </a:fld>
            <a:endParaRPr lang="en-US"/>
          </a:p>
        </p:txBody>
      </p:sp>
      <p:sp>
        <p:nvSpPr>
          <p:cNvPr id="3" name="Footer Placeholder 2">
            <a:extLst>
              <a:ext uri="{FF2B5EF4-FFF2-40B4-BE49-F238E27FC236}">
                <a16:creationId xmlns:a16="http://schemas.microsoft.com/office/drawing/2014/main" id="{0B680E77-E601-3CCA-363B-60B8800E794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2B33E27-A506-8701-2D51-4BA23216703E}"/>
              </a:ext>
            </a:extLst>
          </p:cNvPr>
          <p:cNvSpPr>
            <a:spLocks noGrp="1"/>
          </p:cNvSpPr>
          <p:nvPr>
            <p:ph type="sldNum" sz="quarter" idx="12"/>
          </p:nvPr>
        </p:nvSpPr>
        <p:spPr/>
        <p:txBody>
          <a:bodyPr/>
          <a:lstStyle/>
          <a:p>
            <a:fld id="{1E98774B-1D43-452D-B6F7-7605FB39649F}" type="slidenum">
              <a:rPr lang="en-US" smtClean="0"/>
              <a:t>‹#›</a:t>
            </a:fld>
            <a:endParaRPr lang="en-US"/>
          </a:p>
        </p:txBody>
      </p:sp>
    </p:spTree>
    <p:extLst>
      <p:ext uri="{BB962C8B-B14F-4D97-AF65-F5344CB8AC3E}">
        <p14:creationId xmlns:p14="http://schemas.microsoft.com/office/powerpoint/2010/main" val="1153156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4C2BB-B7DC-B1FA-6D51-0D7655933A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B557C4D-A6E0-CC80-3F0B-1546F0E577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150A38F-78A4-BA15-207D-922BB4A7FC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AEE45D-EA09-4946-037E-14DCCD056A62}"/>
              </a:ext>
            </a:extLst>
          </p:cNvPr>
          <p:cNvSpPr>
            <a:spLocks noGrp="1"/>
          </p:cNvSpPr>
          <p:nvPr>
            <p:ph type="dt" sz="half" idx="10"/>
          </p:nvPr>
        </p:nvSpPr>
        <p:spPr/>
        <p:txBody>
          <a:bodyPr/>
          <a:lstStyle/>
          <a:p>
            <a:fld id="{31858D8B-9918-4C2A-AADC-662E2C1842B5}" type="datetimeFigureOut">
              <a:rPr lang="en-US" smtClean="0"/>
              <a:t>11/7/2025</a:t>
            </a:fld>
            <a:endParaRPr lang="en-US"/>
          </a:p>
        </p:txBody>
      </p:sp>
      <p:sp>
        <p:nvSpPr>
          <p:cNvPr id="6" name="Footer Placeholder 5">
            <a:extLst>
              <a:ext uri="{FF2B5EF4-FFF2-40B4-BE49-F238E27FC236}">
                <a16:creationId xmlns:a16="http://schemas.microsoft.com/office/drawing/2014/main" id="{0A541A81-2944-D6F8-4766-B75F8D5E2F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AF7B52-8ED4-CD3F-A760-90AF0D6B59AB}"/>
              </a:ext>
            </a:extLst>
          </p:cNvPr>
          <p:cNvSpPr>
            <a:spLocks noGrp="1"/>
          </p:cNvSpPr>
          <p:nvPr>
            <p:ph type="sldNum" sz="quarter" idx="12"/>
          </p:nvPr>
        </p:nvSpPr>
        <p:spPr/>
        <p:txBody>
          <a:bodyPr/>
          <a:lstStyle/>
          <a:p>
            <a:fld id="{1E98774B-1D43-452D-B6F7-7605FB39649F}" type="slidenum">
              <a:rPr lang="en-US" smtClean="0"/>
              <a:t>‹#›</a:t>
            </a:fld>
            <a:endParaRPr lang="en-US"/>
          </a:p>
        </p:txBody>
      </p:sp>
    </p:spTree>
    <p:extLst>
      <p:ext uri="{BB962C8B-B14F-4D97-AF65-F5344CB8AC3E}">
        <p14:creationId xmlns:p14="http://schemas.microsoft.com/office/powerpoint/2010/main" val="3126618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3EAFC-88FE-E696-31D0-B1E68029CE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218804-134B-090E-9862-E3ABCBA897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7FBA2A3-363D-34E6-40FA-F78CC25A15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6A3F8F-F26B-2146-787F-BC13CDF8F19F}"/>
              </a:ext>
            </a:extLst>
          </p:cNvPr>
          <p:cNvSpPr>
            <a:spLocks noGrp="1"/>
          </p:cNvSpPr>
          <p:nvPr>
            <p:ph type="dt" sz="half" idx="10"/>
          </p:nvPr>
        </p:nvSpPr>
        <p:spPr/>
        <p:txBody>
          <a:bodyPr/>
          <a:lstStyle/>
          <a:p>
            <a:fld id="{31858D8B-9918-4C2A-AADC-662E2C1842B5}" type="datetimeFigureOut">
              <a:rPr lang="en-US" smtClean="0"/>
              <a:t>11/7/2025</a:t>
            </a:fld>
            <a:endParaRPr lang="en-US"/>
          </a:p>
        </p:txBody>
      </p:sp>
      <p:sp>
        <p:nvSpPr>
          <p:cNvPr id="6" name="Footer Placeholder 5">
            <a:extLst>
              <a:ext uri="{FF2B5EF4-FFF2-40B4-BE49-F238E27FC236}">
                <a16:creationId xmlns:a16="http://schemas.microsoft.com/office/drawing/2014/main" id="{F5D9100F-74A9-FC6C-0FC2-4D06EA5DA2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EDB5EF-956F-46B8-16D9-93482C313AF9}"/>
              </a:ext>
            </a:extLst>
          </p:cNvPr>
          <p:cNvSpPr>
            <a:spLocks noGrp="1"/>
          </p:cNvSpPr>
          <p:nvPr>
            <p:ph type="sldNum" sz="quarter" idx="12"/>
          </p:nvPr>
        </p:nvSpPr>
        <p:spPr/>
        <p:txBody>
          <a:bodyPr/>
          <a:lstStyle/>
          <a:p>
            <a:fld id="{1E98774B-1D43-452D-B6F7-7605FB39649F}" type="slidenum">
              <a:rPr lang="en-US" smtClean="0"/>
              <a:t>‹#›</a:t>
            </a:fld>
            <a:endParaRPr lang="en-US"/>
          </a:p>
        </p:txBody>
      </p:sp>
    </p:spTree>
    <p:extLst>
      <p:ext uri="{BB962C8B-B14F-4D97-AF65-F5344CB8AC3E}">
        <p14:creationId xmlns:p14="http://schemas.microsoft.com/office/powerpoint/2010/main" val="812104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414C9B-3F49-6C38-E2EF-6FA1CA6B24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A4E121C-0636-5208-96DE-52683050C9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C466D5-4992-1AC9-CA24-EEB2776AB8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1858D8B-9918-4C2A-AADC-662E2C1842B5}" type="datetimeFigureOut">
              <a:rPr lang="en-US" smtClean="0"/>
              <a:t>11/7/2025</a:t>
            </a:fld>
            <a:endParaRPr lang="en-US"/>
          </a:p>
        </p:txBody>
      </p:sp>
      <p:sp>
        <p:nvSpPr>
          <p:cNvPr id="5" name="Footer Placeholder 4">
            <a:extLst>
              <a:ext uri="{FF2B5EF4-FFF2-40B4-BE49-F238E27FC236}">
                <a16:creationId xmlns:a16="http://schemas.microsoft.com/office/drawing/2014/main" id="{770775F0-C57C-B30F-CABD-662F5E4076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1261742-312B-DC66-15D2-60BEF825C4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E98774B-1D43-452D-B6F7-7605FB39649F}" type="slidenum">
              <a:rPr lang="en-US" smtClean="0"/>
              <a:t>‹#›</a:t>
            </a:fld>
            <a:endParaRPr lang="en-US"/>
          </a:p>
        </p:txBody>
      </p:sp>
    </p:spTree>
    <p:extLst>
      <p:ext uri="{BB962C8B-B14F-4D97-AF65-F5344CB8AC3E}">
        <p14:creationId xmlns:p14="http://schemas.microsoft.com/office/powerpoint/2010/main" val="3106095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A292AEA-2528-46C0-B426-95822B614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8B7B198-E4DF-43CD-AD8C-199884323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2" name="Freeform: Shape 11">
            <a:extLst>
              <a:ext uri="{FF2B5EF4-FFF2-40B4-BE49-F238E27FC236}">
                <a16:creationId xmlns:a16="http://schemas.microsoft.com/office/drawing/2014/main" id="{2BE67753-EA0E-4819-8D22-0B6600CF7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934" y="3984"/>
            <a:ext cx="9376632" cy="6858000"/>
          </a:xfrm>
          <a:custGeom>
            <a:avLst/>
            <a:gdLst>
              <a:gd name="connsiteX0" fmla="*/ 1691615 w 9376632"/>
              <a:gd name="connsiteY0" fmla="*/ 0 h 6858000"/>
              <a:gd name="connsiteX1" fmla="*/ 7685017 w 9376632"/>
              <a:gd name="connsiteY1" fmla="*/ 0 h 6858000"/>
              <a:gd name="connsiteX2" fmla="*/ 7840634 w 9376632"/>
              <a:gd name="connsiteY2" fmla="*/ 134799 h 6858000"/>
              <a:gd name="connsiteX3" fmla="*/ 9376632 w 9376632"/>
              <a:gd name="connsiteY3" fmla="*/ 3605175 h 6858000"/>
              <a:gd name="connsiteX4" fmla="*/ 8158692 w 9376632"/>
              <a:gd name="connsiteY4" fmla="*/ 6757493 h 6858000"/>
              <a:gd name="connsiteX5" fmla="*/ 8062868 w 9376632"/>
              <a:gd name="connsiteY5" fmla="*/ 6858000 h 6858000"/>
              <a:gd name="connsiteX6" fmla="*/ 1313765 w 9376632"/>
              <a:gd name="connsiteY6" fmla="*/ 6858000 h 6858000"/>
              <a:gd name="connsiteX7" fmla="*/ 1217940 w 9376632"/>
              <a:gd name="connsiteY7" fmla="*/ 6757493 h 6858000"/>
              <a:gd name="connsiteX8" fmla="*/ 0 w 9376632"/>
              <a:gd name="connsiteY8" fmla="*/ 3605175 h 6858000"/>
              <a:gd name="connsiteX9" fmla="*/ 1535999 w 9376632"/>
              <a:gd name="connsiteY9" fmla="*/ 1347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76632" h="6858000">
                <a:moveTo>
                  <a:pt x="1691615" y="0"/>
                </a:moveTo>
                <a:lnTo>
                  <a:pt x="7685017" y="0"/>
                </a:lnTo>
                <a:lnTo>
                  <a:pt x="7840634" y="134799"/>
                </a:lnTo>
                <a:cubicBezTo>
                  <a:pt x="8784230" y="992423"/>
                  <a:pt x="9376632" y="2229618"/>
                  <a:pt x="9376632" y="3605175"/>
                </a:cubicBezTo>
                <a:cubicBezTo>
                  <a:pt x="9376632" y="4818903"/>
                  <a:pt x="8915419" y="5924908"/>
                  <a:pt x="8158692" y="6757493"/>
                </a:cubicBezTo>
                <a:lnTo>
                  <a:pt x="8062868" y="6858000"/>
                </a:lnTo>
                <a:lnTo>
                  <a:pt x="1313765" y="6858000"/>
                </a:lnTo>
                <a:lnTo>
                  <a:pt x="1217940" y="6757493"/>
                </a:lnTo>
                <a:cubicBezTo>
                  <a:pt x="461213" y="5924908"/>
                  <a:pt x="0" y="4818903"/>
                  <a:pt x="0" y="3605175"/>
                </a:cubicBezTo>
                <a:cubicBezTo>
                  <a:pt x="0" y="2229618"/>
                  <a:pt x="592403" y="992423"/>
                  <a:pt x="1535999" y="134799"/>
                </a:cubicBezTo>
                <a:close/>
              </a:path>
            </a:pathLst>
          </a:cu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D76D63AC-0421-45EC-B383-E79A61A78C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a:solidFill>
            <a:schemeClr val="bg1">
              <a:alpha val="30000"/>
            </a:schemeClr>
          </a:solidFill>
        </p:grpSpPr>
        <p:sp>
          <p:nvSpPr>
            <p:cNvPr id="15" name="Freeform: Shape 14">
              <a:extLst>
                <a:ext uri="{FF2B5EF4-FFF2-40B4-BE49-F238E27FC236}">
                  <a16:creationId xmlns:a16="http://schemas.microsoft.com/office/drawing/2014/main" id="{B997A32E-7032-4107-9C8B-99DB59EDD5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943BB27F-1470-42CA-91FF-D94BC691C8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E997B002-17FD-47B3-A06A-76802FE15C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Shape 17">
              <a:extLst>
                <a:ext uri="{FF2B5EF4-FFF2-40B4-BE49-F238E27FC236}">
                  <a16:creationId xmlns:a16="http://schemas.microsoft.com/office/drawing/2014/main" id="{E401EA35-9D2E-43B7-860F-EBB8A6C3E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F8C44827-3D81-4FF9-B4A5-5650D1B20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F613D97F-F6DF-4D32-AD91-209A80E7A2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Shape 20">
              <a:extLst>
                <a:ext uri="{FF2B5EF4-FFF2-40B4-BE49-F238E27FC236}">
                  <a16:creationId xmlns:a16="http://schemas.microsoft.com/office/drawing/2014/main" id="{82B0ED5C-927D-4C5F-8F27-1B403820B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2" name="Title 1">
            <a:extLst>
              <a:ext uri="{FF2B5EF4-FFF2-40B4-BE49-F238E27FC236}">
                <a16:creationId xmlns:a16="http://schemas.microsoft.com/office/drawing/2014/main" id="{C06171FD-C03C-18AE-79CF-A0707D3CE5B8}"/>
              </a:ext>
            </a:extLst>
          </p:cNvPr>
          <p:cNvSpPr>
            <a:spLocks noGrp="1"/>
          </p:cNvSpPr>
          <p:nvPr>
            <p:ph type="ctrTitle"/>
          </p:nvPr>
        </p:nvSpPr>
        <p:spPr>
          <a:xfrm>
            <a:off x="3502731" y="1542402"/>
            <a:ext cx="5186842" cy="3338740"/>
          </a:xfrm>
        </p:spPr>
        <p:txBody>
          <a:bodyPr anchor="b">
            <a:normAutofit/>
          </a:bodyPr>
          <a:lstStyle/>
          <a:p>
            <a:r>
              <a:rPr lang="en-US" sz="5200" dirty="0">
                <a:solidFill>
                  <a:schemeClr val="tx2"/>
                </a:solidFill>
              </a:rPr>
              <a:t>Surgical Admissions and Post operative Orders</a:t>
            </a:r>
          </a:p>
        </p:txBody>
      </p:sp>
      <p:grpSp>
        <p:nvGrpSpPr>
          <p:cNvPr id="23" name="Group 22">
            <a:extLst>
              <a:ext uri="{FF2B5EF4-FFF2-40B4-BE49-F238E27FC236}">
                <a16:creationId xmlns:a16="http://schemas.microsoft.com/office/drawing/2014/main" id="{87F87F1B-42BA-4AC7-A4E2-41544DDB2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4155"/>
            <a:ext cx="2514948" cy="2174333"/>
            <a:chOff x="-305" y="-4155"/>
            <a:chExt cx="2514948" cy="2174333"/>
          </a:xfrm>
        </p:grpSpPr>
        <p:sp>
          <p:nvSpPr>
            <p:cNvPr id="24" name="Freeform: Shape 23">
              <a:extLst>
                <a:ext uri="{FF2B5EF4-FFF2-40B4-BE49-F238E27FC236}">
                  <a16:creationId xmlns:a16="http://schemas.microsoft.com/office/drawing/2014/main" id="{68B53067-4E48-4E71-A6A9-A8CAABAFB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06D1A0D3-4BB8-41D9-9CE7-2884C83F44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81E20F06-3B09-4B89-A36B-AB8BFBCCA5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7" name="Freeform: Shape 26">
              <a:extLst>
                <a:ext uri="{FF2B5EF4-FFF2-40B4-BE49-F238E27FC236}">
                  <a16:creationId xmlns:a16="http://schemas.microsoft.com/office/drawing/2014/main" id="{DAE6C3D7-7D5B-4926-877D-45F117BB6B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9" name="Group 28">
            <a:extLst>
              <a:ext uri="{FF2B5EF4-FFF2-40B4-BE49-F238E27FC236}">
                <a16:creationId xmlns:a16="http://schemas.microsoft.com/office/drawing/2014/main" id="{967346A5-7569-4F15-AB5D-BE3DADF192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685727" y="4683666"/>
            <a:ext cx="2514948" cy="2174333"/>
            <a:chOff x="-305" y="-4155"/>
            <a:chExt cx="2514948" cy="2174333"/>
          </a:xfrm>
        </p:grpSpPr>
        <p:sp>
          <p:nvSpPr>
            <p:cNvPr id="30" name="Freeform: Shape 29">
              <a:extLst>
                <a:ext uri="{FF2B5EF4-FFF2-40B4-BE49-F238E27FC236}">
                  <a16:creationId xmlns:a16="http://schemas.microsoft.com/office/drawing/2014/main" id="{E1951533-A568-4765-AB1F-F71D9AFDE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A7214F52-4F3F-4C96-A62E-F1401D6C04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023146A1-291C-4FA0-AB5B-EB04D4239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3" name="Freeform: Shape 32">
              <a:extLst>
                <a:ext uri="{FF2B5EF4-FFF2-40B4-BE49-F238E27FC236}">
                  <a16:creationId xmlns:a16="http://schemas.microsoft.com/office/drawing/2014/main" id="{62977932-2B03-4899-8306-5002CEE68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284280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60A8C-E1A9-6844-912F-8B6BEDBF5B7E}"/>
              </a:ext>
            </a:extLst>
          </p:cNvPr>
          <p:cNvSpPr>
            <a:spLocks noGrp="1"/>
          </p:cNvSpPr>
          <p:nvPr>
            <p:ph type="title"/>
          </p:nvPr>
        </p:nvSpPr>
        <p:spPr/>
        <p:txBody>
          <a:bodyPr/>
          <a:lstStyle/>
          <a:p>
            <a:pPr algn="ctr"/>
            <a:r>
              <a:rPr lang="en-US" dirty="0"/>
              <a:t>Anticipating Admissions</a:t>
            </a:r>
          </a:p>
        </p:txBody>
      </p:sp>
      <p:sp>
        <p:nvSpPr>
          <p:cNvPr id="3" name="Content Placeholder 2">
            <a:extLst>
              <a:ext uri="{FF2B5EF4-FFF2-40B4-BE49-F238E27FC236}">
                <a16:creationId xmlns:a16="http://schemas.microsoft.com/office/drawing/2014/main" id="{51B88D9F-EE01-B6C9-42A4-D1A2C08391A0}"/>
              </a:ext>
            </a:extLst>
          </p:cNvPr>
          <p:cNvSpPr>
            <a:spLocks noGrp="1"/>
          </p:cNvSpPr>
          <p:nvPr>
            <p:ph idx="1"/>
          </p:nvPr>
        </p:nvSpPr>
        <p:spPr/>
        <p:txBody>
          <a:bodyPr>
            <a:normAutofit fontScale="92500"/>
          </a:bodyPr>
          <a:lstStyle/>
          <a:p>
            <a:r>
              <a:rPr lang="en-US" dirty="0"/>
              <a:t>Patients that will need to be admitted to inpatient after the Procedure need to be marked for Admission on the scheduling request.</a:t>
            </a:r>
          </a:p>
          <a:p>
            <a:r>
              <a:rPr lang="en-US" dirty="0"/>
              <a:t>Please indicate in request if the patient is anticipated to need Acute care or a specialized unit like Burn unit or PICU. This helps surgery as well as Patient placement anticipate placement of patients as efficiently as possible especially at high volume times</a:t>
            </a:r>
          </a:p>
          <a:p>
            <a:r>
              <a:rPr lang="en-US" dirty="0"/>
              <a:t>Prepare families that an admission request is not a reservation and that there are frequently delays placing patients in inpatient rooms esp. at high volume times but we will keep them updated and make sure their patient gets to the correct place for further care.</a:t>
            </a:r>
          </a:p>
          <a:p>
            <a:endParaRPr lang="en-US" dirty="0"/>
          </a:p>
        </p:txBody>
      </p:sp>
    </p:spTree>
    <p:extLst>
      <p:ext uri="{BB962C8B-B14F-4D97-AF65-F5344CB8AC3E}">
        <p14:creationId xmlns:p14="http://schemas.microsoft.com/office/powerpoint/2010/main" val="3802457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48662-A5D5-F9BE-982C-F023D7DEF25B}"/>
              </a:ext>
            </a:extLst>
          </p:cNvPr>
          <p:cNvSpPr>
            <a:spLocks noGrp="1"/>
          </p:cNvSpPr>
          <p:nvPr>
            <p:ph type="title"/>
          </p:nvPr>
        </p:nvSpPr>
        <p:spPr/>
        <p:txBody>
          <a:bodyPr/>
          <a:lstStyle/>
          <a:p>
            <a:pPr algn="ctr"/>
            <a:r>
              <a:rPr lang="en-US" dirty="0"/>
              <a:t>Admissions without Admit Privilege</a:t>
            </a:r>
          </a:p>
        </p:txBody>
      </p:sp>
      <p:sp>
        <p:nvSpPr>
          <p:cNvPr id="3" name="Content Placeholder 2">
            <a:extLst>
              <a:ext uri="{FF2B5EF4-FFF2-40B4-BE49-F238E27FC236}">
                <a16:creationId xmlns:a16="http://schemas.microsoft.com/office/drawing/2014/main" id="{099EE52D-EE0C-0ACA-3259-00E300AA0A07}"/>
              </a:ext>
            </a:extLst>
          </p:cNvPr>
          <p:cNvSpPr>
            <a:spLocks noGrp="1"/>
          </p:cNvSpPr>
          <p:nvPr>
            <p:ph idx="1"/>
          </p:nvPr>
        </p:nvSpPr>
        <p:spPr/>
        <p:txBody>
          <a:bodyPr/>
          <a:lstStyle/>
          <a:p>
            <a:r>
              <a:rPr lang="en-US" dirty="0"/>
              <a:t>If you need to have a patient admitted for observation post procedure and do not have admission privileges, then you will need to contact the Hospitalist team to accept and manage your patient.</a:t>
            </a:r>
          </a:p>
          <a:p>
            <a:r>
              <a:rPr lang="en-US" dirty="0"/>
              <a:t>The hospital operator has a list of the Hospitalist team that is responsible that day and can give you how to contact them.</a:t>
            </a:r>
          </a:p>
          <a:p>
            <a:r>
              <a:rPr lang="en-US" dirty="0"/>
              <a:t>The Hospitalist team should be contacted before the procedure so that your patient is on their list and preferably so they can see them before the procedure in One Day if possible.  This makes the process including obtaining admission orders more seamless.</a:t>
            </a:r>
          </a:p>
        </p:txBody>
      </p:sp>
    </p:spTree>
    <p:extLst>
      <p:ext uri="{BB962C8B-B14F-4D97-AF65-F5344CB8AC3E}">
        <p14:creationId xmlns:p14="http://schemas.microsoft.com/office/powerpoint/2010/main" val="3625258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038C4-7AD1-071E-BBF8-3310190FB311}"/>
              </a:ext>
            </a:extLst>
          </p:cNvPr>
          <p:cNvSpPr>
            <a:spLocks noGrp="1"/>
          </p:cNvSpPr>
          <p:nvPr>
            <p:ph type="title"/>
          </p:nvPr>
        </p:nvSpPr>
        <p:spPr/>
        <p:txBody>
          <a:bodyPr/>
          <a:lstStyle/>
          <a:p>
            <a:pPr algn="ctr"/>
            <a:r>
              <a:rPr lang="en-US" dirty="0"/>
              <a:t>Epic Patient Placement and Orders</a:t>
            </a:r>
          </a:p>
        </p:txBody>
      </p:sp>
      <p:sp>
        <p:nvSpPr>
          <p:cNvPr id="3" name="Content Placeholder 2">
            <a:extLst>
              <a:ext uri="{FF2B5EF4-FFF2-40B4-BE49-F238E27FC236}">
                <a16:creationId xmlns:a16="http://schemas.microsoft.com/office/drawing/2014/main" id="{A6073E2C-64C7-7047-AB75-7BE3E4ECF012}"/>
              </a:ext>
            </a:extLst>
          </p:cNvPr>
          <p:cNvSpPr>
            <a:spLocks noGrp="1"/>
          </p:cNvSpPr>
          <p:nvPr>
            <p:ph idx="1"/>
          </p:nvPr>
        </p:nvSpPr>
        <p:spPr/>
        <p:txBody>
          <a:bodyPr/>
          <a:lstStyle/>
          <a:p>
            <a:r>
              <a:rPr lang="en-US" dirty="0"/>
              <a:t>Epic is a real time patient placement system that is driven by Orders.  </a:t>
            </a:r>
          </a:p>
          <a:p>
            <a:r>
              <a:rPr lang="en-US" dirty="0"/>
              <a:t>A true bed assignment cannot be requested except through the order process.</a:t>
            </a:r>
          </a:p>
          <a:p>
            <a:r>
              <a:rPr lang="en-US" dirty="0"/>
              <a:t>Patient Placement does not see that they need to place the patient in the system until a correct order has been placed and the patient has been transferred to or is currently in PACU.</a:t>
            </a:r>
          </a:p>
          <a:p>
            <a:r>
              <a:rPr lang="en-US" dirty="0"/>
              <a:t>Incorrect orders and/or missing orders cause confusion and significant delays in patient’s being placed in a room.</a:t>
            </a:r>
          </a:p>
        </p:txBody>
      </p:sp>
    </p:spTree>
    <p:extLst>
      <p:ext uri="{BB962C8B-B14F-4D97-AF65-F5344CB8AC3E}">
        <p14:creationId xmlns:p14="http://schemas.microsoft.com/office/powerpoint/2010/main" val="3346736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24DA7-5FA8-9D71-AA5E-7FC1CEC55E20}"/>
              </a:ext>
            </a:extLst>
          </p:cNvPr>
          <p:cNvSpPr>
            <a:spLocks noGrp="1"/>
          </p:cNvSpPr>
          <p:nvPr>
            <p:ph type="title"/>
          </p:nvPr>
        </p:nvSpPr>
        <p:spPr/>
        <p:txBody>
          <a:bodyPr/>
          <a:lstStyle/>
          <a:p>
            <a:pPr algn="ctr"/>
            <a:r>
              <a:rPr lang="en-US" dirty="0"/>
              <a:t>Post Op orders for Admits/Inpatients</a:t>
            </a:r>
          </a:p>
        </p:txBody>
      </p:sp>
      <p:sp>
        <p:nvSpPr>
          <p:cNvPr id="3" name="Content Placeholder 2">
            <a:extLst>
              <a:ext uri="{FF2B5EF4-FFF2-40B4-BE49-F238E27FC236}">
                <a16:creationId xmlns:a16="http://schemas.microsoft.com/office/drawing/2014/main" id="{95805DF8-57AB-1AD3-462C-B0004CAE7312}"/>
              </a:ext>
            </a:extLst>
          </p:cNvPr>
          <p:cNvSpPr>
            <a:spLocks noGrp="1"/>
          </p:cNvSpPr>
          <p:nvPr>
            <p:ph idx="1"/>
          </p:nvPr>
        </p:nvSpPr>
        <p:spPr/>
        <p:txBody>
          <a:bodyPr>
            <a:normAutofit lnSpcReduction="10000"/>
          </a:bodyPr>
          <a:lstStyle/>
          <a:p>
            <a:r>
              <a:rPr lang="en-US" b="1" dirty="0"/>
              <a:t>Return to previous unit</a:t>
            </a:r>
            <a:r>
              <a:rPr lang="en-US" dirty="0"/>
              <a:t>-this a strictly a nurse order to return to room after procedure and does not affect placement of the patient.</a:t>
            </a:r>
          </a:p>
          <a:p>
            <a:r>
              <a:rPr lang="en-US" b="1" dirty="0"/>
              <a:t>Transfer to New unit</a:t>
            </a:r>
            <a:r>
              <a:rPr lang="en-US" dirty="0"/>
              <a:t>- only to be used if the patient needs to transfer to a higher or lower level of care. (It will pull them out of their current room assignment and begin the cleaning process with multiple downstream effects)</a:t>
            </a:r>
          </a:p>
          <a:p>
            <a:r>
              <a:rPr lang="en-US" b="1" dirty="0"/>
              <a:t>Admit to Inpatient</a:t>
            </a:r>
            <a:r>
              <a:rPr lang="en-US" dirty="0"/>
              <a:t>- For all outpatients being admitted.  You will choose Acute care for all regular floor patients or the correct unit for Burn, PICU, SCU etc.  PICU, NICU-Intensive care units. SCU, BU, 10QB are intermediate care units.</a:t>
            </a:r>
            <a:endParaRPr lang="en-US" b="1" dirty="0"/>
          </a:p>
          <a:p>
            <a:endParaRPr lang="en-US" dirty="0"/>
          </a:p>
        </p:txBody>
      </p:sp>
    </p:spTree>
    <p:extLst>
      <p:ext uri="{BB962C8B-B14F-4D97-AF65-F5344CB8AC3E}">
        <p14:creationId xmlns:p14="http://schemas.microsoft.com/office/powerpoint/2010/main" val="3442615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5AA79-02BC-36AD-D182-DC864E37AB7A}"/>
              </a:ext>
            </a:extLst>
          </p:cNvPr>
          <p:cNvSpPr>
            <a:spLocks noGrp="1"/>
          </p:cNvSpPr>
          <p:nvPr>
            <p:ph type="title"/>
          </p:nvPr>
        </p:nvSpPr>
        <p:spPr/>
        <p:txBody>
          <a:bodyPr/>
          <a:lstStyle/>
          <a:p>
            <a:pPr algn="ctr"/>
            <a:r>
              <a:rPr lang="en-US" dirty="0"/>
              <a:t>Regularly seen Issues</a:t>
            </a:r>
          </a:p>
        </p:txBody>
      </p:sp>
      <p:sp>
        <p:nvSpPr>
          <p:cNvPr id="3" name="Content Placeholder 2">
            <a:extLst>
              <a:ext uri="{FF2B5EF4-FFF2-40B4-BE49-F238E27FC236}">
                <a16:creationId xmlns:a16="http://schemas.microsoft.com/office/drawing/2014/main" id="{C0BFE1D3-9740-7FB4-05DC-673EA4E9D3CC}"/>
              </a:ext>
            </a:extLst>
          </p:cNvPr>
          <p:cNvSpPr>
            <a:spLocks noGrp="1"/>
          </p:cNvSpPr>
          <p:nvPr>
            <p:ph idx="1"/>
          </p:nvPr>
        </p:nvSpPr>
        <p:spPr>
          <a:xfrm>
            <a:off x="838200" y="1825625"/>
            <a:ext cx="10515600" cy="4800462"/>
          </a:xfrm>
        </p:spPr>
        <p:txBody>
          <a:bodyPr>
            <a:normAutofit fontScale="92500" lnSpcReduction="10000"/>
          </a:bodyPr>
          <a:lstStyle/>
          <a:p>
            <a:r>
              <a:rPr lang="en-US" dirty="0"/>
              <a:t>Unanticipated admissions-we would always like to expect an admission then cancel if they do not need to stay. Anticipating the admission gives us a way to plan</a:t>
            </a:r>
          </a:p>
          <a:p>
            <a:r>
              <a:rPr lang="en-US" dirty="0"/>
              <a:t>Families that are unprepared there may be a wait in getting into an overnight room.</a:t>
            </a:r>
          </a:p>
          <a:p>
            <a:r>
              <a:rPr lang="en-US" dirty="0"/>
              <a:t>Orders not written when the patient gets into PACU delaying placement</a:t>
            </a:r>
          </a:p>
          <a:p>
            <a:r>
              <a:rPr lang="en-US" dirty="0"/>
              <a:t>GIPS (Hospitalist team) unaware of an admission-they have to fully assess the patient before entering orders to admit which causes significant phone calls and delays if they find out when they are already in PACU</a:t>
            </a:r>
          </a:p>
          <a:p>
            <a:r>
              <a:rPr lang="en-US" dirty="0"/>
              <a:t>Incorrect orders being placed that pull a patient out of a room or place them somewhere unintended which results in multiple phone calls and communications to correct.</a:t>
            </a:r>
          </a:p>
        </p:txBody>
      </p:sp>
    </p:spTree>
    <p:extLst>
      <p:ext uri="{BB962C8B-B14F-4D97-AF65-F5344CB8AC3E}">
        <p14:creationId xmlns:p14="http://schemas.microsoft.com/office/powerpoint/2010/main" val="10684902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445</TotalTime>
  <Words>561</Words>
  <Application>Microsoft Office PowerPoint</Application>
  <PresentationFormat>Widescreen</PresentationFormat>
  <Paragraphs>24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Surgical Admissions and Post operative Orders</vt:lpstr>
      <vt:lpstr>Anticipating Admissions</vt:lpstr>
      <vt:lpstr>Admissions without Admit Privilege</vt:lpstr>
      <vt:lpstr>Epic Patient Placement and Orders</vt:lpstr>
      <vt:lpstr>Post Op orders for Admits/Inpatients</vt:lpstr>
      <vt:lpstr>Regularly seen Issues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Surgical Admissions and Post operative Orders</dc:title>
  <dc:creator>Tonia Crump</dc:creator>
  <cp:lastModifiedBy>Cissy Lovoy</cp:lastModifiedBy>
  <cp:revision>2</cp:revision>
  <dcterms:created xsi:type="dcterms:W3CDTF">2025-10-28T21:31:03Z</dcterms:created>
  <dcterms:modified xsi:type="dcterms:W3CDTF">2025-11-07T17:53:31Z</dcterms:modified>
</cp:coreProperties>
</file>